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2"/>
  </p:notesMasterIdLst>
  <p:handoutMasterIdLst>
    <p:handoutMasterId r:id="rId13"/>
  </p:handoutMasterIdLst>
  <p:sldIdLst>
    <p:sldId id="309" r:id="rId3"/>
    <p:sldId id="304" r:id="rId4"/>
    <p:sldId id="311" r:id="rId5"/>
    <p:sldId id="312" r:id="rId6"/>
    <p:sldId id="316" r:id="rId7"/>
    <p:sldId id="313" r:id="rId8"/>
    <p:sldId id="317" r:id="rId9"/>
    <p:sldId id="315" r:id="rId10"/>
    <p:sldId id="314" r:id="rId11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94" d="100"/>
          <a:sy n="94" d="100"/>
        </p:scale>
        <p:origin x="108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AABD2FD-CE44-4936-9836-A60170AE06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7872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649C6CE-6E20-44D7-AABD-F12D6258E6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405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4855DC-2DC2-4ABD-9AAA-60051C127917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C6CE-6E20-44D7-AABD-F12D6258E655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3451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9C6CE-6E20-44D7-AABD-F12D6258E655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494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3967914-B0B1-40FB-A7CD-CEF4BEFAFE1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ADAE38-34F2-42A7-BA75-4F41FB53846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379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4CBC55-D068-4506-B476-9324FC08731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351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8868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80238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6610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6099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3954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02039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02647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1375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44C685-46A8-4CC0-8605-9A6EB5AF2F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0735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13873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56042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437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CC5878-D36C-403D-8E1A-4C5959B7BD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319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86D630-474B-4C18-AC36-18BDCA9AD3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53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A54C15-4FCE-43A0-A0B1-1EED7858937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387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AD6B4-1062-492F-9CC6-2989EE396E9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5936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094F8B-8579-4152-B658-9F5E569306C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18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95562A-DFC9-47B2-A846-0F54F20361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133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4968DD-B15A-4FAD-8821-FB83A4FC72F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86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3A7370DA-4F40-4824-86D0-FD6DEB39910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Jan.hurdik@law.muni.cz</a:t>
            </a:r>
            <a:endParaRPr lang="cs-CZ" altLang="cs-CZ" dirty="0"/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Evropské trendy právnických osob</a:t>
            </a: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87B5EC-1BCB-4171-8E3B-7B9911DE2083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Společenské determinanty a odraz v právu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772400" cy="4896122"/>
          </a:xfrm>
        </p:spPr>
        <p:txBody>
          <a:bodyPr/>
          <a:lstStyle/>
          <a:p>
            <a:r>
              <a:rPr lang="cs-CZ" altLang="cs-CZ" dirty="0"/>
              <a:t>Přednost lidské svobody před rovností (!)</a:t>
            </a:r>
          </a:p>
          <a:p>
            <a:r>
              <a:rPr lang="cs-CZ" altLang="cs-CZ" dirty="0"/>
              <a:t>Odmítnutí vazeb soukromých vztahů na</a:t>
            </a:r>
          </a:p>
          <a:p>
            <a:pPr marL="0" indent="0">
              <a:buNone/>
            </a:pPr>
            <a:r>
              <a:rPr lang="cs-CZ" altLang="cs-CZ" dirty="0" smtClean="0"/>
              <a:t>    práva </a:t>
            </a:r>
            <a:r>
              <a:rPr lang="cs-CZ" altLang="cs-CZ" dirty="0"/>
              <a:t>a povinnosti vůči společnosti (srov</a:t>
            </a:r>
            <a:r>
              <a:rPr lang="cs-CZ" altLang="cs-CZ" dirty="0" smtClean="0"/>
              <a:t>. § </a:t>
            </a:r>
            <a:r>
              <a:rPr lang="cs-CZ" altLang="cs-CZ" dirty="0"/>
              <a:t>415 OZ- § </a:t>
            </a:r>
            <a:r>
              <a:rPr lang="cs-CZ" altLang="cs-CZ" dirty="0" smtClean="0"/>
              <a:t>       	2900 </a:t>
            </a:r>
            <a:r>
              <a:rPr lang="cs-CZ" altLang="cs-CZ" dirty="0"/>
              <a:t>NOZ</a:t>
            </a:r>
            <a:r>
              <a:rPr lang="cs-CZ" altLang="cs-CZ" dirty="0" smtClean="0"/>
              <a:t>) – vývoj ke společenské odpovědnosti</a:t>
            </a:r>
            <a:endParaRPr lang="cs-CZ" altLang="cs-CZ" dirty="0"/>
          </a:p>
          <a:p>
            <a:r>
              <a:rPr lang="cs-CZ" altLang="cs-CZ" dirty="0"/>
              <a:t>Odmítnutí pojetí </a:t>
            </a:r>
            <a:r>
              <a:rPr lang="cs-CZ" altLang="cs-CZ" dirty="0" err="1"/>
              <a:t>obč</a:t>
            </a:r>
            <a:r>
              <a:rPr lang="cs-CZ" altLang="cs-CZ" dirty="0"/>
              <a:t>. práva jako nástroje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řízení </a:t>
            </a:r>
            <a:r>
              <a:rPr lang="cs-CZ" altLang="cs-CZ" dirty="0"/>
              <a:t>společnosti – liberalismus (</a:t>
            </a:r>
            <a:r>
              <a:rPr lang="cs-CZ" altLang="cs-CZ" i="1" dirty="0" err="1" smtClean="0"/>
              <a:t>laissez</a:t>
            </a:r>
            <a:r>
              <a:rPr lang="cs-CZ" altLang="cs-CZ" i="1" dirty="0"/>
              <a:t> </a:t>
            </a:r>
            <a:r>
              <a:rPr lang="cs-CZ" altLang="cs-CZ" i="1" dirty="0" err="1" smtClean="0"/>
              <a:t>passer</a:t>
            </a:r>
            <a:r>
              <a:rPr lang="cs-CZ" altLang="cs-CZ" i="1" dirty="0"/>
              <a:t>, </a:t>
            </a:r>
            <a:r>
              <a:rPr lang="cs-CZ" altLang="cs-CZ" i="1" dirty="0" smtClean="0"/>
              <a:t>	</a:t>
            </a:r>
            <a:r>
              <a:rPr lang="cs-CZ" altLang="cs-CZ" i="1" dirty="0" err="1" smtClean="0"/>
              <a:t>laissez</a:t>
            </a:r>
            <a:r>
              <a:rPr lang="cs-CZ" altLang="cs-CZ" i="1" dirty="0" smtClean="0"/>
              <a:t> </a:t>
            </a:r>
            <a:r>
              <a:rPr lang="cs-CZ" altLang="cs-CZ" i="1" dirty="0" err="1"/>
              <a:t>faire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= dominance individualismu </a:t>
            </a:r>
            <a:r>
              <a:rPr lang="cs-CZ" altLang="cs-CZ" dirty="0" smtClean="0"/>
              <a:t>nad kolektivismem </a:t>
            </a:r>
            <a:r>
              <a:rPr lang="cs-CZ" altLang="cs-CZ" dirty="0"/>
              <a:t>(</a:t>
            </a:r>
            <a:r>
              <a:rPr lang="cs-CZ" altLang="cs-CZ" dirty="0" err="1"/>
              <a:t>ind</a:t>
            </a:r>
            <a:r>
              <a:rPr lang="cs-CZ" altLang="cs-CZ" dirty="0"/>
              <a:t>.-soc. prvek)</a:t>
            </a:r>
          </a:p>
          <a:p>
            <a:pPr lvl="1"/>
            <a:r>
              <a:rPr lang="cs-CZ" altLang="cs-CZ" dirty="0"/>
              <a:t>= rozhodující vliv autonomie vůle</a:t>
            </a:r>
          </a:p>
          <a:p>
            <a:pPr lvl="1"/>
            <a:r>
              <a:rPr lang="cs-CZ" altLang="cs-CZ" dirty="0"/>
              <a:t>= dohoda stran </a:t>
            </a:r>
            <a:r>
              <a:rPr lang="cs-CZ" altLang="cs-CZ" dirty="0" smtClean="0"/>
              <a:t>má přednost </a:t>
            </a:r>
            <a:r>
              <a:rPr lang="cs-CZ" altLang="cs-CZ" dirty="0"/>
              <a:t>před zákonem</a:t>
            </a:r>
          </a:p>
          <a:p>
            <a:pPr lvl="1"/>
            <a:r>
              <a:rPr lang="cs-CZ" altLang="cs-CZ" dirty="0"/>
              <a:t>= neformálnost přednost před formálností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Společenské determinanty </a:t>
            </a:r>
            <a:r>
              <a:rPr lang="cs-CZ" dirty="0" smtClean="0"/>
              <a:t>a odraz v </a:t>
            </a:r>
            <a:r>
              <a:rPr lang="cs-CZ" dirty="0" err="1" smtClean="0"/>
              <a:t>pr.II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Těžištěm </a:t>
            </a:r>
            <a:r>
              <a:rPr lang="cs-CZ" dirty="0" err="1"/>
              <a:t>obč</a:t>
            </a:r>
            <a:r>
              <a:rPr lang="cs-CZ" dirty="0"/>
              <a:t>. práva nejsou majetkové vztahy,</a:t>
            </a:r>
          </a:p>
          <a:p>
            <a:pPr marL="0" indent="0">
              <a:buNone/>
            </a:pPr>
            <a:r>
              <a:rPr lang="cs-CZ" dirty="0" smtClean="0"/>
              <a:t>	ale </a:t>
            </a:r>
            <a:r>
              <a:rPr lang="cs-CZ" dirty="0"/>
              <a:t>člověk a jeho právní </a:t>
            </a:r>
            <a:r>
              <a:rPr lang="cs-CZ" dirty="0" smtClean="0"/>
              <a:t>postavení</a:t>
            </a:r>
          </a:p>
          <a:p>
            <a:pPr lvl="1"/>
            <a:r>
              <a:rPr lang="cs-CZ" dirty="0" smtClean="0"/>
              <a:t>Základem </a:t>
            </a:r>
            <a:r>
              <a:rPr lang="cs-CZ" dirty="0"/>
              <a:t>postavení člověka v </a:t>
            </a:r>
            <a:r>
              <a:rPr lang="cs-CZ" dirty="0" err="1"/>
              <a:t>obč</a:t>
            </a:r>
            <a:r>
              <a:rPr lang="cs-CZ" dirty="0"/>
              <a:t>. právu je jeho</a:t>
            </a:r>
          </a:p>
          <a:p>
            <a:pPr marL="0" indent="0">
              <a:buNone/>
            </a:pPr>
            <a:r>
              <a:rPr lang="cs-CZ" dirty="0" smtClean="0"/>
              <a:t>	přirozenoprávní charakteristika</a:t>
            </a:r>
            <a:endParaRPr lang="cs-CZ" dirty="0"/>
          </a:p>
          <a:p>
            <a:pPr lvl="1"/>
            <a:r>
              <a:rPr lang="cs-CZ" dirty="0" smtClean="0"/>
              <a:t>Jednotlivé </a:t>
            </a:r>
            <a:r>
              <a:rPr lang="cs-CZ" dirty="0"/>
              <a:t>části právního statusu člověka jsou</a:t>
            </a:r>
          </a:p>
          <a:p>
            <a:pPr marL="0" indent="0">
              <a:buNone/>
            </a:pPr>
            <a:r>
              <a:rPr lang="cs-CZ" dirty="0" smtClean="0"/>
              <a:t>	osou </a:t>
            </a:r>
            <a:r>
              <a:rPr lang="cs-CZ" dirty="0"/>
              <a:t>(osnovou) zákoníku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ntropocentrické </a:t>
            </a:r>
            <a:r>
              <a:rPr lang="cs-CZ" dirty="0"/>
              <a:t>pojetí kodexu</a:t>
            </a:r>
          </a:p>
          <a:p>
            <a:r>
              <a:rPr lang="cs-CZ" dirty="0" smtClean="0"/>
              <a:t>Suma</a:t>
            </a:r>
            <a:r>
              <a:rPr lang="cs-CZ" dirty="0"/>
              <a:t>: evropská tradice, odmítnutí totalitních</a:t>
            </a:r>
          </a:p>
          <a:p>
            <a:pPr marL="0" indent="0">
              <a:buNone/>
            </a:pPr>
            <a:r>
              <a:rPr lang="cs-CZ" dirty="0" smtClean="0"/>
              <a:t>	koncepcí</a:t>
            </a:r>
            <a:r>
              <a:rPr lang="cs-CZ" dirty="0"/>
              <a:t>, uskutečňování ideálů evropanství,</a:t>
            </a:r>
          </a:p>
          <a:p>
            <a:pPr marL="0" indent="0">
              <a:buNone/>
            </a:pPr>
            <a:r>
              <a:rPr lang="cs-CZ" dirty="0" smtClean="0"/>
              <a:t>	liberalismus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44C685-46A8-4CC0-8605-9A6EB5AF2F4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9459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právních konceptů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teorií</a:t>
            </a:r>
          </a:p>
          <a:p>
            <a:r>
              <a:rPr lang="cs-CZ" dirty="0" smtClean="0"/>
              <a:t>Podle pramenů</a:t>
            </a:r>
          </a:p>
          <a:p>
            <a:r>
              <a:rPr lang="cs-CZ" dirty="0" smtClean="0"/>
              <a:t>Podle praktického vlivu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44C685-46A8-4CC0-8605-9A6EB5AF2F4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7758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Střety modernizovaných teorií fikce a </a:t>
            </a:r>
            <a:r>
              <a:rPr lang="cs-CZ" dirty="0" smtClean="0"/>
              <a:t>reality</a:t>
            </a:r>
          </a:p>
          <a:p>
            <a:r>
              <a:rPr lang="cs-CZ" dirty="0" smtClean="0"/>
              <a:t>Vliv teorie organické na pojetí vnitřního uspořádání PO</a:t>
            </a:r>
          </a:p>
          <a:p>
            <a:r>
              <a:rPr lang="cs-CZ" dirty="0" smtClean="0"/>
              <a:t>Rozsah právní osobnosti a „svéprávnosti“ PO</a:t>
            </a:r>
          </a:p>
          <a:p>
            <a:pPr lvl="1"/>
            <a:r>
              <a:rPr lang="cs-CZ" dirty="0" smtClean="0"/>
              <a:t>Koncept přičitatelnosti jednání PO</a:t>
            </a:r>
          </a:p>
          <a:p>
            <a:r>
              <a:rPr lang="cs-CZ" dirty="0" smtClean="0"/>
              <a:t>„Národnost“ PO a její vývoj</a:t>
            </a:r>
          </a:p>
          <a:p>
            <a:pPr lvl="1"/>
            <a:r>
              <a:rPr lang="cs-CZ" dirty="0" smtClean="0"/>
              <a:t>Obnovený zájem o teorii kontroly z daňového (</a:t>
            </a:r>
            <a:r>
              <a:rPr lang="cs-CZ" dirty="0"/>
              <a:t>i</a:t>
            </a:r>
            <a:r>
              <a:rPr lang="cs-CZ" dirty="0" smtClean="0"/>
              <a:t> politického) hlediska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44C685-46A8-4CC0-8605-9A6EB5AF2F4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080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pramenů na vývoj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Preference dominance (psaného) práva ca preference faktického vývoje + judikatura</a:t>
            </a:r>
          </a:p>
          <a:p>
            <a:r>
              <a:rPr lang="cs-CZ" dirty="0" smtClean="0"/>
              <a:t>Retardující vliv kontinentálního práva na vývoj</a:t>
            </a:r>
          </a:p>
          <a:p>
            <a:r>
              <a:rPr lang="cs-CZ" dirty="0" smtClean="0"/>
              <a:t>Stále dominující formálně právní pojetí PO jako (výlučné) právní konstrukce (založené na teorii fikce)</a:t>
            </a:r>
          </a:p>
          <a:p>
            <a:r>
              <a:rPr lang="cs-CZ" dirty="0" smtClean="0"/>
              <a:t>Nejasnosti s legislativní konstrukcí PO (§ 20 odst.1)</a:t>
            </a:r>
          </a:p>
          <a:p>
            <a:r>
              <a:rPr lang="cs-CZ" dirty="0" smtClean="0"/>
              <a:t>Konfrontace národních a evropských pramenů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44C685-46A8-4CC0-8605-9A6EB5AF2F4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518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Podle praktického vlivu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</a:t>
            </a:r>
            <a:r>
              <a:rPr lang="cs-CZ" dirty="0" smtClean="0"/>
              <a:t>prostředí </a:t>
            </a:r>
            <a:r>
              <a:rPr lang="cs-CZ" dirty="0"/>
              <a:t>právnických osob (mj. „Panama </a:t>
            </a:r>
            <a:r>
              <a:rPr lang="cs-CZ" dirty="0" err="1"/>
              <a:t>papers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Fakticky dominantní vliv PO v globálním měřítku</a:t>
            </a:r>
            <a:endParaRPr lang="cs-CZ" dirty="0"/>
          </a:p>
          <a:p>
            <a:r>
              <a:rPr lang="cs-CZ" dirty="0"/>
              <a:t>Soukromé a veřejné (vliv soukromé sféry na veřejné </a:t>
            </a:r>
            <a:r>
              <a:rPr lang="cs-CZ" dirty="0" smtClean="0"/>
              <a:t>věci: ekologické </a:t>
            </a:r>
            <a:r>
              <a:rPr lang="cs-CZ" dirty="0"/>
              <a:t>spolky</a:t>
            </a:r>
            <a:r>
              <a:rPr lang="cs-CZ" dirty="0" smtClean="0"/>
              <a:t>.. </a:t>
            </a:r>
            <a:r>
              <a:rPr lang="cs-CZ" dirty="0"/>
              <a:t>c</a:t>
            </a:r>
            <a:r>
              <a:rPr lang="cs-CZ" dirty="0" smtClean="0"/>
              <a:t>a vliv veřejné moci na soukromé PO, resp. prosazování – veřejného či soukromého vlivu prostřednictvím „neziskovek“)</a:t>
            </a:r>
          </a:p>
          <a:p>
            <a:r>
              <a:rPr lang="cs-CZ" dirty="0" smtClean="0"/>
              <a:t>Diskuse o „neziskovkách“ v kontextu nejžhavějších témat současnosti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44C685-46A8-4CC0-8605-9A6EB5AF2F4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284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576064"/>
          </a:xfrm>
        </p:spPr>
        <p:txBody>
          <a:bodyPr/>
          <a:lstStyle/>
          <a:p>
            <a:r>
              <a:rPr lang="cs-CZ" dirty="0" smtClean="0"/>
              <a:t>Tendence vývoje PO podle typů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785"/>
            <a:ext cx="7772400" cy="5373215"/>
          </a:xfrm>
        </p:spPr>
        <p:txBody>
          <a:bodyPr/>
          <a:lstStyle/>
          <a:p>
            <a:r>
              <a:rPr lang="cs-CZ" dirty="0" smtClean="0"/>
              <a:t>Spolkové typy </a:t>
            </a:r>
          </a:p>
          <a:p>
            <a:pPr lvl="1"/>
            <a:r>
              <a:rPr lang="cs-CZ" dirty="0" smtClean="0"/>
              <a:t>pod vlivem doktríny základních práv</a:t>
            </a:r>
          </a:p>
          <a:p>
            <a:r>
              <a:rPr lang="cs-CZ" dirty="0" smtClean="0"/>
              <a:t>Nadační typy </a:t>
            </a:r>
          </a:p>
          <a:p>
            <a:pPr lvl="1"/>
            <a:r>
              <a:rPr lang="cs-CZ" dirty="0" smtClean="0"/>
              <a:t>střet vlivu globálních ekonomických zájmů a principu kontroly </a:t>
            </a:r>
          </a:p>
          <a:p>
            <a:r>
              <a:rPr lang="cs-CZ" dirty="0" smtClean="0"/>
              <a:t>Jiné typy PO – ústavy aj. </a:t>
            </a:r>
          </a:p>
          <a:p>
            <a:pPr lvl="1"/>
            <a:r>
              <a:rPr lang="cs-CZ" dirty="0" smtClean="0"/>
              <a:t>obecná tendence k liberalizaci (propojení veřejných a soukromých zdrojů)</a:t>
            </a:r>
          </a:p>
          <a:p>
            <a:r>
              <a:rPr lang="cs-CZ" dirty="0" smtClean="0"/>
              <a:t>Příbuzné instituty ( z hlediska cílů)</a:t>
            </a:r>
          </a:p>
          <a:p>
            <a:pPr lvl="1"/>
            <a:r>
              <a:rPr lang="cs-CZ" dirty="0" smtClean="0"/>
              <a:t>Trusty</a:t>
            </a:r>
          </a:p>
          <a:p>
            <a:pPr lvl="2"/>
            <a:r>
              <a:rPr lang="cs-CZ" dirty="0" smtClean="0"/>
              <a:t>liberalizace </a:t>
            </a:r>
            <a:r>
              <a:rPr lang="cs-CZ" dirty="0"/>
              <a:t>ca </a:t>
            </a:r>
            <a:r>
              <a:rPr lang="cs-CZ" dirty="0" smtClean="0"/>
              <a:t>zabránění nežádoucím transferům a alokacím, únikům z právně dohledatelné sféry, odtržení majetku od vlastníka a jeho odpovědnosti</a:t>
            </a:r>
          </a:p>
          <a:p>
            <a:pPr lvl="1"/>
            <a:r>
              <a:rPr lang="cs-CZ" dirty="0" smtClean="0"/>
              <a:t>Nesamostatné nadace (přidružený fond)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44C685-46A8-4CC0-8605-9A6EB5AF2F4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844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Evropské typy PO jako výraz vývoje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Evropské hospodářské zájmové sdružení (</a:t>
            </a:r>
            <a:r>
              <a:rPr lang="cs-CZ" dirty="0" err="1"/>
              <a:t>z.č</a:t>
            </a:r>
            <a:r>
              <a:rPr lang="cs-CZ" dirty="0"/>
              <a:t>. 360/2004 Sb., o evropském hospodářském zájmovém sdružení)</a:t>
            </a:r>
          </a:p>
          <a:p>
            <a:r>
              <a:rPr lang="cs-CZ" dirty="0"/>
              <a:t>2. Evropská společnost (</a:t>
            </a:r>
            <a:r>
              <a:rPr lang="cs-CZ" dirty="0" err="1"/>
              <a:t>z.č</a:t>
            </a:r>
            <a:r>
              <a:rPr lang="cs-CZ" dirty="0"/>
              <a:t>. 627/2004 Sb., o evropské společnosti)</a:t>
            </a:r>
          </a:p>
          <a:p>
            <a:r>
              <a:rPr lang="cs-CZ" dirty="0"/>
              <a:t>3. Evropské družstvo (z. č. 307/2006 Sb., o evropské družstevní společnosti)</a:t>
            </a:r>
          </a:p>
          <a:p>
            <a:r>
              <a:rPr lang="cs-CZ" dirty="0"/>
              <a:t>(4. Evropská vzájemná společnost)</a:t>
            </a:r>
          </a:p>
          <a:p>
            <a:r>
              <a:rPr lang="cs-CZ" dirty="0"/>
              <a:t>(5. Evropská soukromá společnost)</a:t>
            </a:r>
          </a:p>
          <a:p>
            <a:r>
              <a:rPr lang="cs-CZ" dirty="0"/>
              <a:t>(6. Evropský spolek)</a:t>
            </a:r>
          </a:p>
          <a:p>
            <a:r>
              <a:rPr lang="cs-CZ" dirty="0"/>
              <a:t>(7. Evropská </a:t>
            </a:r>
            <a:r>
              <a:rPr lang="cs-CZ" dirty="0" smtClean="0"/>
              <a:t>nadace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 - příprava)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44C685-46A8-4CC0-8605-9A6EB5AF2F4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3674388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113</TotalTime>
  <Words>412</Words>
  <Application>Microsoft Office PowerPoint</Application>
  <PresentationFormat>Předvádění na obrazovce (4:3)</PresentationFormat>
  <Paragraphs>82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3558</vt:lpstr>
      <vt:lpstr>BÉŽOVÁ TITL</vt:lpstr>
      <vt:lpstr>Evropské trendy právnických osob</vt:lpstr>
      <vt:lpstr>Společenské determinanty a odraz v právu</vt:lpstr>
      <vt:lpstr>Společenské determinanty a odraz v pr.II</vt:lpstr>
      <vt:lpstr>Vývoj právních konceptů PO</vt:lpstr>
      <vt:lpstr>Vývoj teorií</vt:lpstr>
      <vt:lpstr>Vliv pramenů na vývoj PO</vt:lpstr>
      <vt:lpstr>Podle praktického vlivu </vt:lpstr>
      <vt:lpstr>Tendence vývoje PO podle typů</vt:lpstr>
      <vt:lpstr>Evropské typy PO jako výraz vývoje PO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trendy právnických osob</dc:title>
  <dc:creator>1412</dc:creator>
  <cp:lastModifiedBy>Uživatel systému Windows</cp:lastModifiedBy>
  <cp:revision>18</cp:revision>
  <dcterms:created xsi:type="dcterms:W3CDTF">2016-04-18T18:12:43Z</dcterms:created>
  <dcterms:modified xsi:type="dcterms:W3CDTF">2020-03-25T06:00:23Z</dcterms:modified>
</cp:coreProperties>
</file>