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55" r:id="rId3"/>
    <p:sldId id="445" r:id="rId4"/>
    <p:sldId id="257" r:id="rId5"/>
    <p:sldId id="456" r:id="rId6"/>
    <p:sldId id="457" r:id="rId7"/>
    <p:sldId id="458" r:id="rId8"/>
    <p:sldId id="459" r:id="rId9"/>
    <p:sldId id="4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86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59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6203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449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102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39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10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3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988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35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72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60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29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88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54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94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C46538-8CA8-4D8B-9B2F-D6911C2FFD87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1C4469-444A-4EA0-888F-A843B5E020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2040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E70E5-9F6A-4078-98DC-645571A4B7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z rozhodovací praxe </a:t>
            </a:r>
            <a:r>
              <a:rPr lang="cs-CZ" dirty="0">
                <a:solidFill>
                  <a:srgbClr val="FFC000"/>
                </a:solidFill>
              </a:rPr>
              <a:t>Evropského soudu pro lidská práva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517DE3-AF00-4234-8DDD-BFA1C8126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314548"/>
            <a:ext cx="6400800" cy="1476652"/>
          </a:xfrm>
        </p:spPr>
        <p:txBody>
          <a:bodyPr/>
          <a:lstStyle/>
          <a:p>
            <a:r>
              <a:rPr lang="cs-CZ" dirty="0" err="1"/>
              <a:t>Prof</a:t>
            </a:r>
            <a:r>
              <a:rPr lang="cs-CZ" dirty="0"/>
              <a:t> . JUDr. Jaroslav </a:t>
            </a:r>
            <a:r>
              <a:rPr lang="cs-CZ" dirty="0" err="1"/>
              <a:t>Fenyk</a:t>
            </a:r>
            <a:r>
              <a:rPr lang="cs-CZ" dirty="0"/>
              <a:t>, Ph.D., </a:t>
            </a:r>
            <a:r>
              <a:rPr lang="cs-CZ" dirty="0" err="1"/>
              <a:t>DSc</a:t>
            </a:r>
            <a:r>
              <a:rPr lang="cs-CZ" dirty="0"/>
              <a:t>. Pro Trestní právo v Evropském prostředí 17.5. 2021</a:t>
            </a:r>
          </a:p>
        </p:txBody>
      </p:sp>
    </p:spTree>
    <p:extLst>
      <p:ext uri="{BB962C8B-B14F-4D97-AF65-F5344CB8AC3E}">
        <p14:creationId xmlns:p14="http://schemas.microsoft.com/office/powerpoint/2010/main" val="362927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Charakteristika ESLP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916832"/>
            <a:ext cx="8229600" cy="4464496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/>
              <a:t>Musí být vyčerpány účinné prostředky nápravy na národní úrovni, 6 měsíců na podání (úplné) stížnosti</a:t>
            </a:r>
          </a:p>
          <a:p>
            <a:r>
              <a:rPr lang="cs-CZ" sz="2400" dirty="0"/>
              <a:t>Soudci nehájí zájmy konkrétního státu</a:t>
            </a:r>
          </a:p>
          <a:p>
            <a:r>
              <a:rPr lang="cs-CZ" sz="2400" dirty="0"/>
              <a:t>Návrh rozhodnutí připravuje Kancelář ( právní referenti), rozhoduje  samosoudce, 3 členný senát, velký senát</a:t>
            </a:r>
          </a:p>
          <a:p>
            <a:r>
              <a:rPr lang="cs-CZ" sz="2400" dirty="0"/>
              <a:t>14. protokol zavádí rozhodování o odmítnutí stížnosti jedním soudcem, dále charakterizuje tzv. podstatnou újmu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9928" y="793627"/>
            <a:ext cx="8363272" cy="1143000"/>
          </a:xfrm>
        </p:spPr>
        <p:txBody>
          <a:bodyPr/>
          <a:lstStyle/>
          <a:p>
            <a:r>
              <a:rPr lang="cs-CZ" dirty="0"/>
              <a:t> 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944210"/>
            <a:ext cx="8534400" cy="430419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0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0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0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5305E-69F5-4C55-BAD7-347E0CBDE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A2BB54-684C-4A19-BB4B-69A8622FE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220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Čl. 6 odst. 3 EÚLP: </a:t>
            </a:r>
            <a:r>
              <a:rPr lang="cs-CZ" sz="2000" dirty="0"/>
              <a:t>„Každý,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/>
              <a:t>být 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němu;</a:t>
            </a:r>
          </a:p>
          <a:p>
            <a:pPr algn="just"/>
            <a:r>
              <a:rPr lang="cs-CZ" sz="2000" dirty="0"/>
              <a:t>mít 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obhajovat 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vyslýchat</a:t>
            </a:r>
            <a:r>
              <a:rPr lang="cs-CZ" sz="20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2000" dirty="0"/>
              <a:t>mít 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09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E50F3-9111-4A11-A23B-8B4BD7BD1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2806F3-4E02-47C3-AC60-433A55AC3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040297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/>
              <a:t>Osobní informace o tom, že je obviněn ( </a:t>
            </a:r>
            <a:r>
              <a:rPr lang="cs-CZ" dirty="0" err="1"/>
              <a:t>Pélissier</a:t>
            </a:r>
            <a:r>
              <a:rPr lang="cs-CZ" dirty="0"/>
              <a:t>  a </a:t>
            </a:r>
            <a:r>
              <a:rPr lang="cs-CZ" dirty="0" err="1"/>
              <a:t>Sassi</a:t>
            </a:r>
            <a:r>
              <a:rPr lang="cs-CZ" dirty="0"/>
              <a:t> v. Francie 1999)</a:t>
            </a:r>
          </a:p>
          <a:p>
            <a:pPr algn="just">
              <a:buFontTx/>
              <a:buChar char="-"/>
            </a:pPr>
            <a:r>
              <a:rPr lang="cs-CZ" dirty="0"/>
              <a:t>Písemně nebo ústně ( </a:t>
            </a:r>
            <a:r>
              <a:rPr lang="cs-CZ" dirty="0" err="1"/>
              <a:t>Kamasinski</a:t>
            </a:r>
            <a:r>
              <a:rPr lang="cs-CZ" dirty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/>
              <a:t>Za účelem přípravy obhajoby ( </a:t>
            </a:r>
            <a:r>
              <a:rPr lang="cs-CZ" dirty="0" err="1"/>
              <a:t>Bricmont</a:t>
            </a:r>
            <a:r>
              <a:rPr lang="cs-CZ" dirty="0"/>
              <a:t> v. Belgie 1986)</a:t>
            </a:r>
          </a:p>
          <a:p>
            <a:pPr algn="just">
              <a:buFontTx/>
              <a:buChar char="-"/>
            </a:pPr>
            <a:r>
              <a:rPr lang="cs-CZ" dirty="0"/>
              <a:t>Definice skutku a jeho právní kvalifikace včetně jejich změn ( </a:t>
            </a:r>
            <a:r>
              <a:rPr lang="cs-CZ" dirty="0" err="1"/>
              <a:t>Mattoccia</a:t>
            </a:r>
            <a:r>
              <a:rPr lang="cs-CZ" dirty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/>
              <a:t>Podobně při doručení obžaloby ( </a:t>
            </a:r>
            <a:r>
              <a:rPr lang="cs-CZ" dirty="0" err="1"/>
              <a:t>Brozicek</a:t>
            </a:r>
            <a:r>
              <a:rPr lang="cs-CZ" dirty="0"/>
              <a:t> v. Itálie 1989).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55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7E8DE-A409-4334-A973-1F01AFB5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233503-57B0-4EC6-B644-9990D8321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4448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/>
              <a:t>Částečně odstraňuje nevyváženost mezi oprávněními    orgánů činných v trestním řízením a obviněným ( </a:t>
            </a:r>
            <a:r>
              <a:rPr lang="cs-CZ" dirty="0" err="1"/>
              <a:t>Can</a:t>
            </a:r>
            <a:r>
              <a:rPr lang="cs-CZ" dirty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/>
              <a:t>Oprávnění obviněného mají umožnit komplexní ( přiměřený čas a obsah) obhajobu ( Campbell a </a:t>
            </a:r>
            <a:r>
              <a:rPr lang="cs-CZ" dirty="0" err="1"/>
              <a:t>Fell</a:t>
            </a:r>
            <a:r>
              <a:rPr lang="cs-CZ" dirty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/>
              <a:t>Právo obviněného seznámit se s výsledky vyšetřování ( </a:t>
            </a:r>
            <a:r>
              <a:rPr lang="cs-CZ" dirty="0" err="1"/>
              <a:t>Jaspers</a:t>
            </a:r>
            <a:r>
              <a:rPr lang="cs-CZ" dirty="0"/>
              <a:t> v. Belgie 1981)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05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17D83-9DB3-4735-BE4C-18BBACC2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7CAFE5-165B-48F6-92F8-ECE43B0A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37951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800" dirty="0">
                <a:solidFill>
                  <a:srgbClr val="FF0000"/>
                </a:solidFill>
              </a:rPr>
              <a:t>Obhajovat se osobně nebo za pomoci obhájce 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000" dirty="0"/>
              <a:t>Právo volby, zda sám nebo s pomocí obhájce( </a:t>
            </a:r>
            <a:r>
              <a:rPr lang="cs-CZ" sz="2000" dirty="0" err="1"/>
              <a:t>Godi</a:t>
            </a:r>
            <a:r>
              <a:rPr lang="cs-CZ" sz="2000" dirty="0"/>
              <a:t> v. Itálie 1984)</a:t>
            </a:r>
          </a:p>
          <a:p>
            <a:pPr marL="0" indent="0" algn="just">
              <a:buNone/>
            </a:pPr>
            <a:r>
              <a:rPr lang="cs-CZ" sz="2000" dirty="0"/>
              <a:t>- Obviněný nemůže být nucen, aby se obhajoval sám ( Tomasi v. Francie 1992, </a:t>
            </a:r>
            <a:r>
              <a:rPr lang="cs-CZ" sz="2000" dirty="0" err="1"/>
              <a:t>Pakelli</a:t>
            </a:r>
            <a:r>
              <a:rPr lang="cs-CZ" sz="2000" dirty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/>
              <a:t>- Otázka svobody projevu obviněného ( </a:t>
            </a:r>
            <a:r>
              <a:rPr lang="cs-CZ" sz="2000" dirty="0" err="1"/>
              <a:t>Brandstetter</a:t>
            </a:r>
            <a:r>
              <a:rPr lang="cs-CZ" sz="2000" dirty="0"/>
              <a:t> v. Rakousko 1981)</a:t>
            </a:r>
          </a:p>
          <a:p>
            <a:pPr marL="0" indent="0" algn="just">
              <a:buNone/>
            </a:pPr>
            <a:r>
              <a:rPr lang="cs-CZ" sz="2000" dirty="0"/>
              <a:t>- Obhajoba je zaručena ve všech stadiích trestního řízení od okamžiku obvinění ( </a:t>
            </a:r>
            <a:r>
              <a:rPr lang="cs-CZ" sz="2000" dirty="0" err="1"/>
              <a:t>Imbroscia</a:t>
            </a:r>
            <a:r>
              <a:rPr lang="cs-CZ" sz="2000" dirty="0"/>
              <a:t> v. Švýcarsko 1993, </a:t>
            </a:r>
            <a:r>
              <a:rPr lang="cs-CZ" sz="2000" dirty="0" err="1"/>
              <a:t>Quaranta</a:t>
            </a:r>
            <a:r>
              <a:rPr lang="cs-CZ" sz="2000" dirty="0"/>
              <a:t> v. Švýcarsko, John Murray a </a:t>
            </a:r>
            <a:r>
              <a:rPr lang="cs-CZ" sz="2000" dirty="0" err="1"/>
              <a:t>Averil</a:t>
            </a:r>
            <a:r>
              <a:rPr lang="cs-CZ" sz="2000" dirty="0"/>
              <a:t> v. Spojené království 1996 a 2000), včetně opravného řízení ( </a:t>
            </a:r>
            <a:r>
              <a:rPr lang="cs-CZ" sz="2000" dirty="0" err="1"/>
              <a:t>Artico</a:t>
            </a:r>
            <a:r>
              <a:rPr lang="cs-CZ" sz="2000" dirty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/>
              <a:t>Právo na bezplatnou obhajobu ( </a:t>
            </a:r>
            <a:r>
              <a:rPr lang="cs-CZ" sz="2000" dirty="0" err="1"/>
              <a:t>Benham</a:t>
            </a:r>
            <a:r>
              <a:rPr lang="cs-CZ" sz="2000" dirty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/>
              <a:t>Zákaz vynucení doznání ( </a:t>
            </a:r>
            <a:r>
              <a:rPr lang="cs-CZ" sz="2000" dirty="0" err="1"/>
              <a:t>Barbera</a:t>
            </a:r>
            <a:r>
              <a:rPr lang="cs-CZ" sz="2000" dirty="0"/>
              <a:t> et. Al. V. Španělsko 1988, </a:t>
            </a:r>
            <a:r>
              <a:rPr lang="cs-CZ" sz="2000" dirty="0" err="1"/>
              <a:t>Magee</a:t>
            </a:r>
            <a:r>
              <a:rPr lang="cs-CZ" sz="2000" dirty="0"/>
              <a:t> v. Spojené království 2000)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104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85420-D36F-4EF9-AFB2-ED5DDEFC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7E803-E77F-494F-84BA-529ADACCA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13159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Vyslýchat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nebo dát vyslýchat svědky proti sobě</a:t>
            </a:r>
          </a:p>
          <a:p>
            <a:pPr algn="just">
              <a:buFontTx/>
              <a:buChar char="-"/>
            </a:pPr>
            <a:r>
              <a:rPr lang="cs-CZ" sz="2000" dirty="0"/>
              <a:t>Právo nechat předvolat a vyslechnout svědky ( </a:t>
            </a:r>
            <a:r>
              <a:rPr lang="cs-CZ" sz="2000" dirty="0" err="1"/>
              <a:t>Vidal</a:t>
            </a:r>
            <a:r>
              <a:rPr lang="cs-CZ" sz="20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000" dirty="0"/>
              <a:t>Právo na slyšení svědka v hlavním líčení ( </a:t>
            </a:r>
            <a:r>
              <a:rPr lang="cs-CZ" sz="2000" dirty="0" err="1"/>
              <a:t>Kostovski</a:t>
            </a:r>
            <a:r>
              <a:rPr lang="cs-CZ" sz="2000" dirty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000" dirty="0"/>
              <a:t>Za svědky se považují i spoluobviněný, znalec, tajný agent a poškozený ( </a:t>
            </a:r>
            <a:r>
              <a:rPr lang="cs-CZ" sz="2000" dirty="0" err="1"/>
              <a:t>Bönisch</a:t>
            </a:r>
            <a:r>
              <a:rPr lang="cs-CZ" sz="2000" dirty="0"/>
              <a:t>  v. Rakousko 1985, Luca v. Itálie 2001)</a:t>
            </a:r>
          </a:p>
          <a:p>
            <a:pPr algn="just">
              <a:buFontTx/>
              <a:buChar char="-"/>
            </a:pPr>
            <a:r>
              <a:rPr lang="cs-CZ" sz="2000" dirty="0"/>
              <a:t>Pravidla pro výslech anonymního svědka ( </a:t>
            </a:r>
            <a:r>
              <a:rPr lang="cs-CZ" sz="2000" dirty="0" err="1"/>
              <a:t>Kostovski</a:t>
            </a:r>
            <a:r>
              <a:rPr lang="cs-CZ" sz="2000" dirty="0"/>
              <a:t> v. Nizozemsko 1989, Van </a:t>
            </a:r>
            <a:r>
              <a:rPr lang="cs-CZ" sz="2000" dirty="0" err="1"/>
              <a:t>Mechelen</a:t>
            </a:r>
            <a:r>
              <a:rPr lang="cs-CZ" sz="2000" dirty="0"/>
              <a:t> et al. V. Nizozemsko 1997, Kok. V. Nizozemsko 2000, </a:t>
            </a:r>
            <a:r>
              <a:rPr lang="cs-CZ" sz="2000" dirty="0" err="1"/>
              <a:t>Lüdi</a:t>
            </a:r>
            <a:r>
              <a:rPr lang="cs-CZ" sz="2000" dirty="0"/>
              <a:t> v. Švýcarsko 1992)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34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471F8-7F67-4EF5-ABE1-A5F05185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921703-EEED-485D-96D7-1D40448EA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48670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Právo na (bezplatnou) pomoc tlumočníka</a:t>
            </a:r>
          </a:p>
          <a:p>
            <a:pPr algn="just">
              <a:buFontTx/>
              <a:buChar char="-"/>
            </a:pPr>
            <a:r>
              <a:rPr lang="cs-CZ" sz="2000" dirty="0"/>
              <a:t>Cílem je zabránit nerovnosti mezi obviněnými (</a:t>
            </a:r>
            <a:r>
              <a:rPr lang="cs-CZ" sz="2000" dirty="0" err="1"/>
              <a:t>Luedicke</a:t>
            </a:r>
            <a:r>
              <a:rPr lang="cs-CZ" sz="2000" dirty="0"/>
              <a:t> v. Německo 1978)</a:t>
            </a:r>
          </a:p>
          <a:p>
            <a:pPr algn="just">
              <a:buFontTx/>
              <a:buChar char="-"/>
            </a:pPr>
            <a:r>
              <a:rPr lang="cs-CZ" sz="2000" dirty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000" dirty="0"/>
              <a:t>Práva se lze vzdát (</a:t>
            </a:r>
            <a:r>
              <a:rPr lang="cs-CZ" sz="2000" dirty="0" err="1"/>
              <a:t>Kamasinski</a:t>
            </a:r>
            <a:r>
              <a:rPr lang="cs-CZ" sz="2000" dirty="0"/>
              <a:t> v. Rakousko 1989)</a:t>
            </a:r>
          </a:p>
          <a:p>
            <a:pPr algn="just">
              <a:buFontTx/>
              <a:buChar char="-"/>
            </a:pPr>
            <a:r>
              <a:rPr lang="cs-CZ" sz="2000" dirty="0"/>
              <a:t>Vztahuje se na celé řízení i na styk obviněného s obhájcem( </a:t>
            </a:r>
            <a:r>
              <a:rPr lang="cs-CZ" sz="2000" dirty="0" err="1"/>
              <a:t>Luedicke</a:t>
            </a:r>
            <a:r>
              <a:rPr lang="cs-CZ" sz="2000" dirty="0"/>
              <a:t> v. Německo 1978, </a:t>
            </a:r>
            <a:r>
              <a:rPr lang="cs-CZ" sz="2000" dirty="0" err="1"/>
              <a:t>Kamasinski</a:t>
            </a:r>
            <a:r>
              <a:rPr lang="cs-CZ" sz="2000" dirty="0"/>
              <a:t> v. Rakousko 1989)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54813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783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Příklady z rozhodovací praxe Evropského soudu pro lidská práva</vt:lpstr>
      <vt:lpstr>Charakteristika ESLP</vt:lpstr>
      <vt:lpstr> Evropský soud pro lidská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z rozhodovací praxe Evropského soudu pro lidská práva</dc:title>
  <dc:creator>Jaroslav</dc:creator>
  <cp:lastModifiedBy>Jaroslav</cp:lastModifiedBy>
  <cp:revision>2</cp:revision>
  <dcterms:created xsi:type="dcterms:W3CDTF">2021-05-16T12:02:32Z</dcterms:created>
  <dcterms:modified xsi:type="dcterms:W3CDTF">2021-05-16T12:09:46Z</dcterms:modified>
</cp:coreProperties>
</file>