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85"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09.05.2021</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09.05.2021</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09.05.2021</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09.05.2021</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836712"/>
            <a:ext cx="8229600" cy="3384376"/>
          </a:xfrm>
        </p:spPr>
        <p:txBody>
          <a:bodyPr>
            <a:normAutofit fontScale="90000"/>
          </a:bodyPr>
          <a:lstStyle/>
          <a:p>
            <a:pPr fontAlgn="auto">
              <a:spcAft>
                <a:spcPts val="0"/>
              </a:spcAft>
              <a:defRPr/>
            </a:pPr>
            <a:r>
              <a:rPr lang="cs-CZ" dirty="0">
                <a:solidFill>
                  <a:schemeClr val="tx2">
                    <a:lumMod val="90000"/>
                  </a:schemeClr>
                </a:solidFill>
              </a:rPr>
              <a:t>Rozhodovací praxe Soudního dvora EU</a:t>
            </a:r>
            <a:br>
              <a:rPr lang="cs-CZ" dirty="0">
                <a:solidFill>
                  <a:schemeClr val="tx2">
                    <a:lumMod val="90000"/>
                  </a:schemeClr>
                </a:solidFill>
              </a:rPr>
            </a:br>
            <a:r>
              <a:rPr lang="cs-CZ" dirty="0">
                <a:solidFill>
                  <a:schemeClr val="tx2">
                    <a:lumMod val="90000"/>
                  </a:schemeClr>
                </a:solidFill>
              </a:rPr>
              <a:t>s dopady na trestní právo</a:t>
            </a:r>
            <a:br>
              <a:rPr lang="cs-CZ" dirty="0">
                <a:solidFill>
                  <a:schemeClr val="tx2">
                    <a:lumMod val="90000"/>
                  </a:schemeClr>
                </a:solidFill>
              </a:rPr>
            </a:br>
            <a:endParaRPr lang="cs-CZ" dirty="0">
              <a:solidFill>
                <a:schemeClr val="tx2">
                  <a:lumMod val="90000"/>
                </a:schemeClr>
              </a:solidFill>
            </a:endParaRPr>
          </a:p>
        </p:txBody>
      </p:sp>
      <p:sp>
        <p:nvSpPr>
          <p:cNvPr id="3" name="Podnadpis 2"/>
          <p:cNvSpPr>
            <a:spLocks noGrp="1"/>
          </p:cNvSpPr>
          <p:nvPr>
            <p:ph type="subTitle" idx="1"/>
          </p:nvPr>
        </p:nvSpPr>
        <p:spPr>
          <a:xfrm>
            <a:off x="755576" y="4869160"/>
            <a:ext cx="5328592" cy="1219200"/>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Trestní právo (hmotné a procesní) v evropském prostředí ( 10.5. 2021)</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539552" y="1628800"/>
            <a:ext cx="7561262" cy="3457575"/>
          </a:xfrm>
        </p:spPr>
        <p:txBody>
          <a:bodyPr/>
          <a:lstStyle/>
          <a:p>
            <a:pPr algn="just">
              <a:buClr>
                <a:schemeClr val="accent3"/>
              </a:buClr>
              <a:buFont typeface="Wingdings" pitchFamily="2" charset="2"/>
              <a:buChar char="Ø"/>
            </a:pPr>
            <a:r>
              <a:rPr lang="cs-CZ" sz="2000" dirty="0">
                <a:latin typeface="Arial" charset="0"/>
                <a:cs typeface="Arial" charset="0"/>
              </a:rPr>
              <a:t>spor o odškodnění za zranění způsobená při násilném přepadení občana UK ve FR. FR MF - odškodné se vyplácelo pouze FR státním občanům, držitelům trvalého pobytu v FR či cizím státním příslušníkům státu, který recipročně poskytuje stejná plnění na základě smlouvy s Francií.  </a:t>
            </a:r>
          </a:p>
          <a:p>
            <a:pPr algn="just">
              <a:buClr>
                <a:schemeClr val="accent3"/>
              </a:buClr>
              <a:buFont typeface="Wingdings" pitchFamily="2" charset="2"/>
              <a:buChar char="Ø"/>
            </a:pPr>
            <a:r>
              <a:rPr lang="cs-CZ" sz="2000" dirty="0">
                <a:latin typeface="Arial" charset="0"/>
                <a:cs typeface="Arial" charset="0"/>
              </a:rPr>
              <a:t>právo na stejné zacházení vyplývá přímo z komunitárního práva a nemůže záviset na existenci reciproční smlouvy</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Ian William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Cowan</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186/87</a:t>
            </a:r>
          </a:p>
        </p:txBody>
      </p:sp>
    </p:spTree>
    <p:extLst>
      <p:ext uri="{BB962C8B-B14F-4D97-AF65-F5344CB8AC3E}">
        <p14:creationId xmlns:p14="http://schemas.microsoft.com/office/powerpoint/2010/main" val="31970568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615541" y="1628800"/>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občanka IT odsouzená k doživotnímu vyhoštění z území Řecka za drogovou TČ</a:t>
            </a:r>
          </a:p>
          <a:p>
            <a:pPr algn="just">
              <a:buClr>
                <a:schemeClr val="accent3"/>
              </a:buClr>
              <a:buFont typeface="Wingdings" pitchFamily="2" charset="2"/>
              <a:buChar char="Ø"/>
            </a:pPr>
            <a:r>
              <a:rPr lang="cs-CZ" sz="2000" dirty="0">
                <a:latin typeface="Arial" charset="0"/>
                <a:cs typeface="Arial" charset="0"/>
              </a:rPr>
              <a:t>Usvědčení z trestného činu však nezakládá samo o sobě možnost pachatele z území vyhostit. Je třeba dále prokázat ohrožení veřejného pořádku a bezpečnosti.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467544"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Donatella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Calfa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c-348/96</a:t>
            </a:r>
          </a:p>
        </p:txBody>
      </p:sp>
    </p:spTree>
    <p:extLst>
      <p:ext uri="{BB962C8B-B14F-4D97-AF65-F5344CB8AC3E}">
        <p14:creationId xmlns:p14="http://schemas.microsoft.com/office/powerpoint/2010/main" val="35486262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559702" y="1628800"/>
            <a:ext cx="7837106" cy="5373687"/>
          </a:xfrm>
        </p:spPr>
        <p:txBody>
          <a:bodyPr/>
          <a:lstStyle/>
          <a:p>
            <a:pPr algn="just">
              <a:buClr>
                <a:schemeClr val="accent3"/>
              </a:buClr>
              <a:buFont typeface="Wingdings" pitchFamily="2" charset="2"/>
              <a:buChar char="Ø"/>
            </a:pPr>
            <a:r>
              <a:rPr lang="cs-CZ" sz="2000" dirty="0">
                <a:latin typeface="Arial" charset="0"/>
                <a:cs typeface="Arial" charset="0"/>
              </a:rPr>
              <a:t>občan Turecka, který žil v Nizozemí a provozoval tzv. „</a:t>
            </a:r>
            <a:r>
              <a:rPr lang="cs-CZ" sz="2000" dirty="0" err="1">
                <a:latin typeface="Arial" charset="0"/>
                <a:cs typeface="Arial" charset="0"/>
              </a:rPr>
              <a:t>coffee-shop</a:t>
            </a:r>
            <a:r>
              <a:rPr lang="cs-CZ" sz="2000" dirty="0">
                <a:latin typeface="Arial" charset="0"/>
                <a:cs typeface="Arial" charset="0"/>
              </a:rPr>
              <a:t>“, ve kterém byly kromě kávy nabízeny i omamné látky.</a:t>
            </a:r>
          </a:p>
          <a:p>
            <a:pPr algn="just">
              <a:buClr>
                <a:schemeClr val="accent3"/>
              </a:buClr>
              <a:buFont typeface="Wingdings" pitchFamily="2" charset="2"/>
              <a:buChar char="Ø"/>
            </a:pPr>
            <a:r>
              <a:rPr lang="cs-CZ" sz="2000" dirty="0">
                <a:latin typeface="Arial" charset="0"/>
                <a:cs typeface="Arial" charset="0"/>
              </a:rPr>
              <a:t>v souladu s nizozemským TZ bylo trestní stíhání proti němu zastaveno SZ po zaplacení pokuty.</a:t>
            </a:r>
          </a:p>
          <a:p>
            <a:pPr algn="just">
              <a:buClr>
                <a:schemeClr val="accent3"/>
              </a:buClr>
              <a:buFont typeface="Wingdings" pitchFamily="2" charset="2"/>
              <a:buChar char="Ø"/>
            </a:pPr>
            <a:r>
              <a:rPr lang="cs-CZ" sz="2000" dirty="0">
                <a:latin typeface="Arial" charset="0"/>
                <a:cs typeface="Arial" charset="0"/>
              </a:rPr>
              <a:t>KS v Cáchách v srpnu 1997 zastavil trestní stíhání proto, že podle čl. 54 SPÚ jsou německé orgány vázány pravomocným rozhodnutím nizozemských orgánů o stejném skutku. SZ se odvolal k zemskému soudu v Kolíně, který se obrátil na ESD.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Hüseyin</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gözütok</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C-187/01</a:t>
            </a:r>
          </a:p>
        </p:txBody>
      </p:sp>
    </p:spTree>
    <p:extLst>
      <p:ext uri="{BB962C8B-B14F-4D97-AF65-F5344CB8AC3E}">
        <p14:creationId xmlns:p14="http://schemas.microsoft.com/office/powerpoint/2010/main" val="18384958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687549" y="1484313"/>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Občan SRN obviněn belgickým SZ pro úmyslné napadení belgické občanky. </a:t>
            </a:r>
          </a:p>
          <a:p>
            <a:pPr algn="just">
              <a:buClr>
                <a:schemeClr val="accent3"/>
              </a:buClr>
              <a:buFont typeface="Wingdings" pitchFamily="2" charset="2"/>
              <a:buChar char="Ø"/>
            </a:pPr>
            <a:r>
              <a:rPr lang="cs-CZ" sz="2000" dirty="0">
                <a:latin typeface="Arial" charset="0"/>
                <a:cs typeface="Arial" charset="0"/>
              </a:rPr>
              <a:t>Pro stejný skutek byl muž stíhán i německým SZ, který mu nabídl mimosoudní vyrovnání spojené s platbou 1 000 DEM. Obviněný toto přijal a trestní stíhání v Německu bylo zastaveno.</a:t>
            </a:r>
          </a:p>
          <a:p>
            <a:pPr algn="just">
              <a:buClr>
                <a:schemeClr val="accent3"/>
              </a:buClr>
              <a:buFont typeface="Wingdings" pitchFamily="2" charset="2"/>
              <a:buChar char="Ø"/>
            </a:pPr>
            <a:r>
              <a:rPr lang="cs-CZ" sz="2000" dirty="0">
                <a:latin typeface="Arial" charset="0"/>
                <a:cs typeface="Arial" charset="0"/>
              </a:rPr>
              <a:t>Otázka BE soudu: lze pravomocné rozhodnutí o zastavení trestního stíhání provedené SZ bez intervence soudu považovat za ekvivalentní „pravomocnému odsouzení“ podle čl. 54 SPÚ?</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548680"/>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Klaus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Brügge</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C-385/01</a:t>
            </a:r>
          </a:p>
        </p:txBody>
      </p:sp>
    </p:spTree>
    <p:extLst>
      <p:ext uri="{BB962C8B-B14F-4D97-AF65-F5344CB8AC3E}">
        <p14:creationId xmlns:p14="http://schemas.microsoft.com/office/powerpoint/2010/main" val="18353804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507678" y="981075"/>
            <a:ext cx="8209036" cy="5876925"/>
          </a:xfrm>
        </p:spPr>
        <p:txBody>
          <a:bodyPr/>
          <a:lstStyle/>
          <a:p>
            <a:pPr algn="just">
              <a:buClr>
                <a:schemeClr val="accent3"/>
              </a:buClr>
              <a:buFont typeface="Wingdings" pitchFamily="2" charset="2"/>
              <a:buChar char="Ø"/>
            </a:pPr>
            <a:r>
              <a:rPr lang="cs-CZ" sz="2000" dirty="0">
                <a:latin typeface="Arial" charset="0"/>
                <a:cs typeface="Arial" charset="0"/>
              </a:rPr>
              <a:t>Ve svém rozsudku Soudní dvůr rozhodl, že zásada </a:t>
            </a:r>
            <a:r>
              <a:rPr lang="cs-CZ" sz="2000" i="1" dirty="0">
                <a:latin typeface="Arial" charset="0"/>
                <a:cs typeface="Arial" charset="0"/>
              </a:rPr>
              <a:t>ne bis in idem </a:t>
            </a:r>
            <a:r>
              <a:rPr lang="cs-CZ" sz="2000" dirty="0">
                <a:latin typeface="Arial" charset="0"/>
                <a:cs typeface="Arial" charset="0"/>
              </a:rPr>
              <a:t>stanovená v čl. 54 SPÚ se vztahuje i na případy, kdy je trestní stíhání zastaveno státním zástupcem členského státu poté, co obviněný splnil jisté povinnosti a co zejména zaplatil částku stanovenou státním zástupcem.</a:t>
            </a:r>
          </a:p>
          <a:p>
            <a:pPr algn="just">
              <a:buClr>
                <a:schemeClr val="accent3"/>
              </a:buClr>
              <a:buFont typeface="Wingdings" pitchFamily="2" charset="2"/>
              <a:buChar char="Ø"/>
            </a:pPr>
            <a:r>
              <a:rPr lang="cs-CZ" sz="2000" dirty="0">
                <a:latin typeface="Arial" charset="0"/>
                <a:cs typeface="Arial" charset="0"/>
              </a:rPr>
              <a:t>používáním zásady </a:t>
            </a:r>
            <a:r>
              <a:rPr lang="cs-CZ" sz="2000" i="1" dirty="0">
                <a:latin typeface="Arial" charset="0"/>
                <a:cs typeface="Arial" charset="0"/>
              </a:rPr>
              <a:t>ne bis in idem  </a:t>
            </a:r>
            <a:r>
              <a:rPr lang="cs-CZ" sz="2000" dirty="0">
                <a:latin typeface="Arial" charset="0"/>
                <a:cs typeface="Arial" charset="0"/>
              </a:rPr>
              <a:t>v oblasti  policejní a soudní spolupráce v trestních věcech není dle SPÚ podmíněno harmonizací nebo aproximací trestního práva členských států. </a:t>
            </a:r>
          </a:p>
          <a:p>
            <a:pPr algn="just">
              <a:buClr>
                <a:schemeClr val="accent3"/>
              </a:buClr>
              <a:buFont typeface="Wingdings" pitchFamily="2" charset="2"/>
              <a:buChar char="Ø"/>
            </a:pPr>
            <a:r>
              <a:rPr lang="cs-CZ" sz="2000" dirty="0">
                <a:latin typeface="Arial" charset="0"/>
                <a:cs typeface="Arial" charset="0"/>
              </a:rPr>
              <a:t>V odst. 33 rozsudku Soudní dvůr výslovně uvedl: „Za těchto okolností, ať už je zásada </a:t>
            </a:r>
            <a:r>
              <a:rPr lang="cs-CZ" sz="2000" i="1" dirty="0">
                <a:latin typeface="Arial" charset="0"/>
                <a:cs typeface="Arial" charset="0"/>
              </a:rPr>
              <a:t>ne bis in idem </a:t>
            </a:r>
            <a:r>
              <a:rPr lang="cs-CZ" sz="2000" dirty="0">
                <a:latin typeface="Arial" charset="0"/>
                <a:cs typeface="Arial" charset="0"/>
              </a:rPr>
              <a:t>zakotvená v čl. 54 SPÚ používána na řízení, která vylučují další trestní stíhání (bez ohledu na to, zda je do nich zapojen soud), nebo na soudní rozhodnutí, nezbytným důsledkem je, že členské státy vzájemně důvěřují svým systémům trestního soudnictví a že každý z nich uznává trestní právo účinné v jiném členském státu, i když by byl výsledek při použití vlastního práva jiný.“</a:t>
            </a:r>
          </a:p>
          <a:p>
            <a:pPr algn="just">
              <a:buFont typeface="Wingdings" pitchFamily="2" charset="2"/>
              <a:buChar char="Ø"/>
            </a:pPr>
            <a:endParaRPr lang="cs-CZ" sz="2000" dirty="0">
              <a:latin typeface="Arial" charset="0"/>
              <a:cs typeface="Arial" charset="0"/>
            </a:endParaRPr>
          </a:p>
          <a:p>
            <a:pPr algn="just">
              <a:buFont typeface="Wingdings" pitchFamily="2" charset="2"/>
              <a:buChar char="Ø"/>
            </a:pPr>
            <a:endParaRPr lang="cs-CZ" sz="2000" dirty="0">
              <a:latin typeface="Arial" charset="0"/>
              <a:cs typeface="Arial" charset="0"/>
            </a:endParaRP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83568" y="76958"/>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Odpověď ESD</a:t>
            </a:r>
          </a:p>
        </p:txBody>
      </p:sp>
    </p:spTree>
    <p:extLst>
      <p:ext uri="{BB962C8B-B14F-4D97-AF65-F5344CB8AC3E}">
        <p14:creationId xmlns:p14="http://schemas.microsoft.com/office/powerpoint/2010/main" val="22753811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687549" y="1495139"/>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převážel z Nizozemí do Itálie tvrdé drogy</a:t>
            </a:r>
          </a:p>
          <a:p>
            <a:pPr algn="just">
              <a:buClr>
                <a:schemeClr val="accent3"/>
              </a:buClr>
              <a:buFont typeface="Wingdings" pitchFamily="2" charset="2"/>
              <a:buChar char="Ø"/>
            </a:pPr>
            <a:r>
              <a:rPr lang="cs-CZ" sz="2000" dirty="0">
                <a:latin typeface="Arial" charset="0"/>
                <a:cs typeface="Arial" charset="0"/>
              </a:rPr>
              <a:t>NL zastavilo trestní stíhání, neboť IT vedla stíhání pro tentýž skutek a poté odmítlo poskytnout IT právní pomoc v této věci</a:t>
            </a:r>
          </a:p>
          <a:p>
            <a:pPr algn="just">
              <a:buClr>
                <a:schemeClr val="accent3"/>
              </a:buClr>
              <a:buFont typeface="Wingdings" pitchFamily="2" charset="2"/>
              <a:buChar char="Ø"/>
            </a:pPr>
            <a:r>
              <a:rPr lang="cs-CZ" sz="2000" dirty="0">
                <a:latin typeface="Arial" charset="0"/>
                <a:cs typeface="Arial" charset="0"/>
              </a:rPr>
              <a:t>pokud bylo trestní řízení v jednom státě ukončeno bez rozhodnutí ve věci (uložení jakékoli sankce), pouze z důvodu, že bylo zjištěno, že trestní řízení ve stejné věci již zahájil i jiný stát závazný SPÚ, není toto rozhodnutí o zastavení překážkou věci rozhodnutí ve smyslu čl. 54 SPÚ.</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Mario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filimeno</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miraglia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C-469/03</a:t>
            </a:r>
          </a:p>
        </p:txBody>
      </p:sp>
    </p:spTree>
    <p:extLst>
      <p:ext uri="{BB962C8B-B14F-4D97-AF65-F5344CB8AC3E}">
        <p14:creationId xmlns:p14="http://schemas.microsoft.com/office/powerpoint/2010/main" val="31141545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687549" y="1628800"/>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poprvé Evropský soudní dvůr požádán o výklad rámcového rozhodnutí přijatého na základě článků 31 a 34 odst. 2 písm. b) smlouvy o EU, a to rámcového rozhodnutí 2001/220/JAI Rady ze dne 15. března 2001 týkajícího se statutu obětí v rámci trestních řízení </a:t>
            </a:r>
          </a:p>
          <a:p>
            <a:pPr algn="just">
              <a:buClr>
                <a:schemeClr val="accent3"/>
              </a:buClr>
              <a:buFont typeface="Wingdings" pitchFamily="2" charset="2"/>
              <a:buChar char="Ø"/>
            </a:pPr>
            <a:r>
              <a:rPr lang="cs-CZ" sz="2000" dirty="0">
                <a:latin typeface="Arial" charset="0"/>
                <a:cs typeface="Arial" charset="0"/>
              </a:rPr>
              <a:t>výklad národního práva v souladu s rámcovým rozhodnutím je možný jen do té míry, do jaké činí vnitrostátní právo takový výklad možným.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Maria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pupino</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C-105/03</a:t>
            </a:r>
          </a:p>
        </p:txBody>
      </p:sp>
    </p:spTree>
    <p:extLst>
      <p:ext uri="{BB962C8B-B14F-4D97-AF65-F5344CB8AC3E}">
        <p14:creationId xmlns:p14="http://schemas.microsoft.com/office/powerpoint/2010/main" val="22577573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9" name="Rectangle 3"/>
          <p:cNvSpPr>
            <a:spLocks noGrp="1" noChangeArrowheads="1"/>
          </p:cNvSpPr>
          <p:nvPr>
            <p:ph idx="1"/>
          </p:nvPr>
        </p:nvSpPr>
        <p:spPr>
          <a:xfrm>
            <a:off x="683568" y="1268413"/>
            <a:ext cx="8137028" cy="5589587"/>
          </a:xfrm>
        </p:spPr>
        <p:txBody>
          <a:bodyPr>
            <a:normAutofit/>
          </a:bodyPr>
          <a:lstStyle/>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Jeden ze základních orgánů EU</a:t>
            </a:r>
          </a:p>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Nejde o trestní soud</a:t>
            </a:r>
          </a:p>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Sídlo: </a:t>
            </a:r>
            <a:r>
              <a:rPr lang="cs-CZ" sz="2000" b="1" dirty="0">
                <a:solidFill>
                  <a:schemeClr val="accent4"/>
                </a:solidFill>
                <a:latin typeface="Arial" pitchFamily="34" charset="0"/>
                <a:cs typeface="Arial" pitchFamily="34" charset="0"/>
              </a:rPr>
              <a:t>Lucemburk</a:t>
            </a:r>
          </a:p>
          <a:p>
            <a:pPr marL="342900" indent="-342900" algn="just" fontAlgn="auto">
              <a:spcAft>
                <a:spcPts val="0"/>
              </a:spcAft>
              <a:buClr>
                <a:schemeClr val="accent3"/>
              </a:buClr>
              <a:buSzPct val="60000"/>
              <a:buFont typeface="Wingdings" pitchFamily="2" charset="2"/>
              <a:buChar char="Ø"/>
              <a:defRPr/>
            </a:pPr>
            <a:r>
              <a:rPr lang="cs-CZ" sz="2000" b="1" dirty="0">
                <a:solidFill>
                  <a:schemeClr val="accent4"/>
                </a:solidFill>
                <a:latin typeface="Arial" pitchFamily="34" charset="0"/>
                <a:cs typeface="Arial" pitchFamily="34" charset="0"/>
              </a:rPr>
              <a:t>Postavení</a:t>
            </a:r>
            <a:r>
              <a:rPr lang="cs-CZ" sz="2000" dirty="0">
                <a:latin typeface="Arial" pitchFamily="34" charset="0"/>
                <a:cs typeface="Arial" pitchFamily="34" charset="0"/>
              </a:rPr>
              <a:t> ESD upraveno:</a:t>
            </a:r>
          </a:p>
          <a:p>
            <a:pPr marL="590550" lvl="1" indent="-342900" algn="just" fontAlgn="auto">
              <a:spcAft>
                <a:spcPts val="0"/>
              </a:spcAft>
              <a:buClr>
                <a:schemeClr val="accent3"/>
              </a:buClr>
              <a:buSzPct val="60000"/>
              <a:buFont typeface="Wingdings" pitchFamily="2" charset="2"/>
              <a:buChar char="Ø"/>
              <a:defRPr/>
            </a:pPr>
            <a:r>
              <a:rPr lang="cs-CZ" sz="1800" dirty="0">
                <a:latin typeface="Arial" pitchFamily="34" charset="0"/>
                <a:cs typeface="Arial" pitchFamily="34" charset="0"/>
              </a:rPr>
              <a:t>V čl. 35 Smlouvy o EU – fakultativní působnost ESD</a:t>
            </a:r>
          </a:p>
          <a:p>
            <a:pPr marL="590550" lvl="1" indent="-342900" algn="just" fontAlgn="auto">
              <a:spcAft>
                <a:spcPts val="0"/>
              </a:spcAft>
              <a:buClr>
                <a:schemeClr val="accent3"/>
              </a:buClr>
              <a:buSzPct val="60000"/>
              <a:buFont typeface="Wingdings" pitchFamily="2" charset="2"/>
              <a:buChar char="Ø"/>
              <a:defRPr/>
            </a:pPr>
            <a:r>
              <a:rPr lang="cs-CZ" sz="1800" dirty="0">
                <a:latin typeface="Arial" pitchFamily="34" charset="0"/>
                <a:cs typeface="Arial" pitchFamily="34" charset="0"/>
              </a:rPr>
              <a:t>V čl. 19 a 251 a násl. Smlouvy o fungování EU – Soudní dvůr se skládá ze Soudního dvora, Tribunálu a specializovaných soudů.  Zajišťuje dodržování práva při výkladu a provádění Smluv. </a:t>
            </a:r>
          </a:p>
          <a:p>
            <a:pPr marL="320040" indent="-320040" fontAlgn="auto">
              <a:spcAft>
                <a:spcPts val="0"/>
              </a:spcAft>
              <a:buClr>
                <a:schemeClr val="accent3"/>
              </a:buClr>
              <a:buFont typeface="Wingdings" pitchFamily="2" charset="2"/>
              <a:buChar char="Ø"/>
              <a:defRPr/>
            </a:pPr>
            <a:r>
              <a:rPr lang="cs-CZ" sz="2000" dirty="0">
                <a:latin typeface="Arial" pitchFamily="34" charset="0"/>
                <a:cs typeface="Arial" pitchFamily="34" charset="0"/>
              </a:rPr>
              <a:t>Jednou jeho funkcí je </a:t>
            </a:r>
            <a:r>
              <a:rPr lang="cs-CZ" sz="2000" b="1" dirty="0">
                <a:solidFill>
                  <a:schemeClr val="accent4"/>
                </a:solidFill>
                <a:latin typeface="Arial" pitchFamily="34" charset="0"/>
                <a:cs typeface="Arial" pitchFamily="34" charset="0"/>
              </a:rPr>
              <a:t>funkce ústavního soudu </a:t>
            </a:r>
            <a:r>
              <a:rPr lang="cs-CZ" sz="2000" dirty="0">
                <a:solidFill>
                  <a:schemeClr val="accent4"/>
                </a:solidFill>
                <a:latin typeface="Arial" pitchFamily="34" charset="0"/>
                <a:cs typeface="Arial" pitchFamily="34" charset="0"/>
              </a:rPr>
              <a:t>ES/EU</a:t>
            </a:r>
            <a:r>
              <a:rPr lang="cs-CZ" sz="2000" dirty="0">
                <a:latin typeface="Arial" pitchFamily="34" charset="0"/>
                <a:cs typeface="Arial" pitchFamily="34" charset="0"/>
              </a:rPr>
              <a:t>, neboť:</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Interpretuje závazným způsobem principy komunitárního práva, rozhoduje o otázkách vztahů mezi členskými státy a orgány EU,  o kompetenčních sporech v rámci EU, o otázkách souladu komunitárních aktů se základními smlouvami  a s obecnými právními zásadami, o otázkách ochrany základních práv a svobod. </a:t>
            </a:r>
          </a:p>
          <a:p>
            <a:pPr marL="449263" indent="-449263" algn="just" fontAlgn="auto">
              <a:spcAft>
                <a:spcPts val="0"/>
              </a:spcAft>
              <a:buClr>
                <a:schemeClr val="accent3"/>
              </a:buClr>
              <a:buFont typeface="Wingdings" pitchFamily="2" charset="2"/>
              <a:buChar char="Ø"/>
              <a:defRPr/>
            </a:pPr>
            <a:endParaRPr lang="cs-CZ" sz="1700" dirty="0">
              <a:latin typeface="Arial" pitchFamily="34" charset="0"/>
              <a:cs typeface="Arial" pitchFamily="34" charset="0"/>
            </a:endParaRPr>
          </a:p>
        </p:txBody>
      </p:sp>
      <p:sp>
        <p:nvSpPr>
          <p:cNvPr id="4" name="Rectangle 2"/>
          <p:cNvSpPr txBox="1">
            <a:spLocks noChangeArrowheads="1"/>
          </p:cNvSpPr>
          <p:nvPr/>
        </p:nvSpPr>
        <p:spPr>
          <a:xfrm>
            <a:off x="539552"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tx2">
                    <a:lumMod val="90000"/>
                  </a:schemeClr>
                </a:solidFill>
                <a:latin typeface="Bookman Old Style" pitchFamily="18" charset="0"/>
              </a:rPr>
              <a:t>soudní dvůr Evropské unie</a:t>
            </a:r>
          </a:p>
        </p:txBody>
      </p:sp>
    </p:spTree>
    <p:extLst>
      <p:ext uri="{BB962C8B-B14F-4D97-AF65-F5344CB8AC3E}">
        <p14:creationId xmlns:p14="http://schemas.microsoft.com/office/powerpoint/2010/main" val="25769726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323528"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35 odst. 1 Smlouvy o EU</a:t>
            </a:r>
            <a:r>
              <a:rPr lang="cs-CZ" sz="2000" b="1" dirty="0">
                <a:latin typeface="Arial" charset="0"/>
                <a:cs typeface="Arial" charset="0"/>
              </a:rPr>
              <a:t> </a:t>
            </a:r>
            <a:r>
              <a:rPr lang="cs-CZ" sz="2000" dirty="0">
                <a:latin typeface="Arial" charset="0"/>
                <a:cs typeface="Arial" charset="0"/>
              </a:rPr>
              <a:t>- Pravomoc rozhodovat o </a:t>
            </a:r>
            <a:r>
              <a:rPr lang="cs-CZ" sz="2000" b="1" dirty="0">
                <a:solidFill>
                  <a:schemeClr val="accent4"/>
                </a:solidFill>
                <a:latin typeface="Arial" charset="0"/>
                <a:cs typeface="Arial" charset="0"/>
              </a:rPr>
              <a:t>předběžných otázkách</a:t>
            </a:r>
            <a:r>
              <a:rPr lang="cs-CZ" sz="2000" dirty="0">
                <a:latin typeface="Arial" charset="0"/>
                <a:cs typeface="Arial" charset="0"/>
              </a:rPr>
              <a:t>, týkajících se:</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rámcových rozhodnutí,</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rozhodnutí,</a:t>
            </a:r>
          </a:p>
          <a:p>
            <a:pPr marL="590550" lvl="1" indent="-342900" algn="just">
              <a:buClr>
                <a:schemeClr val="accent3"/>
              </a:buClr>
              <a:buSzPct val="60000"/>
              <a:buFont typeface="Wingdings" pitchFamily="2" charset="2"/>
              <a:buChar char="Ø"/>
            </a:pPr>
            <a:r>
              <a:rPr lang="cs-CZ" sz="1800" dirty="0">
                <a:latin typeface="Arial" charset="0"/>
                <a:cs typeface="Arial" charset="0"/>
              </a:rPr>
              <a:t>výkladu úmluv uzavřených podle této smlouvy,</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opatření k jejich provedení, za podmínky, že členský stát uzná prohlášením učiněným při podpisu Amsterdamské smlouvy nebo kdykoli později pravomoc Soudního dvora rozhodovat o těchto předběžných otázkách.</a:t>
            </a: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7860335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687549" y="1340768"/>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267 Smlouvy o fungování EU</a:t>
            </a:r>
            <a:endParaRPr lang="cs-CZ" sz="2000" dirty="0">
              <a:solidFill>
                <a:schemeClr val="accent4">
                  <a:lumMod val="40000"/>
                  <a:lumOff val="60000"/>
                </a:schemeClr>
              </a:solidFill>
              <a:latin typeface="Arial" charset="0"/>
              <a:cs typeface="Arial" charset="0"/>
            </a:endParaRPr>
          </a:p>
          <a:p>
            <a:pPr marL="590550" lvl="1" indent="-342900" algn="just">
              <a:buClr>
                <a:schemeClr val="accent3"/>
              </a:buClr>
              <a:buSzPct val="60000"/>
              <a:buFont typeface="Wingdings" pitchFamily="2" charset="2"/>
              <a:buChar char="Ø"/>
            </a:pPr>
            <a:r>
              <a:rPr lang="cs-CZ" sz="1800" dirty="0">
                <a:latin typeface="Arial" charset="0"/>
                <a:cs typeface="Arial" charset="0"/>
              </a:rPr>
              <a:t>Oddíl 5 (čl. 251 a násl. Smlouvy o fungování EU) – podrobnosti fungování ESD</a:t>
            </a:r>
          </a:p>
          <a:p>
            <a:pPr marL="590550" lvl="1" indent="-342900" algn="just">
              <a:buClr>
                <a:schemeClr val="accent3"/>
              </a:buClr>
              <a:buSzPct val="60000"/>
              <a:buFont typeface="Wingdings" pitchFamily="2" charset="2"/>
              <a:buChar char="Ø"/>
            </a:pPr>
            <a:r>
              <a:rPr lang="cs-CZ" sz="1800" dirty="0">
                <a:latin typeface="Arial" charset="0"/>
                <a:cs typeface="Arial" charset="0"/>
              </a:rPr>
              <a:t>Čl. 267 Smlouvy o FEU – ESD má </a:t>
            </a:r>
            <a:r>
              <a:rPr lang="cs-CZ" sz="1800" b="1" dirty="0">
                <a:solidFill>
                  <a:schemeClr val="accent4"/>
                </a:solidFill>
                <a:latin typeface="Arial" charset="0"/>
                <a:cs typeface="Arial" charset="0"/>
              </a:rPr>
              <a:t>pravomoc rozhodovat o předběžných otázkách</a:t>
            </a:r>
            <a:r>
              <a:rPr lang="cs-CZ" sz="1800" dirty="0">
                <a:latin typeface="Arial" charset="0"/>
                <a:cs typeface="Arial" charset="0"/>
              </a:rPr>
              <a:t>, týkajících se:</a:t>
            </a:r>
          </a:p>
          <a:p>
            <a:pPr marL="828675" lvl="2" indent="-342900" algn="just">
              <a:buClr>
                <a:schemeClr val="accent3"/>
              </a:buClr>
              <a:buFont typeface="Wingdings" pitchFamily="2" charset="2"/>
              <a:buChar char="Ø"/>
            </a:pPr>
            <a:r>
              <a:rPr lang="cs-CZ" sz="1800" dirty="0">
                <a:latin typeface="Arial" charset="0"/>
                <a:cs typeface="Arial" charset="0"/>
              </a:rPr>
              <a:t>Výkladu smluv</a:t>
            </a:r>
          </a:p>
          <a:p>
            <a:pPr marL="828675" lvl="2" indent="-342900" algn="just">
              <a:buClr>
                <a:schemeClr val="accent3"/>
              </a:buClr>
              <a:buFont typeface="Wingdings" pitchFamily="2" charset="2"/>
              <a:buChar char="Ø"/>
            </a:pPr>
            <a:r>
              <a:rPr lang="cs-CZ" sz="1800" dirty="0">
                <a:latin typeface="Arial" charset="0"/>
                <a:cs typeface="Arial" charset="0"/>
              </a:rPr>
              <a:t>Platnosti a výkladu aktů přijatých orgány, institucemi nebo jinými subjekty Unie. </a:t>
            </a: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300110"/>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074963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600646"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Vyvstane-li taková otázka před soudem členského státu</a:t>
            </a:r>
            <a:r>
              <a:rPr lang="cs-CZ" sz="2000" b="1" dirty="0">
                <a:latin typeface="Arial" charset="0"/>
                <a:cs typeface="Arial" charset="0"/>
              </a:rPr>
              <a:t>:</a:t>
            </a:r>
          </a:p>
          <a:p>
            <a:pPr marL="828675" lvl="2" indent="-342900" algn="just">
              <a:buClr>
                <a:schemeClr val="accent3"/>
              </a:buClr>
              <a:buFont typeface="Wingdings" pitchFamily="2" charset="2"/>
              <a:buChar char="Ø"/>
            </a:pPr>
            <a:r>
              <a:rPr lang="cs-CZ" sz="1800" dirty="0">
                <a:latin typeface="Arial" charset="0"/>
                <a:cs typeface="Arial" charset="0"/>
              </a:rPr>
              <a:t>může tento soud, považuje-li rozhodnutí o této otázce za nezbytné k vynesení svého rozsudku, požádat SD o rozhodnutí o této otázce.</a:t>
            </a:r>
          </a:p>
          <a:p>
            <a:pPr marL="828675" lvl="2" indent="-342900" algn="just">
              <a:buClr>
                <a:schemeClr val="accent3"/>
              </a:buClr>
              <a:buFont typeface="Wingdings" pitchFamily="2" charset="2"/>
              <a:buChar char="Ø"/>
            </a:pPr>
            <a:r>
              <a:rPr lang="cs-CZ" sz="1800" dirty="0">
                <a:latin typeface="Arial" charset="0"/>
                <a:cs typeface="Arial" charset="0"/>
              </a:rPr>
              <a:t>jehož rozhodnutí nelze napadnout opravnými prostředky podle vnitrostátního práva, je tento soud povinen obrátit se na SD</a:t>
            </a:r>
          </a:p>
          <a:p>
            <a:pPr marL="828675" lvl="2" indent="-342900" algn="just">
              <a:buClr>
                <a:schemeClr val="accent3"/>
              </a:buClr>
              <a:buFont typeface="Wingdings" pitchFamily="2" charset="2"/>
              <a:buChar char="Ø"/>
            </a:pPr>
            <a:r>
              <a:rPr lang="cs-CZ" sz="1800" dirty="0">
                <a:latin typeface="Arial" charset="0"/>
                <a:cs typeface="Arial" charset="0"/>
              </a:rPr>
              <a:t>při jednání, které se týká osoby ve vazbě, rozhodne Soudní dvůr Evropské unie v co nejkratší lhůtě.</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11560"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2505868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611560"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276 Smlouvy o FEU:</a:t>
            </a:r>
          </a:p>
          <a:p>
            <a:pPr marL="590550" lvl="1" indent="-342900" algn="just">
              <a:buClr>
                <a:schemeClr val="accent3"/>
              </a:buClr>
              <a:buSzPct val="60000"/>
              <a:buFont typeface="Wingdings" pitchFamily="2" charset="2"/>
              <a:buChar char="Ø"/>
            </a:pPr>
            <a:r>
              <a:rPr lang="cs-CZ" sz="1800" dirty="0">
                <a:latin typeface="Arial" charset="0"/>
                <a:cs typeface="Arial" charset="0"/>
              </a:rPr>
              <a:t>Při výkonu svých pravomocí týkajících se ustanovení části třetí hlavy V kapitol 4 a 5 o prostoru svobody, bezpečnosti a práva </a:t>
            </a:r>
            <a:r>
              <a:rPr lang="cs-CZ" sz="1800" b="1" dirty="0">
                <a:solidFill>
                  <a:schemeClr val="accent4"/>
                </a:solidFill>
                <a:latin typeface="Arial" charset="0"/>
                <a:cs typeface="Arial" charset="0"/>
              </a:rPr>
              <a:t>nemá Soudní dvůr Evropské unie</a:t>
            </a:r>
            <a:r>
              <a:rPr lang="cs-CZ" sz="1800" dirty="0">
                <a:latin typeface="Arial" charset="0"/>
                <a:cs typeface="Arial" charset="0"/>
              </a:rPr>
              <a:t> pravomoc přezkoumávat platnost nebo </a:t>
            </a:r>
            <a:r>
              <a:rPr lang="cs-CZ" sz="1800" b="1" dirty="0">
                <a:solidFill>
                  <a:schemeClr val="accent4"/>
                </a:solidFill>
                <a:latin typeface="Arial" charset="0"/>
                <a:cs typeface="Arial" charset="0"/>
              </a:rPr>
              <a:t>přiměřenost operací prováděných policií nebo jinými donucovacími orgány členského státu,</a:t>
            </a:r>
            <a:r>
              <a:rPr lang="cs-CZ" sz="1800" dirty="0">
                <a:latin typeface="Arial" charset="0"/>
                <a:cs typeface="Arial" charset="0"/>
              </a:rPr>
              <a:t> ani rozhodovat o výkonu odpovědnosti členských států za udržování veřejného pořádku a ochranu vnitřní bezpečnosti.</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11560" y="2524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9505496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687549" y="1484784"/>
            <a:ext cx="7561262" cy="5589587"/>
          </a:xfrm>
        </p:spPr>
        <p:txBody>
          <a:bodyPr/>
          <a:lstStyle/>
          <a:p>
            <a:pPr marL="342900" indent="-342900" algn="just">
              <a:buClr>
                <a:schemeClr val="accent3"/>
              </a:buClr>
              <a:buSzPct val="60000"/>
              <a:buFont typeface="Wingdings" pitchFamily="2" charset="2"/>
              <a:buChar char="Ø"/>
            </a:pPr>
            <a:r>
              <a:rPr lang="cs-CZ" sz="2000" dirty="0">
                <a:latin typeface="Arial" charset="0"/>
                <a:cs typeface="Arial" charset="0"/>
              </a:rPr>
              <a:t>vložen novelou č. 539/2004 Sb.</a:t>
            </a:r>
          </a:p>
          <a:p>
            <a:pPr marL="342900" indent="-342900" algn="just">
              <a:buClr>
                <a:schemeClr val="accent3"/>
              </a:buClr>
              <a:buSzPct val="60000"/>
              <a:buFont typeface="Wingdings" pitchFamily="2" charset="2"/>
              <a:buChar char="Ø"/>
            </a:pPr>
            <a:r>
              <a:rPr lang="cs-CZ" sz="2000" b="1" dirty="0">
                <a:solidFill>
                  <a:schemeClr val="accent4"/>
                </a:solidFill>
                <a:latin typeface="Arial" charset="0"/>
                <a:cs typeface="Arial" charset="0"/>
              </a:rPr>
              <a:t>Na SD EU se může obrátit s předběžnou otázkou jakýkoli trestní soud v České republice. </a:t>
            </a:r>
          </a:p>
          <a:p>
            <a:pPr marL="342900" indent="-342900" algn="just">
              <a:buClr>
                <a:schemeClr val="accent3"/>
              </a:buClr>
              <a:buSzPct val="60000"/>
              <a:buFont typeface="Wingdings" pitchFamily="2" charset="2"/>
              <a:buChar char="Ø"/>
            </a:pPr>
            <a:r>
              <a:rPr lang="cs-CZ" sz="2000" dirty="0">
                <a:latin typeface="Arial" charset="0"/>
                <a:cs typeface="Arial" charset="0"/>
              </a:rPr>
              <a:t>Je třeba vydat </a:t>
            </a:r>
            <a:r>
              <a:rPr lang="cs-CZ" sz="2000" b="1" dirty="0">
                <a:solidFill>
                  <a:schemeClr val="accent4"/>
                </a:solidFill>
                <a:latin typeface="Arial" charset="0"/>
                <a:cs typeface="Arial" charset="0"/>
              </a:rPr>
              <a:t>rozhodnutí o přerušení řízení.</a:t>
            </a:r>
          </a:p>
          <a:p>
            <a:pPr marL="342900" indent="-342900" algn="just">
              <a:buClr>
                <a:schemeClr val="accent3"/>
              </a:buClr>
              <a:buSzPct val="60000"/>
              <a:buFont typeface="Wingdings" pitchFamily="2" charset="2"/>
              <a:buChar char="Ø"/>
            </a:pPr>
            <a:r>
              <a:rPr lang="cs-CZ" sz="2000" dirty="0">
                <a:latin typeface="Arial" charset="0"/>
                <a:cs typeface="Arial" charset="0"/>
              </a:rPr>
              <a:t>Rozhodnutí Soudního dvora o předběžné otázce je pak</a:t>
            </a:r>
            <a:r>
              <a:rPr lang="cs-CZ" sz="2000" b="1" dirty="0">
                <a:latin typeface="Arial" charset="0"/>
                <a:cs typeface="Arial" charset="0"/>
              </a:rPr>
              <a:t> </a:t>
            </a:r>
            <a:r>
              <a:rPr lang="cs-CZ" sz="2000" b="1" dirty="0">
                <a:solidFill>
                  <a:schemeClr val="accent4"/>
                </a:solidFill>
                <a:latin typeface="Arial" charset="0"/>
                <a:cs typeface="Arial" charset="0"/>
              </a:rPr>
              <a:t>závazné </a:t>
            </a:r>
            <a:r>
              <a:rPr lang="cs-CZ" sz="2000" dirty="0">
                <a:latin typeface="Arial" charset="0"/>
                <a:cs typeface="Arial" charset="0"/>
              </a:rPr>
              <a:t>pro všechny orgány činné v trestním řízení. </a:t>
            </a:r>
            <a:endParaRPr lang="cs-CZ" sz="1800" dirty="0">
              <a:latin typeface="Arial" charset="0"/>
              <a:cs typeface="Arial" charset="0"/>
            </a:endParaRP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9a trestního řádu</a:t>
            </a:r>
          </a:p>
        </p:txBody>
      </p:sp>
    </p:spTree>
    <p:extLst>
      <p:ext uri="{BB962C8B-B14F-4D97-AF65-F5344CB8AC3E}">
        <p14:creationId xmlns:p14="http://schemas.microsoft.com/office/powerpoint/2010/main" val="3499309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3306688"/>
          </a:xfrm>
        </p:spPr>
        <p:txBody>
          <a:bodyPr>
            <a:normAutofit/>
          </a:bodyPr>
          <a:lstStyle/>
          <a:p>
            <a:pPr algn="ctr"/>
            <a:r>
              <a:rPr lang="cs-CZ" dirty="0"/>
              <a:t>Rozhodnutí Soudního dvora Evropské unie v trestních věcech </a:t>
            </a:r>
          </a:p>
        </p:txBody>
      </p:sp>
    </p:spTree>
    <p:extLst>
      <p:ext uri="{BB962C8B-B14F-4D97-AF65-F5344CB8AC3E}">
        <p14:creationId xmlns:p14="http://schemas.microsoft.com/office/powerpoint/2010/main" val="3359761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35670" y="1628800"/>
            <a:ext cx="8065020" cy="5373687"/>
          </a:xfrm>
        </p:spPr>
        <p:txBody>
          <a:bodyPr/>
          <a:lstStyle/>
          <a:p>
            <a:pPr algn="just">
              <a:buClr>
                <a:schemeClr val="accent3"/>
              </a:buClr>
              <a:buFont typeface="Wingdings" pitchFamily="2" charset="2"/>
              <a:buChar char="Ø"/>
            </a:pPr>
            <a:r>
              <a:rPr lang="cs-CZ" sz="2000" dirty="0">
                <a:latin typeface="Arial" charset="0"/>
                <a:cs typeface="Arial" charset="0"/>
              </a:rPr>
              <a:t>Trestní právo hmotné a procesní jsou oblasti, které jsou v kompetenci členských států, avšak komunitární právo vytváří určité meze této kompetenci členských států. Právní předpisy v trestně právní oblasti nesmí být diskriminační vůči osobám, kterým komunitární právo zaručuje právo stejného zacházení a nesmí omezovat základní svobody zaručené komunitárním právem.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Casati</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203/80</a:t>
            </a:r>
          </a:p>
        </p:txBody>
      </p:sp>
    </p:spTree>
    <p:extLst>
      <p:ext uri="{BB962C8B-B14F-4D97-AF65-F5344CB8AC3E}">
        <p14:creationId xmlns:p14="http://schemas.microsoft.com/office/powerpoint/2010/main" val="11594530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1189</Words>
  <Application>Microsoft Office PowerPoint</Application>
  <PresentationFormat>Předvádění na obrazovce (4:3)</PresentationFormat>
  <Paragraphs>69</Paragraphs>
  <Slides>16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Bookman Old Style</vt:lpstr>
      <vt:lpstr>Corbel</vt:lpstr>
      <vt:lpstr>Trebuchet MS</vt:lpstr>
      <vt:lpstr>Wingdings</vt:lpstr>
      <vt:lpstr>Wingdings 2</vt:lpstr>
      <vt:lpstr>Deluxe</vt:lpstr>
      <vt:lpstr>Rozhodovací praxe Soudního dvora EU s dopady na trestní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Rozhodnutí Soudního dvora Evropské unie v trestních věcech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Jaroslav</cp:lastModifiedBy>
  <cp:revision>19</cp:revision>
  <dcterms:created xsi:type="dcterms:W3CDTF">2013-02-19T14:04:32Z</dcterms:created>
  <dcterms:modified xsi:type="dcterms:W3CDTF">2021-05-09T14:51:35Z</dcterms:modified>
</cp:coreProperties>
</file>