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73" r:id="rId5"/>
    <p:sldId id="259" r:id="rId6"/>
    <p:sldId id="271" r:id="rId7"/>
    <p:sldId id="270" r:id="rId8"/>
    <p:sldId id="272" r:id="rId9"/>
    <p:sldId id="274" r:id="rId10"/>
    <p:sldId id="278" r:id="rId11"/>
    <p:sldId id="279" r:id="rId12"/>
    <p:sldId id="280" r:id="rId13"/>
    <p:sldId id="281" r:id="rId14"/>
    <p:sldId id="275" r:id="rId15"/>
    <p:sldId id="276" r:id="rId16"/>
    <p:sldId id="282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76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17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522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7598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891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54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83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865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74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60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7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23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7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682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60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18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93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A666CA8-6DF4-4878-9E39-565478E1E88A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848D7D6-3399-48F3-BEDE-6135277B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04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zásady sporného procesu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 dne 1. 3. 2017</a:t>
            </a:r>
          </a:p>
          <a:p>
            <a:r>
              <a:rPr lang="cs-CZ" dirty="0"/>
              <a:t>Petr Lavický</a:t>
            </a:r>
          </a:p>
        </p:txBody>
      </p:sp>
    </p:spTree>
    <p:extLst>
      <p:ext uri="{BB962C8B-B14F-4D97-AF65-F5344CB8AC3E}">
        <p14:creationId xmlns:p14="http://schemas.microsoft.com/office/powerpoint/2010/main" val="3423666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přímosti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Základem rozhodnutí může být jenom to, co se odehrálo přímo před samotným nalézacím soudem (soudcem)</a:t>
            </a:r>
          </a:p>
          <a:p>
            <a:r>
              <a:rPr lang="cs-CZ" dirty="0"/>
              <a:t>Umožňuje volné hodnocení důkazů soudcem</a:t>
            </a:r>
          </a:p>
          <a:p>
            <a:r>
              <a:rPr lang="cs-CZ" b="1" dirty="0"/>
              <a:t>Tři podoby přímosti</a:t>
            </a:r>
          </a:p>
          <a:p>
            <a:pPr lvl="1"/>
            <a:r>
              <a:rPr lang="cs-CZ" dirty="0"/>
              <a:t>Věcná</a:t>
            </a:r>
          </a:p>
          <a:p>
            <a:pPr lvl="1"/>
            <a:r>
              <a:rPr lang="cs-CZ" dirty="0"/>
              <a:t>Osobní</a:t>
            </a:r>
          </a:p>
          <a:p>
            <a:pPr lvl="1"/>
            <a:r>
              <a:rPr lang="cs-CZ" dirty="0"/>
              <a:t>Časová</a:t>
            </a:r>
          </a:p>
        </p:txBody>
      </p:sp>
    </p:spTree>
    <p:extLst>
      <p:ext uri="{BB962C8B-B14F-4D97-AF65-F5344CB8AC3E}">
        <p14:creationId xmlns:p14="http://schemas.microsoft.com/office/powerpoint/2010/main" val="12734829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přímost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Dokazování se provádí při jednání před nalézacím soudem </a:t>
            </a:r>
            <a:r>
              <a:rPr lang="cs-CZ" dirty="0"/>
              <a:t>(§ 122/1 OSŘ)</a:t>
            </a:r>
          </a:p>
          <a:p>
            <a:r>
              <a:rPr lang="cs-CZ" b="1" dirty="0"/>
              <a:t>Výjimky</a:t>
            </a:r>
          </a:p>
          <a:p>
            <a:pPr lvl="1"/>
            <a:r>
              <a:rPr lang="cs-CZ" dirty="0"/>
              <a:t>Zajištění důkazu (§ 78 OSŘ)</a:t>
            </a:r>
          </a:p>
          <a:p>
            <a:pPr lvl="1"/>
            <a:r>
              <a:rPr lang="cs-CZ" dirty="0"/>
              <a:t>Dožádání </a:t>
            </a:r>
            <a:r>
              <a:rPr lang="cs-CZ" sz="2000" dirty="0"/>
              <a:t>(§ 122/2 a 3 OSŘ); lze využít videokonference</a:t>
            </a:r>
          </a:p>
          <a:p>
            <a:pPr lvl="1"/>
            <a:r>
              <a:rPr lang="cs-CZ" sz="2000" dirty="0"/>
              <a:t>Lze využít výsledků dokazování jiného řízení (např. protokolu o výslechu svědka)?</a:t>
            </a:r>
          </a:p>
          <a:p>
            <a:pPr lvl="2"/>
            <a:r>
              <a:rPr lang="cs-CZ" dirty="0"/>
              <a:t>U nás úprava chybí</a:t>
            </a:r>
          </a:p>
          <a:p>
            <a:pPr lvl="2"/>
            <a:r>
              <a:rPr lang="cs-CZ" dirty="0"/>
              <a:t>Např. v Rakousku viz § 281a ZPO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118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přímost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Rozhodnout ve věci může jenom soudce, který věc projednal</a:t>
            </a:r>
          </a:p>
          <a:p>
            <a:r>
              <a:rPr lang="cs-CZ" b="1" dirty="0"/>
              <a:t>Změna obsazení </a:t>
            </a:r>
            <a:r>
              <a:rPr lang="cs-CZ" dirty="0"/>
              <a:t>soudu</a:t>
            </a:r>
          </a:p>
          <a:p>
            <a:pPr lvl="1"/>
            <a:r>
              <a:rPr lang="cs-CZ" dirty="0"/>
              <a:t>Správně by měla mít za následek nové projednání věci</a:t>
            </a:r>
          </a:p>
          <a:p>
            <a:pPr lvl="1"/>
            <a:r>
              <a:rPr lang="cs-CZ" dirty="0"/>
              <a:t>Podle § 119/3 OSŘ není nutno dokazování opakovat; postačí pouze sdělit obsah přednesů a provedených důkazů</a:t>
            </a:r>
          </a:p>
        </p:txBody>
      </p:sp>
    </p:spTree>
    <p:extLst>
      <p:ext uri="{BB962C8B-B14F-4D97-AF65-F5344CB8AC3E}">
        <p14:creationId xmlns:p14="http://schemas.microsoft.com/office/powerpoint/2010/main" val="1260548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přímost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Objasňování skutkového stavu by mělo probíhat </a:t>
            </a:r>
            <a:r>
              <a:rPr lang="cs-CZ" b="1" dirty="0"/>
              <a:t>kontinuálně</a:t>
            </a:r>
            <a:r>
              <a:rPr lang="cs-CZ" dirty="0"/>
              <a:t>; hodnocení důkazů nesmí být příliš </a:t>
            </a:r>
            <a:r>
              <a:rPr lang="cs-CZ" b="1" dirty="0"/>
              <a:t>časově vzdáleno </a:t>
            </a:r>
            <a:r>
              <a:rPr lang="cs-CZ" dirty="0"/>
              <a:t>od jejich provádění</a:t>
            </a:r>
          </a:p>
          <a:p>
            <a:r>
              <a:rPr lang="cs-CZ" dirty="0"/>
              <a:t>Za tím účelem</a:t>
            </a:r>
          </a:p>
          <a:p>
            <a:pPr lvl="1"/>
            <a:r>
              <a:rPr lang="cs-CZ" dirty="0"/>
              <a:t>Rozsudek se </a:t>
            </a:r>
            <a:r>
              <a:rPr lang="cs-CZ" b="1" dirty="0"/>
              <a:t>vyhlašuje</a:t>
            </a:r>
            <a:r>
              <a:rPr lang="cs-CZ" dirty="0"/>
              <a:t> zpravidla hned po skončení jednání; výjimečně lze vyhlášení odročit, nejpozději na deset dnů (§ 156/2 OSŘ)</a:t>
            </a:r>
          </a:p>
          <a:p>
            <a:pPr lvl="1"/>
            <a:r>
              <a:rPr lang="cs-CZ" dirty="0"/>
              <a:t>Rozsudek musí být </a:t>
            </a:r>
            <a:r>
              <a:rPr lang="cs-CZ" b="1" dirty="0"/>
              <a:t>písemně vyhotoven </a:t>
            </a:r>
            <a:r>
              <a:rPr lang="cs-CZ" dirty="0"/>
              <a:t>a odeslán zásadně do 30 dnů (§ 158/4 OSŘ)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448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veřejnosti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Jednání </a:t>
            </a:r>
            <a:r>
              <a:rPr lang="cs-CZ" dirty="0"/>
              <a:t>je veřejné; může se jej zúčastnit </a:t>
            </a:r>
            <a:r>
              <a:rPr lang="cs-CZ" b="1" dirty="0"/>
              <a:t>kdokoliv</a:t>
            </a:r>
            <a:endParaRPr lang="cs-CZ" dirty="0"/>
          </a:p>
          <a:p>
            <a:r>
              <a:rPr lang="cs-CZ" b="1" dirty="0"/>
              <a:t>Význam</a:t>
            </a:r>
          </a:p>
          <a:p>
            <a:pPr lvl="1"/>
            <a:r>
              <a:rPr lang="cs-CZ" dirty="0"/>
              <a:t>Ochrana před kabinetní justicí</a:t>
            </a:r>
          </a:p>
          <a:p>
            <a:pPr lvl="1"/>
            <a:r>
              <a:rPr lang="cs-CZ" dirty="0"/>
              <a:t>Prostředek udržování důvěry veřejnosti v soudy</a:t>
            </a:r>
          </a:p>
          <a:p>
            <a:r>
              <a:rPr lang="cs-CZ" b="1" dirty="0"/>
              <a:t>Výjimky</a:t>
            </a:r>
            <a:r>
              <a:rPr lang="cs-CZ" dirty="0"/>
              <a:t> viz § 116 OSŘ</a:t>
            </a:r>
          </a:p>
          <a:p>
            <a:r>
              <a:rPr lang="cs-CZ" b="1" dirty="0"/>
              <a:t>Rozsudek</a:t>
            </a:r>
            <a:r>
              <a:rPr lang="cs-CZ" dirty="0"/>
              <a:t> se vyhlašuje </a:t>
            </a:r>
            <a:r>
              <a:rPr lang="cs-CZ" b="1" dirty="0"/>
              <a:t>vždy veřejně </a:t>
            </a:r>
            <a:r>
              <a:rPr lang="cs-CZ" dirty="0"/>
              <a:t>(§ 156/1 OSŘ), i kdyby byl vynesen bez nařízení jednání nebo i kdyby byla veřejnost vyloučena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52180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oboustranného právního slyšení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04405" y="2375064"/>
            <a:ext cx="9476509" cy="3645725"/>
          </a:xfrm>
        </p:spPr>
        <p:txBody>
          <a:bodyPr>
            <a:normAutofit/>
          </a:bodyPr>
          <a:lstStyle/>
          <a:p>
            <a:r>
              <a:rPr lang="cs-CZ" dirty="0"/>
              <a:t>Soud musí dát oběma stranám </a:t>
            </a:r>
            <a:r>
              <a:rPr lang="cs-CZ" b="1" dirty="0"/>
              <a:t>příležitost vyjádřit se k věci </a:t>
            </a:r>
            <a:r>
              <a:rPr lang="cs-CZ" dirty="0"/>
              <a:t>po skutkové i právní stránce</a:t>
            </a:r>
          </a:p>
          <a:p>
            <a:r>
              <a:rPr lang="cs-CZ" b="1" dirty="0"/>
              <a:t>Strany</a:t>
            </a:r>
            <a:r>
              <a:rPr lang="cs-CZ" dirty="0"/>
              <a:t> mají právo</a:t>
            </a:r>
          </a:p>
          <a:p>
            <a:pPr lvl="1"/>
            <a:r>
              <a:rPr lang="cs-CZ" dirty="0"/>
              <a:t>Přednášet skutečnosti a důkazní návrhy</a:t>
            </a:r>
          </a:p>
          <a:p>
            <a:pPr lvl="1"/>
            <a:r>
              <a:rPr lang="cs-CZ" dirty="0"/>
              <a:t>Vyjadřovat se k návrhům a přednesům protistrany</a:t>
            </a:r>
          </a:p>
          <a:p>
            <a:pPr lvl="1"/>
            <a:r>
              <a:rPr lang="cs-CZ" dirty="0"/>
              <a:t>Zaujímat právní závěry k věci</a:t>
            </a:r>
          </a:p>
          <a:p>
            <a:pPr lvl="1"/>
            <a:r>
              <a:rPr lang="cs-CZ" dirty="0"/>
              <a:t>Vyjádřit se k návrhům na důkazy a ke všem důkazům, které byly provedeny</a:t>
            </a:r>
          </a:p>
        </p:txBody>
      </p:sp>
    </p:spTree>
    <p:extLst>
      <p:ext uri="{BB962C8B-B14F-4D97-AF65-F5344CB8AC3E}">
        <p14:creationId xmlns:p14="http://schemas.microsoft.com/office/powerpoint/2010/main" val="175019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oboustranného právního slyšení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Slyšení </a:t>
            </a:r>
            <a:r>
              <a:rPr lang="cs-CZ" dirty="0"/>
              <a:t>může být</a:t>
            </a:r>
          </a:p>
          <a:p>
            <a:pPr lvl="1"/>
            <a:r>
              <a:rPr lang="cs-CZ" dirty="0"/>
              <a:t>Ústní nebo písemné</a:t>
            </a:r>
          </a:p>
          <a:p>
            <a:pPr lvl="1"/>
            <a:r>
              <a:rPr lang="cs-CZ" dirty="0"/>
              <a:t>Před rozhodnutím nebo výjimečně po něm (platební rozkazy)</a:t>
            </a:r>
          </a:p>
          <a:p>
            <a:r>
              <a:rPr lang="cs-CZ" dirty="0"/>
              <a:t>Realizace tohoto práva vyžaduje dodržení pravidel o doručování, předvolávání apod.</a:t>
            </a:r>
          </a:p>
          <a:p>
            <a:r>
              <a:rPr lang="cs-CZ" b="1" dirty="0"/>
              <a:t>Zákaz překvapivých rozhodnutí </a:t>
            </a:r>
            <a:r>
              <a:rPr lang="cs-CZ" dirty="0"/>
              <a:t>viz § 118a/2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222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koncentrace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018805"/>
            <a:ext cx="10363826" cy="4227615"/>
          </a:xfrm>
        </p:spPr>
        <p:txBody>
          <a:bodyPr>
            <a:normAutofit/>
          </a:bodyPr>
          <a:lstStyle/>
          <a:p>
            <a:r>
              <a:rPr lang="cs-CZ" dirty="0"/>
              <a:t>Řízení by mělo být pokud možno </a:t>
            </a:r>
            <a:r>
              <a:rPr lang="cs-CZ" b="1" dirty="0"/>
              <a:t>jednoduché, rychlé a levné</a:t>
            </a:r>
          </a:p>
          <a:p>
            <a:r>
              <a:rPr lang="cs-CZ" dirty="0"/>
              <a:t>Toho nelze dosáhnout, pokud bude </a:t>
            </a:r>
            <a:r>
              <a:rPr lang="cs-CZ" b="1" dirty="0"/>
              <a:t>protahováno neustále novými skutkovými přednesy a důkazními návrhy </a:t>
            </a:r>
            <a:r>
              <a:rPr lang="cs-CZ" dirty="0"/>
              <a:t>– ty musí být soustředěně uvedeny do řízení co nejdříve</a:t>
            </a:r>
          </a:p>
          <a:p>
            <a:r>
              <a:rPr lang="cs-CZ" dirty="0"/>
              <a:t>K tomu slouží zejména:</a:t>
            </a:r>
          </a:p>
          <a:p>
            <a:pPr lvl="1"/>
            <a:r>
              <a:rPr lang="cs-CZ" dirty="0"/>
              <a:t>Povinnost součinnosti uložená stranám (§ 6 OSŘ)</a:t>
            </a:r>
          </a:p>
          <a:p>
            <a:pPr lvl="1"/>
            <a:r>
              <a:rPr lang="cs-CZ" dirty="0"/>
              <a:t>Materiální vedení řízení soudem</a:t>
            </a:r>
          </a:p>
          <a:p>
            <a:pPr lvl="1"/>
            <a:r>
              <a:rPr lang="cs-CZ" dirty="0"/>
              <a:t>Prekluze opožděných přednesů a důkazních návrhů (§ 118b OSŘ)</a:t>
            </a:r>
          </a:p>
          <a:p>
            <a:pPr lvl="1"/>
            <a:r>
              <a:rPr lang="cs-CZ" dirty="0"/>
              <a:t>Zákaz novot v odvolacím řízení (§ 205a OSŘ)</a:t>
            </a:r>
          </a:p>
          <a:p>
            <a:pPr lvl="1"/>
            <a:r>
              <a:rPr lang="cs-CZ" dirty="0"/>
              <a:t>Separace nákladů (§ 147/1 OSŘ)</a:t>
            </a:r>
          </a:p>
        </p:txBody>
      </p:sp>
    </p:spTree>
    <p:extLst>
      <p:ext uri="{BB962C8B-B14F-4D97-AF65-F5344CB8AC3E}">
        <p14:creationId xmlns:p14="http://schemas.microsoft.com/office/powerpoint/2010/main" val="1070486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a význam zásad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Zásady vyjadřují </a:t>
            </a:r>
            <a:r>
              <a:rPr lang="cs-CZ" b="1" dirty="0"/>
              <a:t>základní ideje</a:t>
            </a:r>
            <a:r>
              <a:rPr lang="cs-CZ" dirty="0"/>
              <a:t>, na nichž je proces vybudován</a:t>
            </a:r>
          </a:p>
          <a:p>
            <a:r>
              <a:rPr lang="cs-CZ" dirty="0"/>
              <a:t>Nebývají výslovně upraveny; promítají se v jednotlivých ustanoveních</a:t>
            </a:r>
          </a:p>
          <a:p>
            <a:r>
              <a:rPr lang="cs-CZ" dirty="0"/>
              <a:t>zpravidla nikdy se neuplatňují v ryzí podobě – kompromis </a:t>
            </a:r>
          </a:p>
          <a:p>
            <a:r>
              <a:rPr lang="cs-CZ" dirty="0"/>
              <a:t>Význam</a:t>
            </a:r>
          </a:p>
          <a:p>
            <a:pPr lvl="1"/>
            <a:r>
              <a:rPr lang="cs-CZ" dirty="0"/>
              <a:t>Legislativní</a:t>
            </a:r>
          </a:p>
          <a:p>
            <a:pPr lvl="1"/>
            <a:r>
              <a:rPr lang="cs-CZ" dirty="0"/>
              <a:t>Interpretační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5341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zásady, které vymezují roli stran a soudu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dispoziční zásada</a:t>
            </a:r>
          </a:p>
          <a:p>
            <a:r>
              <a:rPr lang="cs-CZ" dirty="0"/>
              <a:t>Povinnost soudu postupovat v řízení ex offo</a:t>
            </a:r>
          </a:p>
          <a:p>
            <a:r>
              <a:rPr lang="cs-CZ" dirty="0"/>
              <a:t>projednací zásada</a:t>
            </a:r>
          </a:p>
        </p:txBody>
      </p:sp>
    </p:spTree>
    <p:extLst>
      <p:ext uri="{BB962C8B-B14F-4D97-AF65-F5344CB8AC3E}">
        <p14:creationId xmlns:p14="http://schemas.microsoft.com/office/powerpoint/2010/main" val="29133760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zásady, které vtiskují řízení jeho podobu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zásada ústnosti</a:t>
            </a:r>
          </a:p>
          <a:p>
            <a:r>
              <a:rPr lang="cs-CZ" dirty="0"/>
              <a:t>zásada přímosti</a:t>
            </a:r>
          </a:p>
          <a:p>
            <a:r>
              <a:rPr lang="cs-CZ" dirty="0"/>
              <a:t>zásada veřejnosti</a:t>
            </a:r>
          </a:p>
          <a:p>
            <a:r>
              <a:rPr lang="cs-CZ" dirty="0"/>
              <a:t>zásada oboustranného právního slyšení</a:t>
            </a:r>
          </a:p>
          <a:p>
            <a:r>
              <a:rPr lang="cs-CZ" dirty="0"/>
              <a:t>zásada koncentrace řízení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4250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Dispoziční zásada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400" y="2214695"/>
            <a:ext cx="10363826" cy="3901098"/>
          </a:xfrm>
        </p:spPr>
        <p:txBody>
          <a:bodyPr>
            <a:normAutofit/>
          </a:bodyPr>
          <a:lstStyle/>
          <a:p>
            <a:r>
              <a:rPr lang="cs-CZ" b="1" dirty="0"/>
              <a:t>Strany rozhodují </a:t>
            </a:r>
            <a:r>
              <a:rPr lang="cs-CZ" dirty="0"/>
              <a:t>o</a:t>
            </a:r>
          </a:p>
          <a:p>
            <a:pPr lvl="1"/>
            <a:r>
              <a:rPr lang="cs-CZ" b="1" dirty="0"/>
              <a:t>Zahájení </a:t>
            </a:r>
            <a:r>
              <a:rPr lang="cs-CZ" dirty="0"/>
              <a:t>řízení (Žaloba)</a:t>
            </a:r>
          </a:p>
          <a:p>
            <a:pPr lvl="1"/>
            <a:r>
              <a:rPr lang="cs-CZ" dirty="0"/>
              <a:t>Vymezení </a:t>
            </a:r>
            <a:r>
              <a:rPr lang="cs-CZ" b="1" dirty="0"/>
              <a:t>předmětu řízení </a:t>
            </a:r>
            <a:r>
              <a:rPr lang="cs-CZ" dirty="0"/>
              <a:t>(Žalobní petit a skutková tvrzení)</a:t>
            </a:r>
          </a:p>
          <a:p>
            <a:r>
              <a:rPr lang="cs-CZ" dirty="0"/>
              <a:t>Soudce je předmětem řízení </a:t>
            </a:r>
            <a:r>
              <a:rPr lang="cs-CZ" b="1" dirty="0"/>
              <a:t>vázán</a:t>
            </a:r>
          </a:p>
          <a:p>
            <a:r>
              <a:rPr lang="cs-CZ" dirty="0"/>
              <a:t>Platí též pro </a:t>
            </a:r>
            <a:r>
              <a:rPr lang="cs-CZ" b="1" dirty="0"/>
              <a:t>opravná řízení</a:t>
            </a:r>
          </a:p>
          <a:p>
            <a:r>
              <a:rPr lang="cs-CZ" dirty="0"/>
              <a:t>Strany mohou </a:t>
            </a:r>
            <a:r>
              <a:rPr lang="cs-CZ" b="1" dirty="0"/>
              <a:t>předmět řízení měnit </a:t>
            </a:r>
            <a:r>
              <a:rPr lang="cs-CZ" dirty="0"/>
              <a:t>(změna žaloby)</a:t>
            </a:r>
          </a:p>
          <a:p>
            <a:r>
              <a:rPr lang="cs-CZ" dirty="0"/>
              <a:t>Strany mohou též přivodit </a:t>
            </a:r>
            <a:r>
              <a:rPr lang="cs-CZ" b="1" dirty="0"/>
              <a:t>předčasné Skončení řízení </a:t>
            </a:r>
            <a:r>
              <a:rPr lang="cs-CZ" dirty="0"/>
              <a:t>(zpětvzetí žaloby, klid řízení, vzdání se nebo zpětvzetí odvolání, uznání nároku, smír)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1620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soudu postupovat ex offo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Bylo-li řízení žalobou zahájeno, </a:t>
            </a:r>
            <a:r>
              <a:rPr lang="cs-CZ" b="1" dirty="0"/>
              <a:t>postupuje v něm soud i bez dalších návrhů</a:t>
            </a:r>
            <a:r>
              <a:rPr lang="cs-CZ" dirty="0"/>
              <a:t>, tj. ex offo (§ 100 odst. 1 OSŘ), např.</a:t>
            </a:r>
          </a:p>
          <a:p>
            <a:pPr lvl="1"/>
            <a:r>
              <a:rPr lang="cs-CZ" dirty="0"/>
              <a:t>I bez návrhu Doručuje písemnosti a předvolává svědky</a:t>
            </a:r>
          </a:p>
          <a:p>
            <a:pPr lvl="1"/>
            <a:r>
              <a:rPr lang="cs-CZ" dirty="0"/>
              <a:t>I bez návrhu nařizuje jednání a toto jednání vede atd.</a:t>
            </a:r>
          </a:p>
          <a:p>
            <a:r>
              <a:rPr lang="cs-CZ" dirty="0"/>
              <a:t>Strany jsou povinny poskytovat soudu </a:t>
            </a:r>
            <a:r>
              <a:rPr lang="cs-CZ" b="1" dirty="0"/>
              <a:t>součinnost </a:t>
            </a:r>
            <a:r>
              <a:rPr lang="cs-CZ" dirty="0"/>
              <a:t>(§ 6 OSŘ)</a:t>
            </a:r>
          </a:p>
          <a:p>
            <a:r>
              <a:rPr lang="cs-CZ" b="1" dirty="0"/>
              <a:t>Účelem</a:t>
            </a:r>
            <a:r>
              <a:rPr lang="cs-CZ" dirty="0"/>
              <a:t> je rychlost, jednoduchost a nenákladnost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2667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Projednací zásada – ryzí 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770470"/>
          </a:xfrm>
        </p:spPr>
        <p:txBody>
          <a:bodyPr>
            <a:normAutofit/>
          </a:bodyPr>
          <a:lstStyle/>
          <a:p>
            <a:r>
              <a:rPr lang="cs-CZ" dirty="0"/>
              <a:t>Za objasnění skutkového stavu nesou </a:t>
            </a:r>
            <a:r>
              <a:rPr lang="cs-CZ" b="1" dirty="0"/>
              <a:t>výlučnou odpovědnost strany</a:t>
            </a:r>
          </a:p>
          <a:p>
            <a:r>
              <a:rPr lang="cs-CZ" dirty="0"/>
              <a:t>Soud může založit rozsudek </a:t>
            </a:r>
            <a:r>
              <a:rPr lang="cs-CZ" b="1" dirty="0"/>
              <a:t>pouze na skutkových přednesech a důkazních návrzích stran</a:t>
            </a:r>
          </a:p>
          <a:p>
            <a:r>
              <a:rPr lang="cs-CZ" dirty="0"/>
              <a:t>Soud </a:t>
            </a:r>
            <a:r>
              <a:rPr lang="cs-CZ" b="1" dirty="0"/>
              <a:t>nesmí</a:t>
            </a:r>
            <a:r>
              <a:rPr lang="cs-CZ" dirty="0"/>
              <a:t> vycházet ze skutečností, které strany </a:t>
            </a:r>
            <a:r>
              <a:rPr lang="cs-CZ" b="1" dirty="0"/>
              <a:t>neuvedly</a:t>
            </a:r>
            <a:r>
              <a:rPr lang="cs-CZ" dirty="0"/>
              <a:t>, a nesmí provádět dokazování </a:t>
            </a:r>
            <a:r>
              <a:rPr lang="cs-CZ" b="1" dirty="0"/>
              <a:t>bez návrhu </a:t>
            </a:r>
            <a:r>
              <a:rPr lang="cs-CZ" dirty="0"/>
              <a:t>stran</a:t>
            </a:r>
          </a:p>
          <a:p>
            <a:r>
              <a:rPr lang="cs-CZ" dirty="0"/>
              <a:t>Soud je </a:t>
            </a:r>
            <a:r>
              <a:rPr lang="cs-CZ" b="1" dirty="0"/>
              <a:t>vázán doznáním</a:t>
            </a:r>
            <a:r>
              <a:rPr lang="cs-CZ" dirty="0"/>
              <a:t>, i kdyby považoval doznané tvrzení za nepravdivé</a:t>
            </a:r>
          </a:p>
          <a:p>
            <a:r>
              <a:rPr lang="cs-CZ" dirty="0"/>
              <a:t>Strany mohou skutkovým stavem </a:t>
            </a:r>
            <a:r>
              <a:rPr lang="cs-CZ" b="1" dirty="0"/>
              <a:t>nakládat</a:t>
            </a:r>
          </a:p>
          <a:p>
            <a:r>
              <a:rPr lang="cs-CZ" dirty="0"/>
              <a:t>Překonané pojetí 19. století </a:t>
            </a:r>
          </a:p>
        </p:txBody>
      </p:sp>
    </p:spTree>
    <p:extLst>
      <p:ext uri="{BB962C8B-B14F-4D97-AF65-F5344CB8AC3E}">
        <p14:creationId xmlns:p14="http://schemas.microsoft.com/office/powerpoint/2010/main" val="823157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Projednací zásada – modifikované 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853597"/>
          </a:xfrm>
        </p:spPr>
        <p:txBody>
          <a:bodyPr/>
          <a:lstStyle/>
          <a:p>
            <a:r>
              <a:rPr lang="cs-CZ" dirty="0"/>
              <a:t>Iniciativa a odpovědnost za objasnění skutkového stavu zůstává na </a:t>
            </a:r>
            <a:r>
              <a:rPr lang="cs-CZ" b="1" dirty="0"/>
              <a:t>stranách</a:t>
            </a:r>
          </a:p>
          <a:p>
            <a:r>
              <a:rPr lang="cs-CZ" b="1" dirty="0"/>
              <a:t>Skutkové přednesy </a:t>
            </a:r>
            <a:r>
              <a:rPr lang="cs-CZ" dirty="0"/>
              <a:t>musí uvést do řízení </a:t>
            </a:r>
            <a:r>
              <a:rPr lang="cs-CZ" b="1" dirty="0"/>
              <a:t>strany</a:t>
            </a:r>
          </a:p>
          <a:p>
            <a:pPr lvl="1"/>
            <a:r>
              <a:rPr lang="cs-CZ" dirty="0"/>
              <a:t>Rozdělení břemena tvrzení vyplývá z rozdělení objektivního důkazního břemena</a:t>
            </a:r>
          </a:p>
          <a:p>
            <a:pPr lvl="1"/>
            <a:r>
              <a:rPr lang="cs-CZ" dirty="0"/>
              <a:t>Povinnost </a:t>
            </a:r>
            <a:r>
              <a:rPr lang="cs-CZ" b="1" dirty="0"/>
              <a:t>pravdivosti</a:t>
            </a:r>
            <a:r>
              <a:rPr lang="cs-CZ" dirty="0"/>
              <a:t> a úplnosti (zákaz úmyslné lži)</a:t>
            </a:r>
          </a:p>
          <a:p>
            <a:pPr lvl="1"/>
            <a:r>
              <a:rPr lang="cs-CZ" dirty="0"/>
              <a:t>Dotazovací a poučovací povinnost soudce</a:t>
            </a:r>
          </a:p>
          <a:p>
            <a:r>
              <a:rPr lang="cs-CZ" b="1" dirty="0"/>
              <a:t>Dokazování</a:t>
            </a:r>
          </a:p>
          <a:p>
            <a:pPr lvl="1"/>
            <a:r>
              <a:rPr lang="cs-CZ" dirty="0"/>
              <a:t>Zásadně je na </a:t>
            </a:r>
            <a:r>
              <a:rPr lang="cs-CZ" b="1" dirty="0"/>
              <a:t>stranách</a:t>
            </a:r>
            <a:r>
              <a:rPr lang="cs-CZ" dirty="0"/>
              <a:t>, aby navrhovaly důkazy</a:t>
            </a:r>
          </a:p>
          <a:p>
            <a:pPr lvl="1"/>
            <a:r>
              <a:rPr lang="cs-CZ" dirty="0"/>
              <a:t>Poučovací povinnost soudce</a:t>
            </a:r>
          </a:p>
          <a:p>
            <a:pPr lvl="1"/>
            <a:r>
              <a:rPr lang="cs-CZ" dirty="0"/>
              <a:t>Oprávnění soudce vykonat dokazování ex offo (§ 120 odst. 2 OSŘ)</a:t>
            </a:r>
          </a:p>
        </p:txBody>
      </p:sp>
    </p:spTree>
    <p:extLst>
      <p:ext uri="{BB962C8B-B14F-4D97-AF65-F5344CB8AC3E}">
        <p14:creationId xmlns:p14="http://schemas.microsoft.com/office/powerpoint/2010/main" val="34115335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ústnosti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1923803"/>
            <a:ext cx="10363826" cy="4476997"/>
          </a:xfrm>
        </p:spPr>
        <p:txBody>
          <a:bodyPr>
            <a:normAutofit/>
          </a:bodyPr>
          <a:lstStyle/>
          <a:p>
            <a:r>
              <a:rPr lang="cs-CZ" b="1" dirty="0"/>
              <a:t>Základem rozhodnutí může být jenom to, co bylo ústně projednáno</a:t>
            </a:r>
          </a:p>
          <a:p>
            <a:pPr lvl="1"/>
            <a:r>
              <a:rPr lang="cs-CZ" dirty="0"/>
              <a:t>K projednání věci se zásadně nařizuje jednání (§ 115 OSŘ)</a:t>
            </a:r>
          </a:p>
          <a:p>
            <a:pPr lvl="1"/>
            <a:r>
              <a:rPr lang="cs-CZ" dirty="0"/>
              <a:t>U jednání strany činí ústně přednesy a vyjadřují se k výsledkům dokazování</a:t>
            </a:r>
          </a:p>
          <a:p>
            <a:pPr lvl="1"/>
            <a:r>
              <a:rPr lang="cs-CZ" dirty="0"/>
              <a:t>Soudce může při jednání klást stranám dotazy a vyzývat k doplnění skutkových tvrzení a důkazních návrhů (§ 118a OSŘ)</a:t>
            </a:r>
          </a:p>
          <a:p>
            <a:pPr lvl="1"/>
            <a:r>
              <a:rPr lang="cs-CZ" dirty="0"/>
              <a:t>Ústní vyhlášení rozsudku</a:t>
            </a:r>
          </a:p>
          <a:p>
            <a:r>
              <a:rPr lang="cs-CZ" b="1" dirty="0"/>
              <a:t>Výjimky</a:t>
            </a:r>
          </a:p>
          <a:p>
            <a:pPr lvl="1"/>
            <a:r>
              <a:rPr lang="cs-CZ" dirty="0"/>
              <a:t>Písemná podání (žaloba, opravné prostředky) a procesní úkony soudu (rozsudek, protokoly)</a:t>
            </a:r>
          </a:p>
          <a:p>
            <a:pPr lvl="1"/>
            <a:r>
              <a:rPr lang="cs-CZ" dirty="0"/>
              <a:t>Rozhodování podle obsahu spisu (rozkazní řízení, ochrana držby, dovolací řízení, § 214/2, 3 OSŘ, § 115a OSŘ)</a:t>
            </a:r>
          </a:p>
        </p:txBody>
      </p:sp>
    </p:spTree>
    <p:extLst>
      <p:ext uri="{BB962C8B-B14F-4D97-AF65-F5344CB8AC3E}">
        <p14:creationId xmlns:p14="http://schemas.microsoft.com/office/powerpoint/2010/main" val="14779699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pka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</TotalTime>
  <Words>872</Words>
  <Application>Microsoft Office PowerPoint</Application>
  <PresentationFormat>Širokoúhlá obrazovka</PresentationFormat>
  <Paragraphs>114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Tw Cen MT</vt:lpstr>
      <vt:lpstr>Kapka</vt:lpstr>
      <vt:lpstr>Základní zásady sporného procesu</vt:lpstr>
      <vt:lpstr>Pojem a význam zásad</vt:lpstr>
      <vt:lpstr>1. zásady, které vymezují roli stran a soudu</vt:lpstr>
      <vt:lpstr>2. zásady, které vtiskují řízení jeho podobu</vt:lpstr>
      <vt:lpstr>Dispoziční zásada</vt:lpstr>
      <vt:lpstr>Povinnost soudu postupovat ex offo</vt:lpstr>
      <vt:lpstr>Projednací zásada – ryzí pojetí</vt:lpstr>
      <vt:lpstr>Projednací zásada – modifikované pojetí</vt:lpstr>
      <vt:lpstr>Zásada ústnosti</vt:lpstr>
      <vt:lpstr>Zásada přímosti</vt:lpstr>
      <vt:lpstr>Věcná přímost</vt:lpstr>
      <vt:lpstr>Osobní přímost</vt:lpstr>
      <vt:lpstr>Časová přímost</vt:lpstr>
      <vt:lpstr>Zásada veřejnosti</vt:lpstr>
      <vt:lpstr>Zásada oboustranného právního slyšení I.</vt:lpstr>
      <vt:lpstr>Zásada oboustranného právního slyšení II.</vt:lpstr>
      <vt:lpstr>Zásada koncentrace řízení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Zásady civilního sporného procesu</dc:title>
  <dc:creator>11233</dc:creator>
  <cp:lastModifiedBy>PL</cp:lastModifiedBy>
  <cp:revision>30</cp:revision>
  <dcterms:created xsi:type="dcterms:W3CDTF">2017-02-25T16:24:49Z</dcterms:created>
  <dcterms:modified xsi:type="dcterms:W3CDTF">2017-02-28T16:47:10Z</dcterms:modified>
</cp:coreProperties>
</file>