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56" r:id="rId2"/>
    <p:sldId id="264" r:id="rId3"/>
    <p:sldId id="402" r:id="rId4"/>
    <p:sldId id="403" r:id="rId5"/>
    <p:sldId id="321" r:id="rId6"/>
    <p:sldId id="265" r:id="rId7"/>
    <p:sldId id="322" r:id="rId8"/>
    <p:sldId id="268" r:id="rId9"/>
    <p:sldId id="323" r:id="rId10"/>
    <p:sldId id="324" r:id="rId11"/>
    <p:sldId id="397" r:id="rId12"/>
    <p:sldId id="336" r:id="rId13"/>
    <p:sldId id="395" r:id="rId14"/>
    <p:sldId id="285" r:id="rId15"/>
    <p:sldId id="340" r:id="rId16"/>
    <p:sldId id="393" r:id="rId17"/>
    <p:sldId id="394" r:id="rId18"/>
    <p:sldId id="396" r:id="rId19"/>
    <p:sldId id="398" r:id="rId20"/>
    <p:sldId id="386" r:id="rId21"/>
    <p:sldId id="387" r:id="rId22"/>
    <p:sldId id="399" r:id="rId23"/>
    <p:sldId id="400" r:id="rId24"/>
    <p:sldId id="404" r:id="rId25"/>
    <p:sldId id="405" r:id="rId26"/>
    <p:sldId id="388" r:id="rId27"/>
    <p:sldId id="406" r:id="rId28"/>
    <p:sldId id="407" r:id="rId29"/>
    <p:sldId id="408" r:id="rId30"/>
    <p:sldId id="409" r:id="rId31"/>
    <p:sldId id="410" r:id="rId32"/>
    <p:sldId id="389" r:id="rId33"/>
    <p:sldId id="390" r:id="rId34"/>
    <p:sldId id="411" r:id="rId35"/>
    <p:sldId id="391" r:id="rId36"/>
    <p:sldId id="412" r:id="rId37"/>
    <p:sldId id="39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414763-AFDD-46A3-A42D-EA2ED08B80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DE0DE4D-A918-42B2-B3C4-8B2B10E70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284D5E7-70C1-4353-B6D4-C0BB1BCFF11A}"/>
              </a:ext>
            </a:extLst>
          </p:cNvPr>
          <p:cNvSpPr>
            <a:spLocks noGrp="1"/>
          </p:cNvSpPr>
          <p:nvPr>
            <p:ph type="dt" sz="half" idx="10"/>
          </p:nvPr>
        </p:nvSpPr>
        <p:spPr/>
        <p:txBody>
          <a:bodyPr/>
          <a:lstStyle/>
          <a:p>
            <a:fld id="{87DE6118-2437-4B30-8E3C-4D2BE6020583}" type="datetimeFigureOut">
              <a:rPr lang="en-US" smtClean="0"/>
              <a:pPr/>
              <a:t>5/13/2021</a:t>
            </a:fld>
            <a:endParaRPr lang="en-US" dirty="0"/>
          </a:p>
        </p:txBody>
      </p:sp>
      <p:sp>
        <p:nvSpPr>
          <p:cNvPr id="5" name="Zástupný symbol pro zápatí 4">
            <a:extLst>
              <a:ext uri="{FF2B5EF4-FFF2-40B4-BE49-F238E27FC236}">
                <a16:creationId xmlns:a16="http://schemas.microsoft.com/office/drawing/2014/main" id="{9BA62531-8E0A-4D8B-B373-102073856142}"/>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F7CCF13-8556-43A6-82EF-C64375F5BA13}"/>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3417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233F7-6664-4924-8F38-CDA14330278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95C6B04-65D2-4DDD-9B79-F23A00FF99B7}"/>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5B775C-EA48-4FA7-9297-9D2BDB2C548F}"/>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5" name="Zástupný symbol pro zápatí 4">
            <a:extLst>
              <a:ext uri="{FF2B5EF4-FFF2-40B4-BE49-F238E27FC236}">
                <a16:creationId xmlns:a16="http://schemas.microsoft.com/office/drawing/2014/main" id="{9480E7AC-FE55-4DE1-B559-A76823725435}"/>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93D256D5-F3AD-4F30-B2DC-85894AE534B4}"/>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9238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540D7B4-D57D-49FC-BC7D-D492E6C62F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3974F17-DEB1-47D2-A599-B8E676B700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65FB34-2E0F-4E48-9B3C-F754E86875F2}"/>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5" name="Zástupný symbol pro zápatí 4">
            <a:extLst>
              <a:ext uri="{FF2B5EF4-FFF2-40B4-BE49-F238E27FC236}">
                <a16:creationId xmlns:a16="http://schemas.microsoft.com/office/drawing/2014/main" id="{D279D094-C486-43FD-B1EF-044C445E0040}"/>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B37242F4-76E5-4610-AFAC-35F1078237E8}"/>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9833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84629F-9C4A-475C-A8A8-2067B84E41D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D52633C-F3A0-4988-B4DF-ABFA76C27133}"/>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83014-C46D-4624-BFB8-2A102EE7EAAA}"/>
              </a:ext>
            </a:extLst>
          </p:cNvPr>
          <p:cNvSpPr>
            <a:spLocks noGrp="1"/>
          </p:cNvSpPr>
          <p:nvPr>
            <p:ph type="dt" sz="half" idx="10"/>
          </p:nvPr>
        </p:nvSpPr>
        <p:spPr/>
        <p:txBody>
          <a:bodyPr/>
          <a:lstStyle/>
          <a:p>
            <a:fld id="{87DE6118-2437-4B30-8E3C-4D2BE6020583}" type="datetimeFigureOut">
              <a:rPr lang="en-US" smtClean="0"/>
              <a:pPr/>
              <a:t>5/13/2021</a:t>
            </a:fld>
            <a:endParaRPr lang="en-US" dirty="0"/>
          </a:p>
        </p:txBody>
      </p:sp>
      <p:sp>
        <p:nvSpPr>
          <p:cNvPr id="5" name="Zástupný symbol pro zápatí 4">
            <a:extLst>
              <a:ext uri="{FF2B5EF4-FFF2-40B4-BE49-F238E27FC236}">
                <a16:creationId xmlns:a16="http://schemas.microsoft.com/office/drawing/2014/main" id="{3F9D5685-4924-418F-8146-6D43363E3A66}"/>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6226457-E88F-46A5-895B-D8A446F5B222}"/>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4431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FBEC59-58B7-47F2-85A6-A14E1078656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ECCD31C-7BAF-4951-9427-4CB4E96D4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A0F4255-A0EC-4CFD-BD6F-FA7A2D8CD6CD}"/>
              </a:ext>
            </a:extLst>
          </p:cNvPr>
          <p:cNvSpPr>
            <a:spLocks noGrp="1"/>
          </p:cNvSpPr>
          <p:nvPr>
            <p:ph type="dt" sz="half" idx="10"/>
          </p:nvPr>
        </p:nvSpPr>
        <p:spPr/>
        <p:txBody>
          <a:bodyPr/>
          <a:lstStyle/>
          <a:p>
            <a:fld id="{87DE6118-2437-4B30-8E3C-4D2BE6020583}" type="datetimeFigureOut">
              <a:rPr lang="en-US" smtClean="0"/>
              <a:pPr/>
              <a:t>5/13/2021</a:t>
            </a:fld>
            <a:endParaRPr lang="en-US" dirty="0"/>
          </a:p>
        </p:txBody>
      </p:sp>
      <p:sp>
        <p:nvSpPr>
          <p:cNvPr id="5" name="Zástupný symbol pro zápatí 4">
            <a:extLst>
              <a:ext uri="{FF2B5EF4-FFF2-40B4-BE49-F238E27FC236}">
                <a16:creationId xmlns:a16="http://schemas.microsoft.com/office/drawing/2014/main" id="{F67C6A13-1C4C-4071-9269-38FC9412DB60}"/>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2C44CC93-60B4-4D6C-95D3-B0C6E6AAAD1B}"/>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218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2D10C5-86B7-4455-8126-6D91C2B9274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E7454D6-7037-44D1-B2F1-3735DE87743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1636764-1D64-49AA-9EF6-F574C4F8894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1E83FAD-BC3E-457C-86C0-567182DA4CAE}"/>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6" name="Zástupný symbol pro zápatí 5">
            <a:extLst>
              <a:ext uri="{FF2B5EF4-FFF2-40B4-BE49-F238E27FC236}">
                <a16:creationId xmlns:a16="http://schemas.microsoft.com/office/drawing/2014/main" id="{8DAA2A00-9CA6-4D2F-A19B-315384EEEF87}"/>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D76C85FA-6F7E-4B19-B038-1CFB01365E7F}"/>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6810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796B2-6B50-41C1-9082-CD2C60EC3DA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E9E016C-B60C-4776-B067-365D45574E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E03762F-0C6D-47DD-ACB0-565B36B4394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FD089B95-0668-4EFE-BB85-6F8453754C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F709412-2FC1-4622-B71C-B2A03B3FCE0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3A8202C-BF67-4784-A3F1-2A41EA3A03D4}"/>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8" name="Zástupný symbol pro zápatí 7">
            <a:extLst>
              <a:ext uri="{FF2B5EF4-FFF2-40B4-BE49-F238E27FC236}">
                <a16:creationId xmlns:a16="http://schemas.microsoft.com/office/drawing/2014/main" id="{80FDCAA9-0796-4D68-B0A3-33D16B7D34DB}"/>
              </a:ext>
            </a:extLst>
          </p:cNvPr>
          <p:cNvSpPr>
            <a:spLocks noGrp="1"/>
          </p:cNvSpPr>
          <p:nvPr>
            <p:ph type="ftr" sz="quarter" idx="11"/>
          </p:nvPr>
        </p:nvSpPr>
        <p:spPr/>
        <p:txBody>
          <a:bodyPr/>
          <a:lstStyle/>
          <a:p>
            <a:endParaRPr lang="en-US" dirty="0"/>
          </a:p>
        </p:txBody>
      </p:sp>
      <p:sp>
        <p:nvSpPr>
          <p:cNvPr id="9" name="Zástupný symbol pro číslo snímku 8">
            <a:extLst>
              <a:ext uri="{FF2B5EF4-FFF2-40B4-BE49-F238E27FC236}">
                <a16:creationId xmlns:a16="http://schemas.microsoft.com/office/drawing/2014/main" id="{1DDCAD6A-A0E4-4691-AF22-D44B0F26969B}"/>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1900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9E9CEE-49E6-42DD-9851-E3476E56C78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E045EF4-98DE-4AAE-8B16-5AA70FA40F34}"/>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4" name="Zástupný symbol pro zápatí 3">
            <a:extLst>
              <a:ext uri="{FF2B5EF4-FFF2-40B4-BE49-F238E27FC236}">
                <a16:creationId xmlns:a16="http://schemas.microsoft.com/office/drawing/2014/main" id="{96505947-2E16-4F47-8483-B12C0427E404}"/>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48422DDF-8D71-4F93-902D-0EC5BB68E0B3}"/>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4697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5AFE4B4-F864-49AC-9017-1D321B8C7F4A}"/>
              </a:ext>
            </a:extLst>
          </p:cNvPr>
          <p:cNvSpPr>
            <a:spLocks noGrp="1"/>
          </p:cNvSpPr>
          <p:nvPr>
            <p:ph type="dt" sz="half" idx="10"/>
          </p:nvPr>
        </p:nvSpPr>
        <p:spPr/>
        <p:txBody>
          <a:bodyPr/>
          <a:lstStyle/>
          <a:p>
            <a:fld id="{87DE6118-2437-4B30-8E3C-4D2BE6020583}" type="datetimeFigureOut">
              <a:rPr lang="en-US" smtClean="0"/>
              <a:t>5/13/2021</a:t>
            </a:fld>
            <a:endParaRPr lang="en-US" dirty="0"/>
          </a:p>
        </p:txBody>
      </p:sp>
      <p:sp>
        <p:nvSpPr>
          <p:cNvPr id="3" name="Zástupný symbol pro zápatí 2">
            <a:extLst>
              <a:ext uri="{FF2B5EF4-FFF2-40B4-BE49-F238E27FC236}">
                <a16:creationId xmlns:a16="http://schemas.microsoft.com/office/drawing/2014/main" id="{266C5F72-CF45-462E-AD19-1AD6B43E18E4}"/>
              </a:ext>
            </a:extLst>
          </p:cNvPr>
          <p:cNvSpPr>
            <a:spLocks noGrp="1"/>
          </p:cNvSpPr>
          <p:nvPr>
            <p:ph type="ftr" sz="quarter" idx="11"/>
          </p:nvPr>
        </p:nvSpPr>
        <p:spPr/>
        <p:txBody>
          <a:bodyPr/>
          <a:lstStyle/>
          <a:p>
            <a:endParaRPr lang="en-US" dirty="0"/>
          </a:p>
        </p:txBody>
      </p:sp>
      <p:sp>
        <p:nvSpPr>
          <p:cNvPr id="4" name="Zástupný symbol pro číslo snímku 3">
            <a:extLst>
              <a:ext uri="{FF2B5EF4-FFF2-40B4-BE49-F238E27FC236}">
                <a16:creationId xmlns:a16="http://schemas.microsoft.com/office/drawing/2014/main" id="{46A7431F-DE47-41E4-B1FD-88C16E9CAD01}"/>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0170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9FD33-17AA-424F-9FFF-4F99593D619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26FEB74-6596-4D1E-94BD-D45F50C3A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30740F4-2638-4CC9-BC9E-CCE5DC2D2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F433B2C-DF98-4DAE-8F27-DABCF384EEAF}"/>
              </a:ext>
            </a:extLst>
          </p:cNvPr>
          <p:cNvSpPr>
            <a:spLocks noGrp="1"/>
          </p:cNvSpPr>
          <p:nvPr>
            <p:ph type="dt" sz="half" idx="10"/>
          </p:nvPr>
        </p:nvSpPr>
        <p:spPr/>
        <p:txBody>
          <a:bodyPr/>
          <a:lstStyle/>
          <a:p>
            <a:fld id="{87DE6118-2437-4B30-8E3C-4D2BE6020583}" type="datetimeFigureOut">
              <a:rPr lang="en-US" smtClean="0"/>
              <a:pPr/>
              <a:t>5/13/2021</a:t>
            </a:fld>
            <a:endParaRPr lang="en-US" dirty="0"/>
          </a:p>
        </p:txBody>
      </p:sp>
      <p:sp>
        <p:nvSpPr>
          <p:cNvPr id="6" name="Zástupný symbol pro zápatí 5">
            <a:extLst>
              <a:ext uri="{FF2B5EF4-FFF2-40B4-BE49-F238E27FC236}">
                <a16:creationId xmlns:a16="http://schemas.microsoft.com/office/drawing/2014/main" id="{09063BAD-3BA9-4780-9D59-1DE74F276484}"/>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B6484AB3-78B5-4BD6-8517-12E667889DC7}"/>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2304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AF5640-B324-4A09-8608-B55308357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3449CD7-72E5-4983-8F66-94515351E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36FB39C-4AE8-41E9-84F2-839A9B8C8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BAE19D7-13E2-4971-A65B-3041AF06F079}"/>
              </a:ext>
            </a:extLst>
          </p:cNvPr>
          <p:cNvSpPr>
            <a:spLocks noGrp="1"/>
          </p:cNvSpPr>
          <p:nvPr>
            <p:ph type="dt" sz="half" idx="10"/>
          </p:nvPr>
        </p:nvSpPr>
        <p:spPr/>
        <p:txBody>
          <a:bodyPr/>
          <a:lstStyle/>
          <a:p>
            <a:fld id="{87DE6118-2437-4B30-8E3C-4D2BE6020583}" type="datetimeFigureOut">
              <a:rPr lang="en-US" smtClean="0"/>
              <a:pPr/>
              <a:t>5/13/2021</a:t>
            </a:fld>
            <a:endParaRPr lang="en-US" dirty="0"/>
          </a:p>
        </p:txBody>
      </p:sp>
      <p:sp>
        <p:nvSpPr>
          <p:cNvPr id="6" name="Zástupný symbol pro zápatí 5">
            <a:extLst>
              <a:ext uri="{FF2B5EF4-FFF2-40B4-BE49-F238E27FC236}">
                <a16:creationId xmlns:a16="http://schemas.microsoft.com/office/drawing/2014/main" id="{B9E6B35C-5A1F-4723-A92E-0668061D459A}"/>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9DE0C745-750F-4632-B63D-29EA7360BB94}"/>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6914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D339C99-1B55-4E0D-9ACE-B45FBC193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DBDD40B-4E1B-4373-91E7-0B16ECF7F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79DC7F-4BBD-4F6A-970A-9A9EB0E10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5/13/2021</a:t>
            </a:fld>
            <a:endParaRPr lang="en-US" dirty="0"/>
          </a:p>
        </p:txBody>
      </p:sp>
      <p:sp>
        <p:nvSpPr>
          <p:cNvPr id="5" name="Zástupný symbol pro zápatí 4">
            <a:extLst>
              <a:ext uri="{FF2B5EF4-FFF2-40B4-BE49-F238E27FC236}">
                <a16:creationId xmlns:a16="http://schemas.microsoft.com/office/drawing/2014/main" id="{0F8BB08D-591B-404E-8F29-2FD5731353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a:extLst>
              <a:ext uri="{FF2B5EF4-FFF2-40B4-BE49-F238E27FC236}">
                <a16:creationId xmlns:a16="http://schemas.microsoft.com/office/drawing/2014/main" id="{C567895B-C3B5-4D86-B6CD-FFF4F617A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9192540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CCE8A8-1354-4645-BC3D-CFBCD903D38C}"/>
              </a:ext>
            </a:extLst>
          </p:cNvPr>
          <p:cNvSpPr>
            <a:spLocks noGrp="1"/>
          </p:cNvSpPr>
          <p:nvPr>
            <p:ph type="ctrTitle"/>
          </p:nvPr>
        </p:nvSpPr>
        <p:spPr/>
        <p:txBody>
          <a:bodyPr/>
          <a:lstStyle/>
          <a:p>
            <a:r>
              <a:rPr lang="cs-CZ" dirty="0"/>
              <a:t>Dotační právo</a:t>
            </a:r>
          </a:p>
        </p:txBody>
      </p:sp>
      <p:sp>
        <p:nvSpPr>
          <p:cNvPr id="3" name="Podnadpis 2">
            <a:extLst>
              <a:ext uri="{FF2B5EF4-FFF2-40B4-BE49-F238E27FC236}">
                <a16:creationId xmlns:a16="http://schemas.microsoft.com/office/drawing/2014/main" id="{ABC8928F-6DA3-45FC-ADA2-61D38E7AB3E6}"/>
              </a:ext>
            </a:extLst>
          </p:cNvPr>
          <p:cNvSpPr>
            <a:spLocks noGrp="1"/>
          </p:cNvSpPr>
          <p:nvPr>
            <p:ph type="subTitle" idx="1"/>
          </p:nvPr>
        </p:nvSpPr>
        <p:spPr/>
        <p:txBody>
          <a:bodyPr>
            <a:normAutofit/>
          </a:bodyPr>
          <a:lstStyle/>
          <a:p>
            <a:r>
              <a:rPr lang="cs-CZ" sz="2800" b="1" i="1" u="sng" dirty="0">
                <a:effectLst>
                  <a:outerShdw blurRad="38100" dist="38100" dir="2700000" algn="tl">
                    <a:srgbClr val="000000">
                      <a:alpha val="43137"/>
                    </a:srgbClr>
                  </a:outerShdw>
                </a:effectLst>
              </a:rPr>
              <a:t>Dotace a návratné finanční výpomoci ÚSC</a:t>
            </a:r>
          </a:p>
        </p:txBody>
      </p:sp>
    </p:spTree>
    <p:extLst>
      <p:ext uri="{BB962C8B-B14F-4D97-AF65-F5344CB8AC3E}">
        <p14:creationId xmlns:p14="http://schemas.microsoft.com/office/powerpoint/2010/main" val="170083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normAutofit fontScale="90000"/>
          </a:bodyPr>
          <a:lstStyle/>
          <a:p>
            <a:pPr algn="ctr"/>
            <a:br>
              <a:rPr lang="cs-CZ" altLang="cs-CZ" sz="4800" dirty="0"/>
            </a:br>
            <a:r>
              <a:rPr lang="cs-CZ" altLang="cs-CZ" sz="4800" dirty="0"/>
              <a:t>Zákonem se řídí – </a:t>
            </a:r>
            <a:r>
              <a:rPr lang="cs-CZ" altLang="cs-CZ" sz="4800" b="1" i="1" dirty="0"/>
              <a:t>poskytovatelé dotací</a:t>
            </a:r>
          </a:p>
        </p:txBody>
      </p:sp>
      <p:sp>
        <p:nvSpPr>
          <p:cNvPr id="21507" name="Rectangle 3"/>
          <p:cNvSpPr>
            <a:spLocks noGrp="1" noChangeArrowheads="1"/>
          </p:cNvSpPr>
          <p:nvPr>
            <p:ph type="body" idx="4294967295"/>
          </p:nvPr>
        </p:nvSpPr>
        <p:spPr/>
        <p:txBody>
          <a:bodyPr>
            <a:normAutofit/>
          </a:bodyPr>
          <a:lstStyle/>
          <a:p>
            <a:pPr>
              <a:buFont typeface="Wingdings" panose="05000000000000000000" pitchFamily="2" charset="2"/>
              <a:buChar char="Ø"/>
            </a:pPr>
            <a:r>
              <a:rPr lang="cs-CZ" altLang="cs-CZ" b="1" dirty="0"/>
              <a:t>Obce </a:t>
            </a:r>
          </a:p>
          <a:p>
            <a:pPr>
              <a:lnSpc>
                <a:spcPct val="90000"/>
              </a:lnSpc>
              <a:buFont typeface="Wingdings" panose="05000000000000000000" pitchFamily="2" charset="2"/>
              <a:buChar char="Ø"/>
            </a:pPr>
            <a:r>
              <a:rPr lang="cs-CZ" altLang="cs-CZ" b="1" dirty="0"/>
              <a:t>Kraje</a:t>
            </a:r>
          </a:p>
          <a:p>
            <a:pPr>
              <a:lnSpc>
                <a:spcPct val="90000"/>
              </a:lnSpc>
              <a:buFont typeface="Wingdings" panose="05000000000000000000" pitchFamily="2" charset="2"/>
              <a:buChar char="Ø"/>
            </a:pPr>
            <a:r>
              <a:rPr lang="cs-CZ" altLang="cs-CZ" b="1" dirty="0"/>
              <a:t>Dobrovolné svazky obcí</a:t>
            </a:r>
          </a:p>
          <a:p>
            <a:pPr>
              <a:lnSpc>
                <a:spcPct val="90000"/>
              </a:lnSpc>
              <a:buFont typeface="Wingdings" panose="05000000000000000000" pitchFamily="2" charset="2"/>
              <a:buChar char="Ø"/>
            </a:pPr>
            <a:r>
              <a:rPr lang="cs-CZ" altLang="cs-CZ" b="1" dirty="0"/>
              <a:t>Statutární města</a:t>
            </a:r>
          </a:p>
          <a:p>
            <a:pPr>
              <a:lnSpc>
                <a:spcPct val="90000"/>
              </a:lnSpc>
              <a:buFont typeface="Wingdings" panose="05000000000000000000" pitchFamily="2" charset="2"/>
              <a:buChar char="Ø"/>
            </a:pPr>
            <a:r>
              <a:rPr lang="cs-CZ" altLang="cs-CZ" b="1" dirty="0"/>
              <a:t>Městské části a obvody</a:t>
            </a:r>
          </a:p>
          <a:p>
            <a:pPr>
              <a:lnSpc>
                <a:spcPct val="90000"/>
              </a:lnSpc>
              <a:buFont typeface="Wingdings" panose="05000000000000000000" pitchFamily="2" charset="2"/>
              <a:buChar char="Ø"/>
            </a:pPr>
            <a:r>
              <a:rPr lang="cs-CZ" altLang="cs-CZ" b="1" dirty="0"/>
              <a:t>Hlavní město Praha</a:t>
            </a:r>
          </a:p>
          <a:p>
            <a:pPr>
              <a:lnSpc>
                <a:spcPct val="90000"/>
              </a:lnSpc>
              <a:buFont typeface="Wingdings" panose="05000000000000000000" pitchFamily="2" charset="2"/>
              <a:buChar char="Ø"/>
            </a:pPr>
            <a:r>
              <a:rPr lang="cs-CZ" altLang="cs-CZ" b="1" dirty="0"/>
              <a:t>Příspěvkové organizace v oblasti školství</a:t>
            </a:r>
          </a:p>
          <a:p>
            <a:pPr>
              <a:lnSpc>
                <a:spcPct val="90000"/>
              </a:lnSpc>
              <a:buFont typeface="Wingdings" panose="05000000000000000000" pitchFamily="2" charset="2"/>
              <a:buChar char="Ø"/>
            </a:pPr>
            <a:r>
              <a:rPr lang="cs-CZ" altLang="cs-CZ" b="1" dirty="0"/>
              <a:t>Regionální rady regionů soudržnosti</a:t>
            </a:r>
          </a:p>
          <a:p>
            <a:pPr>
              <a:lnSpc>
                <a:spcPct val="90000"/>
              </a:lnSpc>
              <a:buFont typeface="Wingdings" panose="05000000000000000000" pitchFamily="2" charset="2"/>
              <a:buNone/>
            </a:pPr>
            <a:endParaRPr lang="cs-CZ" altLang="cs-CZ" b="1" dirty="0"/>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46443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066CE-CC8B-4E69-8C90-8DC263E512A2}"/>
              </a:ext>
            </a:extLst>
          </p:cNvPr>
          <p:cNvSpPr>
            <a:spLocks noGrp="1"/>
          </p:cNvSpPr>
          <p:nvPr>
            <p:ph type="title"/>
          </p:nvPr>
        </p:nvSpPr>
        <p:spPr/>
        <p:txBody>
          <a:bodyPr/>
          <a:lstStyle/>
          <a:p>
            <a:pPr algn="ctr"/>
            <a:r>
              <a:rPr lang="cs-CZ" b="1" dirty="0"/>
              <a:t>Vnitřní struktura rozpočtů ÚSC </a:t>
            </a:r>
          </a:p>
        </p:txBody>
      </p:sp>
      <p:sp>
        <p:nvSpPr>
          <p:cNvPr id="3" name="Zástupný symbol pro obsah 2">
            <a:extLst>
              <a:ext uri="{FF2B5EF4-FFF2-40B4-BE49-F238E27FC236}">
                <a16:creationId xmlns:a16="http://schemas.microsoft.com/office/drawing/2014/main" id="{B4D7F9A3-59D1-487C-ACF9-0B5AE8D5066D}"/>
              </a:ext>
            </a:extLst>
          </p:cNvPr>
          <p:cNvSpPr>
            <a:spLocks noGrp="1"/>
          </p:cNvSpPr>
          <p:nvPr>
            <p:ph idx="1"/>
          </p:nvPr>
        </p:nvSpPr>
        <p:spPr/>
        <p:txBody>
          <a:bodyPr/>
          <a:lstStyle/>
          <a:p>
            <a:r>
              <a:rPr lang="cs-CZ" dirty="0"/>
              <a:t>Příjmy  - výdaje a jejich uspořádání</a:t>
            </a:r>
          </a:p>
          <a:p>
            <a:r>
              <a:rPr lang="cs-CZ" dirty="0" err="1"/>
              <a:t>Vyhl</a:t>
            </a:r>
            <a:r>
              <a:rPr lang="cs-CZ" dirty="0"/>
              <a:t>. č. 323/2002 Sb., o rozpočtové skladbě</a:t>
            </a:r>
          </a:p>
        </p:txBody>
      </p:sp>
    </p:spTree>
    <p:extLst>
      <p:ext uri="{BB962C8B-B14F-4D97-AF65-F5344CB8AC3E}">
        <p14:creationId xmlns:p14="http://schemas.microsoft.com/office/powerpoint/2010/main" val="22452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81941" y="353250"/>
            <a:ext cx="10515600" cy="1325563"/>
          </a:xfrm>
        </p:spPr>
        <p:txBody>
          <a:bodyPr>
            <a:normAutofit/>
          </a:bodyPr>
          <a:lstStyle/>
          <a:p>
            <a:pPr algn="ctr"/>
            <a:r>
              <a:rPr lang="cs-CZ" altLang="cs-CZ" sz="5300" b="1" dirty="0">
                <a:latin typeface="+mn-lt"/>
              </a:rPr>
              <a:t>PŘÍJMY rozpočtů ÚSC</a:t>
            </a:r>
          </a:p>
        </p:txBody>
      </p:sp>
      <p:sp>
        <p:nvSpPr>
          <p:cNvPr id="32771" name="Rectangle 3"/>
          <p:cNvSpPr>
            <a:spLocks noGrp="1" noChangeArrowheads="1"/>
          </p:cNvSpPr>
          <p:nvPr>
            <p:ph type="body" idx="4294967295"/>
          </p:nvPr>
        </p:nvSpPr>
        <p:spPr>
          <a:xfrm>
            <a:off x="838200" y="1209040"/>
            <a:ext cx="10515600" cy="4967923"/>
          </a:xfrm>
        </p:spPr>
        <p:txBody>
          <a:bodyPr>
            <a:normAutofit/>
          </a:bodyPr>
          <a:lstStyle/>
          <a:p>
            <a:pPr marL="0" indent="0">
              <a:buNone/>
            </a:pPr>
            <a:endParaRPr lang="cs-CZ" altLang="cs-CZ" dirty="0"/>
          </a:p>
          <a:p>
            <a:pPr>
              <a:buFont typeface="Wingdings" panose="05000000000000000000" pitchFamily="2" charset="2"/>
              <a:buChar char="Ø"/>
            </a:pPr>
            <a:r>
              <a:rPr lang="cs-CZ" altLang="cs-CZ" sz="2400" dirty="0"/>
              <a:t>příjmy </a:t>
            </a:r>
            <a:r>
              <a:rPr lang="cs-CZ" altLang="cs-CZ" sz="2400" b="1" dirty="0"/>
              <a:t>z vlastního majetku</a:t>
            </a:r>
            <a:r>
              <a:rPr lang="cs-CZ" altLang="cs-CZ" sz="2400" dirty="0"/>
              <a:t> a majetkových práv</a:t>
            </a:r>
          </a:p>
          <a:p>
            <a:pPr>
              <a:buFont typeface="Wingdings" panose="05000000000000000000" pitchFamily="2" charset="2"/>
              <a:buChar char="Ø"/>
            </a:pPr>
            <a:r>
              <a:rPr lang="cs-CZ" altLang="cs-CZ" sz="2400" dirty="0"/>
              <a:t>příjmy z výsledků vlastní </a:t>
            </a:r>
            <a:r>
              <a:rPr lang="cs-CZ" altLang="cs-CZ" sz="2400" b="1" dirty="0"/>
              <a:t>hospodářské činnosti</a:t>
            </a:r>
          </a:p>
          <a:p>
            <a:pPr>
              <a:buFont typeface="Wingdings" panose="05000000000000000000" pitchFamily="2" charset="2"/>
              <a:buChar char="Ø"/>
            </a:pPr>
            <a:r>
              <a:rPr lang="cs-CZ" altLang="cs-CZ" sz="2400" dirty="0"/>
              <a:t>příjmy z hospodářské </a:t>
            </a:r>
            <a:r>
              <a:rPr lang="cs-CZ" altLang="cs-CZ" sz="2400" b="1" dirty="0"/>
              <a:t>činnosti právnických osob</a:t>
            </a:r>
            <a:r>
              <a:rPr lang="cs-CZ" altLang="cs-CZ" sz="2400" dirty="0"/>
              <a:t> </a:t>
            </a:r>
          </a:p>
          <a:p>
            <a:pPr>
              <a:buFont typeface="Wingdings" panose="05000000000000000000" pitchFamily="2" charset="2"/>
              <a:buChar char="Ø"/>
            </a:pPr>
            <a:r>
              <a:rPr lang="cs-CZ" altLang="cs-CZ" sz="2400" dirty="0"/>
              <a:t>příjmy z vlastní </a:t>
            </a:r>
            <a:r>
              <a:rPr lang="cs-CZ" altLang="cs-CZ" sz="2400" b="1" dirty="0"/>
              <a:t>správní činnosti</a:t>
            </a:r>
            <a:r>
              <a:rPr lang="cs-CZ" altLang="cs-CZ" sz="2400" dirty="0"/>
              <a:t> </a:t>
            </a:r>
          </a:p>
          <a:p>
            <a:pPr>
              <a:buFont typeface="Wingdings" panose="05000000000000000000" pitchFamily="2" charset="2"/>
              <a:buChar char="Ø"/>
            </a:pPr>
            <a:r>
              <a:rPr lang="cs-CZ" altLang="cs-CZ" sz="2400" dirty="0"/>
              <a:t>příjmy z vybraných </a:t>
            </a:r>
            <a:r>
              <a:rPr lang="cs-CZ" altLang="cs-CZ" sz="2400" b="1" dirty="0"/>
              <a:t>pokut a odvodů</a:t>
            </a:r>
            <a:r>
              <a:rPr lang="cs-CZ" altLang="cs-CZ" sz="2400" dirty="0"/>
              <a:t> </a:t>
            </a:r>
          </a:p>
          <a:p>
            <a:pPr>
              <a:buFont typeface="Wingdings" panose="05000000000000000000" pitchFamily="2" charset="2"/>
              <a:buChar char="Ø"/>
            </a:pPr>
            <a:r>
              <a:rPr lang="cs-CZ" altLang="cs-CZ" sz="2400" dirty="0"/>
              <a:t> výnosy z </a:t>
            </a:r>
            <a:r>
              <a:rPr lang="cs-CZ" altLang="cs-CZ" sz="2400" b="1" dirty="0"/>
              <a:t>místních poplatků</a:t>
            </a:r>
          </a:p>
          <a:p>
            <a:pPr>
              <a:buFont typeface="Wingdings" panose="05000000000000000000" pitchFamily="2" charset="2"/>
              <a:buChar char="Ø"/>
            </a:pPr>
            <a:r>
              <a:rPr lang="cs-CZ" altLang="cs-CZ" sz="2000" dirty="0"/>
              <a:t>výnosy </a:t>
            </a:r>
            <a:r>
              <a:rPr lang="cs-CZ" altLang="cs-CZ" sz="2000" b="1" dirty="0"/>
              <a:t>daní nebo podíly na nich</a:t>
            </a:r>
            <a:r>
              <a:rPr lang="cs-CZ" altLang="cs-CZ" sz="2000" dirty="0"/>
              <a:t> podle zvláštního zákona (DP, DPH, </a:t>
            </a:r>
            <a:r>
              <a:rPr lang="cs-CZ" altLang="cs-CZ" sz="2000" dirty="0" err="1"/>
              <a:t>DzNV</a:t>
            </a:r>
            <a:r>
              <a:rPr lang="cs-CZ" altLang="cs-CZ" sz="2000" dirty="0"/>
              <a:t>),</a:t>
            </a:r>
          </a:p>
          <a:p>
            <a:pPr>
              <a:buFont typeface="Wingdings" panose="05000000000000000000" pitchFamily="2" charset="2"/>
              <a:buChar char="Ø"/>
            </a:pPr>
            <a:r>
              <a:rPr lang="cs-CZ" altLang="cs-CZ" sz="3200" b="1" dirty="0"/>
              <a:t>  </a:t>
            </a:r>
            <a:r>
              <a:rPr lang="cs-CZ" altLang="cs-CZ" sz="3200" b="1" u="sng" dirty="0">
                <a:solidFill>
                  <a:srgbClr val="7030A0"/>
                </a:solidFill>
              </a:rPr>
              <a:t>dotace ze státního rozpočtu a ze státních fondů</a:t>
            </a:r>
          </a:p>
          <a:p>
            <a:pPr>
              <a:buFont typeface="Wingdings" panose="05000000000000000000" pitchFamily="2" charset="2"/>
              <a:buChar char="Ø"/>
            </a:pPr>
            <a:r>
              <a:rPr lang="cs-CZ" altLang="cs-CZ" sz="3200" b="1" u="sng" dirty="0">
                <a:solidFill>
                  <a:srgbClr val="7030A0"/>
                </a:solidFill>
              </a:rPr>
              <a:t>  dotace z rozpočtu kraje</a:t>
            </a:r>
          </a:p>
          <a:p>
            <a:pPr>
              <a:buFont typeface="Wingdings" panose="05000000000000000000" pitchFamily="2" charset="2"/>
              <a:buChar char="Ø"/>
            </a:pPr>
            <a:endParaRPr lang="cs-CZ" altLang="cs-CZ" sz="3200" b="1" dirty="0"/>
          </a:p>
          <a:p>
            <a:pPr>
              <a:buFont typeface="Wingdings" panose="05000000000000000000" pitchFamily="2" charset="2"/>
              <a:buChar char="Ø"/>
            </a:pPr>
            <a:endParaRPr lang="cs-CZ" altLang="cs-CZ" sz="3600" dirty="0"/>
          </a:p>
          <a:p>
            <a:pPr>
              <a:buFont typeface="Wingdings" panose="05000000000000000000" pitchFamily="2" charset="2"/>
              <a:buNone/>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224729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8B1BA-250E-4B8A-B18A-B8EB2A9C3708}"/>
              </a:ext>
            </a:extLst>
          </p:cNvPr>
          <p:cNvSpPr>
            <a:spLocks noGrp="1"/>
          </p:cNvSpPr>
          <p:nvPr>
            <p:ph type="title"/>
          </p:nvPr>
        </p:nvSpPr>
        <p:spPr/>
        <p:txBody>
          <a:bodyPr/>
          <a:lstStyle/>
          <a:p>
            <a:pPr algn="ctr"/>
            <a:r>
              <a:rPr lang="cs-CZ" b="1" dirty="0"/>
              <a:t>Pojem dotace a návratná finanční výpomoc</a:t>
            </a:r>
          </a:p>
        </p:txBody>
      </p:sp>
      <p:sp>
        <p:nvSpPr>
          <p:cNvPr id="3" name="Zástupný symbol pro obsah 2">
            <a:extLst>
              <a:ext uri="{FF2B5EF4-FFF2-40B4-BE49-F238E27FC236}">
                <a16:creationId xmlns:a16="http://schemas.microsoft.com/office/drawing/2014/main" id="{57B26DD7-0853-4695-AFC7-BE08A5AEE52F}"/>
              </a:ext>
            </a:extLst>
          </p:cNvPr>
          <p:cNvSpPr>
            <a:spLocks noGrp="1"/>
          </p:cNvSpPr>
          <p:nvPr>
            <p:ph idx="1"/>
          </p:nvPr>
        </p:nvSpPr>
        <p:spPr/>
        <p:txBody>
          <a:bodyPr>
            <a:normAutofit fontScale="92500" lnSpcReduction="20000"/>
          </a:bodyPr>
          <a:lstStyle/>
          <a:p>
            <a:pPr algn="just"/>
            <a:r>
              <a:rPr lang="cs-CZ" b="1" i="1" u="sng" dirty="0">
                <a:solidFill>
                  <a:srgbClr val="7030A0"/>
                </a:solidFill>
              </a:rPr>
              <a:t>Dotací</a:t>
            </a:r>
            <a:r>
              <a:rPr lang="cs-CZ" dirty="0">
                <a:solidFill>
                  <a:srgbClr val="7030A0"/>
                </a:solidFill>
              </a:rPr>
              <a:t> jsou v obecné rovině míněny peněžní prostředky veřejných rozpočtů poskytnuté na stanovený účel.</a:t>
            </a:r>
          </a:p>
          <a:p>
            <a:pPr algn="just"/>
            <a:endParaRPr lang="cs-CZ" dirty="0">
              <a:solidFill>
                <a:srgbClr val="7030A0"/>
              </a:solidFill>
            </a:endParaRPr>
          </a:p>
          <a:p>
            <a:pPr algn="just"/>
            <a:r>
              <a:rPr lang="cs-CZ" b="1" i="1" u="sng" dirty="0">
                <a:solidFill>
                  <a:srgbClr val="7030A0"/>
                </a:solidFill>
              </a:rPr>
              <a:t>Návratnou finanční výpomocí </a:t>
            </a:r>
            <a:r>
              <a:rPr lang="cs-CZ" dirty="0">
                <a:solidFill>
                  <a:srgbClr val="7030A0"/>
                </a:solidFill>
              </a:rPr>
              <a:t>rozumíme v obecné rovině peněžní prostředky poskytnuté bezúročně na stanovený účel</a:t>
            </a:r>
            <a:r>
              <a:rPr lang="cs-CZ" dirty="0"/>
              <a:t>. </a:t>
            </a:r>
          </a:p>
          <a:p>
            <a:pPr marL="0" indent="0" algn="just">
              <a:buNone/>
            </a:pPr>
            <a:endParaRPr lang="cs-CZ" dirty="0"/>
          </a:p>
          <a:p>
            <a:pPr algn="just"/>
            <a:r>
              <a:rPr lang="cs-CZ" dirty="0"/>
              <a:t>Její opožděné splácení se považuje za zadržení peněžních prostředků. Návratná finanční výpomoc se od jiných způsobů financování (úvěrů a zápůjček) liší tím, že je </a:t>
            </a:r>
            <a:r>
              <a:rPr lang="cs-CZ" b="1" i="1" dirty="0"/>
              <a:t>bezúročná, </a:t>
            </a:r>
            <a:r>
              <a:rPr lang="cs-CZ" dirty="0"/>
              <a:t>poskytuje se na základě rozhodnutí, tedy nikoliv smluvním vztahem (tj. není vymahatelná soudně, ale jako porušení rozpočtové kázně) a její splatnost musí být zajištěna rozpočtovanými příjmy běžného roku. Proto ji nelze použít na posílení rozpočtovaných výdajů.</a:t>
            </a:r>
          </a:p>
        </p:txBody>
      </p:sp>
    </p:spTree>
    <p:extLst>
      <p:ext uri="{BB962C8B-B14F-4D97-AF65-F5344CB8AC3E}">
        <p14:creationId xmlns:p14="http://schemas.microsoft.com/office/powerpoint/2010/main" val="5635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524000" y="679304"/>
            <a:ext cx="9144000" cy="860816"/>
          </a:xfrm>
        </p:spPr>
        <p:txBody>
          <a:bodyPr>
            <a:normAutofit fontScale="90000"/>
          </a:bodyPr>
          <a:lstStyle/>
          <a:p>
            <a:pPr algn="ctr"/>
            <a:br>
              <a:rPr lang="cs-CZ" altLang="cs-CZ" sz="2800" b="1" dirty="0"/>
            </a:br>
            <a:br>
              <a:rPr lang="cs-CZ" altLang="cs-CZ" sz="2800" b="1" dirty="0"/>
            </a:br>
            <a:br>
              <a:rPr lang="cs-CZ" altLang="cs-CZ" sz="2800" b="1" dirty="0"/>
            </a:br>
            <a:br>
              <a:rPr lang="cs-CZ" altLang="cs-CZ" sz="5300" b="1" dirty="0"/>
            </a:br>
            <a:r>
              <a:rPr lang="cs-CZ" altLang="cs-CZ" sz="5300" b="1" dirty="0">
                <a:latin typeface="+mn-lt"/>
              </a:rPr>
              <a:t>Další finanční prostředky ÚSC</a:t>
            </a:r>
          </a:p>
        </p:txBody>
      </p:sp>
      <p:sp>
        <p:nvSpPr>
          <p:cNvPr id="26627" name="Rectangle 3"/>
          <p:cNvSpPr>
            <a:spLocks noGrp="1" noChangeArrowheads="1"/>
          </p:cNvSpPr>
          <p:nvPr>
            <p:ph type="subTitle" idx="1"/>
          </p:nvPr>
        </p:nvSpPr>
        <p:spPr>
          <a:xfrm>
            <a:off x="1524000" y="1464705"/>
            <a:ext cx="9144000" cy="4713991"/>
          </a:xfrm>
        </p:spPr>
        <p:txBody>
          <a:bodyPr>
            <a:normAutofit fontScale="25000" lnSpcReduction="20000"/>
          </a:bodyPr>
          <a:lstStyle/>
          <a:p>
            <a:pPr>
              <a:lnSpc>
                <a:spcPct val="80000"/>
              </a:lnSpc>
              <a:defRPr/>
            </a:pPr>
            <a:endParaRPr lang="cs-CZ" altLang="cs-CZ" dirty="0"/>
          </a:p>
          <a:p>
            <a:pPr marL="514350" indent="-514350" algn="l">
              <a:lnSpc>
                <a:spcPct val="120000"/>
              </a:lnSpc>
              <a:buFont typeface="+mj-lt"/>
              <a:buAutoNum type="arabicPeriod"/>
              <a:defRPr/>
            </a:pPr>
            <a:r>
              <a:rPr lang="cs-CZ" altLang="cs-CZ" sz="11200" dirty="0"/>
              <a:t>poskytnuté prostřednictvím </a:t>
            </a:r>
            <a:r>
              <a:rPr lang="cs-CZ" altLang="cs-CZ" sz="11200" b="1" u="sng" dirty="0"/>
              <a:t>Národního fondu</a:t>
            </a:r>
          </a:p>
          <a:p>
            <a:pPr marL="514350" indent="-514350" algn="l">
              <a:lnSpc>
                <a:spcPct val="120000"/>
              </a:lnSpc>
              <a:buFont typeface="+mj-lt"/>
              <a:buAutoNum type="arabicPeriod"/>
              <a:defRPr/>
            </a:pPr>
            <a:r>
              <a:rPr lang="cs-CZ" altLang="cs-CZ" sz="11200" dirty="0"/>
              <a:t>návratných zdrojů </a:t>
            </a:r>
            <a:r>
              <a:rPr lang="cs-CZ" altLang="cs-CZ" sz="11200" dirty="0">
                <a:solidFill>
                  <a:schemeClr val="accent5"/>
                </a:solidFill>
              </a:rPr>
              <a:t>(půjčka, úvěr, návratná FV)</a:t>
            </a:r>
          </a:p>
          <a:p>
            <a:pPr marL="514350" indent="-514350" algn="l">
              <a:lnSpc>
                <a:spcPct val="120000"/>
              </a:lnSpc>
              <a:buFont typeface="+mj-lt"/>
              <a:buAutoNum type="arabicPeriod"/>
              <a:defRPr/>
            </a:pPr>
            <a:r>
              <a:rPr lang="cs-CZ" altLang="cs-CZ" sz="11200" dirty="0"/>
              <a:t>ke krytí dočasného časového nesouladu mezi výdaji a příjmy může být použita </a:t>
            </a:r>
            <a:r>
              <a:rPr lang="cs-CZ" altLang="cs-CZ" sz="11200" b="1" u="sng" dirty="0"/>
              <a:t>návratná finanční výpomoc ze státního rozpočtu, z rozpočtu kraje nebo z rozpočtu jiné obce. </a:t>
            </a:r>
          </a:p>
          <a:p>
            <a:pPr algn="l">
              <a:lnSpc>
                <a:spcPct val="120000"/>
              </a:lnSpc>
              <a:defRPr/>
            </a:pPr>
            <a:r>
              <a:rPr lang="cs-CZ" altLang="cs-CZ" sz="9600" b="1" dirty="0"/>
              <a:t>Návratná finanční výpomoc je bezúročná.</a:t>
            </a:r>
          </a:p>
          <a:p>
            <a:pPr algn="l">
              <a:lnSpc>
                <a:spcPct val="120000"/>
              </a:lnSpc>
              <a:defRPr/>
            </a:pPr>
            <a:r>
              <a:rPr lang="cs-CZ" altLang="cs-CZ" sz="9600" b="1" dirty="0"/>
              <a:t>Její opožděné splácení se považuje za zadržení peněžních     prostředků</a:t>
            </a:r>
            <a:endParaRPr lang="cs-CZ" altLang="cs-CZ" sz="12800" b="1" u="sng" dirty="0"/>
          </a:p>
          <a:p>
            <a:pPr marL="457200" indent="-457200">
              <a:lnSpc>
                <a:spcPct val="80000"/>
              </a:lnSpc>
              <a:buFont typeface="+mj-lt"/>
              <a:buAutoNum type="arabicPeriod"/>
              <a:defRPr/>
            </a:pPr>
            <a:endParaRPr lang="cs-CZ" altLang="cs-CZ" i="1" dirty="0"/>
          </a:p>
          <a:p>
            <a:pPr marL="457200" indent="-457200">
              <a:lnSpc>
                <a:spcPct val="80000"/>
              </a:lnSpc>
              <a:defRPr/>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428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25630" y="274320"/>
            <a:ext cx="10515600" cy="1166987"/>
          </a:xfrm>
        </p:spPr>
        <p:txBody>
          <a:bodyPr>
            <a:normAutofit fontScale="90000"/>
          </a:bodyPr>
          <a:lstStyle/>
          <a:p>
            <a:pPr algn="ctr"/>
            <a:br>
              <a:rPr lang="cs-CZ" altLang="cs-CZ" sz="2900" b="1" i="1" dirty="0"/>
            </a:br>
            <a:r>
              <a:rPr lang="cs-CZ" altLang="cs-CZ" sz="5300" b="1" dirty="0">
                <a:latin typeface="+mn-lt"/>
              </a:rPr>
              <a:t>Výdaje rozpočtu ÚSC</a:t>
            </a:r>
          </a:p>
        </p:txBody>
      </p:sp>
      <p:sp>
        <p:nvSpPr>
          <p:cNvPr id="27651" name="Rectangle 3"/>
          <p:cNvSpPr>
            <a:spLocks noGrp="1" noChangeArrowheads="1"/>
          </p:cNvSpPr>
          <p:nvPr>
            <p:ph type="body" idx="4294967295"/>
          </p:nvPr>
        </p:nvSpPr>
        <p:spPr>
          <a:xfrm>
            <a:off x="838200" y="1341120"/>
            <a:ext cx="10515600" cy="4835843"/>
          </a:xfrm>
        </p:spPr>
        <p:txBody>
          <a:bodyPr>
            <a:normAutofit/>
          </a:bodyPr>
          <a:lstStyle/>
          <a:p>
            <a:pPr>
              <a:lnSpc>
                <a:spcPct val="90000"/>
              </a:lnSpc>
              <a:buFont typeface="Wingdings" panose="05000000000000000000" pitchFamily="2" charset="2"/>
              <a:buChar char="Ø"/>
              <a:defRPr/>
            </a:pPr>
            <a:r>
              <a:rPr lang="cs-CZ" altLang="cs-CZ" sz="1800" dirty="0">
                <a:latin typeface="Times New Roman" pitchFamily="18" charset="0"/>
              </a:rPr>
              <a:t>závazky vyplývající z plnění povinností uložených zákony,</a:t>
            </a:r>
          </a:p>
          <a:p>
            <a:pPr>
              <a:buFont typeface="Wingdings" panose="05000000000000000000" pitchFamily="2" charset="2"/>
              <a:buChar char="Ø"/>
              <a:defRPr/>
            </a:pPr>
            <a:r>
              <a:rPr lang="cs-CZ" altLang="cs-CZ" sz="1800" dirty="0">
                <a:latin typeface="Times New Roman" pitchFamily="18" charset="0"/>
              </a:rPr>
              <a:t> výdaje na vlastní činnost v  samostatné působnosti, </a:t>
            </a:r>
          </a:p>
          <a:p>
            <a:pPr>
              <a:buFont typeface="Wingdings" panose="05000000000000000000" pitchFamily="2" charset="2"/>
              <a:buChar char="Ø"/>
              <a:defRPr/>
            </a:pPr>
            <a:r>
              <a:rPr lang="cs-CZ" altLang="cs-CZ" sz="1800" dirty="0">
                <a:latin typeface="Times New Roman" pitchFamily="18" charset="0"/>
              </a:rPr>
              <a:t>výdaje spojené s výkonem státní správy</a:t>
            </a:r>
          </a:p>
          <a:p>
            <a:pPr algn="just">
              <a:buFont typeface="Wingdings" panose="05000000000000000000" pitchFamily="2" charset="2"/>
              <a:buChar char="Ø"/>
            </a:pPr>
            <a:r>
              <a:rPr lang="cs-CZ" altLang="cs-CZ" sz="1800" dirty="0"/>
              <a:t>závazky vyplývající, z uzavřených smluvních vztahů a ze smluvních vztahů vlastních organizací, </a:t>
            </a:r>
          </a:p>
          <a:p>
            <a:pPr algn="just">
              <a:buFont typeface="Wingdings" panose="05000000000000000000" pitchFamily="2" charset="2"/>
              <a:buChar char="Ø"/>
            </a:pPr>
            <a:r>
              <a:rPr lang="cs-CZ" altLang="cs-CZ" sz="1800" dirty="0"/>
              <a:t>závazky přijaté v rámci spolupráce s jinými ÚSC nebo s dalšími subjekty, včetně příspěvků na společnou činnost,</a:t>
            </a:r>
          </a:p>
          <a:p>
            <a:pPr algn="just">
              <a:buFont typeface="Wingdings" panose="05000000000000000000" pitchFamily="2" charset="2"/>
              <a:buChar char="Ø"/>
            </a:pPr>
            <a:r>
              <a:rPr lang="cs-CZ" altLang="cs-CZ" sz="1800" dirty="0"/>
              <a:t>úhrada úroků z přijatých půjček a úvěrů, </a:t>
            </a:r>
          </a:p>
          <a:p>
            <a:pPr algn="just">
              <a:buFont typeface="Wingdings" panose="05000000000000000000" pitchFamily="2" charset="2"/>
              <a:buChar char="Ø"/>
            </a:pPr>
            <a:r>
              <a:rPr lang="cs-CZ" altLang="cs-CZ" sz="1800" dirty="0"/>
              <a:t>výdaje na emise vlastních dluhopisů a na úhradu výnosů z nich náležejících jejich vlastníkům,</a:t>
            </a:r>
          </a:p>
          <a:p>
            <a:pPr algn="just">
              <a:buFont typeface="Wingdings" panose="05000000000000000000" pitchFamily="2" charset="2"/>
              <a:buChar char="Ø"/>
            </a:pPr>
            <a:r>
              <a:rPr lang="cs-CZ" altLang="cs-CZ" sz="1800" dirty="0"/>
              <a:t>výdaje na podporu subjektů provádějících veřejně prospěšné činnosti a na podporu soukromého podnikání prospěšného pro </a:t>
            </a:r>
          </a:p>
          <a:p>
            <a:pPr algn="just">
              <a:buFont typeface="Wingdings" panose="05000000000000000000" pitchFamily="2" charset="2"/>
              <a:buChar char="Ø"/>
            </a:pPr>
            <a:r>
              <a:rPr lang="cs-CZ" altLang="cs-CZ" sz="1800" dirty="0"/>
              <a:t>jiné výdaje uskutečněné v rámci působnosti ÚSC včetně darů a příspěvků na sociální nebo jiné humanitární účely.</a:t>
            </a:r>
          </a:p>
          <a:p>
            <a:pPr algn="just">
              <a:buFont typeface="Wingdings" panose="05000000000000000000" pitchFamily="2" charset="2"/>
              <a:buChar char="Ø"/>
            </a:pPr>
            <a:r>
              <a:rPr lang="pl-PL" altLang="cs-CZ" b="1" dirty="0" err="1">
                <a:solidFill>
                  <a:srgbClr val="7030A0"/>
                </a:solidFill>
              </a:rPr>
              <a:t>dotace</a:t>
            </a:r>
            <a:r>
              <a:rPr lang="pl-PL" altLang="cs-CZ" b="1" dirty="0">
                <a:solidFill>
                  <a:srgbClr val="7030A0"/>
                </a:solidFill>
              </a:rPr>
              <a:t> do </a:t>
            </a:r>
            <a:r>
              <a:rPr lang="pl-PL" altLang="cs-CZ" b="1" dirty="0" err="1">
                <a:solidFill>
                  <a:srgbClr val="7030A0"/>
                </a:solidFill>
              </a:rPr>
              <a:t>rozpočtů</a:t>
            </a:r>
            <a:r>
              <a:rPr lang="pl-PL" altLang="cs-CZ" b="1" dirty="0">
                <a:solidFill>
                  <a:srgbClr val="7030A0"/>
                </a:solidFill>
              </a:rPr>
              <a:t> </a:t>
            </a:r>
            <a:r>
              <a:rPr lang="pl-PL" altLang="cs-CZ" b="1" dirty="0" err="1">
                <a:solidFill>
                  <a:srgbClr val="7030A0"/>
                </a:solidFill>
              </a:rPr>
              <a:t>obcí</a:t>
            </a:r>
            <a:r>
              <a:rPr lang="pl-PL" altLang="cs-CZ" b="1" dirty="0">
                <a:solidFill>
                  <a:srgbClr val="7030A0"/>
                </a:solidFill>
              </a:rPr>
              <a:t> v </a:t>
            </a:r>
            <a:r>
              <a:rPr lang="pl-PL" altLang="cs-CZ" b="1" dirty="0" err="1">
                <a:solidFill>
                  <a:srgbClr val="7030A0"/>
                </a:solidFill>
              </a:rPr>
              <a:t>kraji</a:t>
            </a:r>
            <a:r>
              <a:rPr lang="pl-PL" altLang="cs-CZ" b="1" dirty="0">
                <a:solidFill>
                  <a:srgbClr val="7030A0"/>
                </a:solidFill>
              </a:rPr>
              <a:t> – </a:t>
            </a:r>
            <a:r>
              <a:rPr lang="pl-PL" altLang="cs-CZ" b="1" dirty="0" err="1">
                <a:solidFill>
                  <a:srgbClr val="7030A0"/>
                </a:solidFill>
              </a:rPr>
              <a:t>výdaj</a:t>
            </a:r>
            <a:r>
              <a:rPr lang="pl-PL" altLang="cs-CZ" b="1" dirty="0">
                <a:solidFill>
                  <a:srgbClr val="7030A0"/>
                </a:solidFill>
              </a:rPr>
              <a:t> kraje </a:t>
            </a:r>
            <a:endParaRPr lang="cs-CZ" altLang="cs-CZ" b="1" dirty="0">
              <a:solidFill>
                <a:srgbClr val="7030A0"/>
              </a:solidFill>
            </a:endParaRPr>
          </a:p>
          <a:p>
            <a:pPr>
              <a:buFont typeface="Wingdings" panose="05000000000000000000" pitchFamily="2" charset="2"/>
              <a:buChar char="Ø"/>
              <a:defRPr/>
            </a:pPr>
            <a:endParaRPr lang="cs-CZ" altLang="cs-CZ" sz="1800" dirty="0">
              <a:latin typeface="Times New Roman" pitchFamily="18" charset="0"/>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14413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64C971-6794-4864-A709-72DEDB1D170C}"/>
              </a:ext>
            </a:extLst>
          </p:cNvPr>
          <p:cNvSpPr>
            <a:spLocks noGrp="1"/>
          </p:cNvSpPr>
          <p:nvPr>
            <p:ph type="title"/>
          </p:nvPr>
        </p:nvSpPr>
        <p:spPr/>
        <p:txBody>
          <a:bodyPr/>
          <a:lstStyle/>
          <a:p>
            <a:pPr algn="ctr"/>
            <a:r>
              <a:rPr lang="cs-CZ" dirty="0"/>
              <a:t>Dotace krajům</a:t>
            </a:r>
          </a:p>
        </p:txBody>
      </p:sp>
      <p:sp>
        <p:nvSpPr>
          <p:cNvPr id="3" name="Zástupný symbol pro obsah 2">
            <a:extLst>
              <a:ext uri="{FF2B5EF4-FFF2-40B4-BE49-F238E27FC236}">
                <a16:creationId xmlns:a16="http://schemas.microsoft.com/office/drawing/2014/main" id="{10163960-D90E-442F-A993-4D37CD0E61D6}"/>
              </a:ext>
            </a:extLst>
          </p:cNvPr>
          <p:cNvSpPr>
            <a:spLocks noGrp="1"/>
          </p:cNvSpPr>
          <p:nvPr>
            <p:ph idx="1"/>
          </p:nvPr>
        </p:nvSpPr>
        <p:spPr/>
        <p:txBody>
          <a:bodyPr/>
          <a:lstStyle/>
          <a:p>
            <a:pPr algn="just"/>
            <a:r>
              <a:rPr lang="cs-CZ" sz="3200" dirty="0"/>
              <a:t>U krajů výrazně převažují </a:t>
            </a:r>
            <a:r>
              <a:rPr lang="cs-CZ" sz="3200" b="1" i="1" dirty="0"/>
              <a:t>běžné výdaje nad kapitálovými </a:t>
            </a:r>
            <a:r>
              <a:rPr lang="cs-CZ" sz="3200" dirty="0"/>
              <a:t>(v případě krajů je tato disproporce výraznější než u obcí). Výdaje rozpočtu krajů jsou do značné míry určeny systémem dotací. </a:t>
            </a:r>
          </a:p>
          <a:p>
            <a:pPr algn="just"/>
            <a:r>
              <a:rPr lang="cs-CZ" sz="3200" b="1" i="1" dirty="0"/>
              <a:t>Dotace poskytované krajům jsou účelové, </a:t>
            </a:r>
            <a:r>
              <a:rPr lang="cs-CZ" sz="3200" dirty="0"/>
              <a:t>výdajová struktura se tak neliší příliš od příjmové. Role krajů spočívá především v rozdělování dotací mezi zařízení, která zřizuje kraj, a mezi obce, a to zejm. v oblasti školství</a:t>
            </a:r>
          </a:p>
          <a:p>
            <a:pPr marL="0" indent="0">
              <a:buNone/>
            </a:pPr>
            <a:endParaRPr lang="cs-CZ" dirty="0"/>
          </a:p>
        </p:txBody>
      </p:sp>
    </p:spTree>
    <p:extLst>
      <p:ext uri="{BB962C8B-B14F-4D97-AF65-F5344CB8AC3E}">
        <p14:creationId xmlns:p14="http://schemas.microsoft.com/office/powerpoint/2010/main" val="2880809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4027F-7A9C-4EF2-9059-CC61D671BC36}"/>
              </a:ext>
            </a:extLst>
          </p:cNvPr>
          <p:cNvSpPr>
            <a:spLocks noGrp="1"/>
          </p:cNvSpPr>
          <p:nvPr>
            <p:ph type="title"/>
          </p:nvPr>
        </p:nvSpPr>
        <p:spPr/>
        <p:txBody>
          <a:bodyPr/>
          <a:lstStyle/>
          <a:p>
            <a:pPr algn="ctr"/>
            <a:r>
              <a:rPr lang="cs-CZ" b="1" dirty="0"/>
              <a:t>Kraj výdaj- obec dotace</a:t>
            </a:r>
          </a:p>
        </p:txBody>
      </p:sp>
      <p:sp>
        <p:nvSpPr>
          <p:cNvPr id="3" name="Zástupný symbol pro obsah 2">
            <a:extLst>
              <a:ext uri="{FF2B5EF4-FFF2-40B4-BE49-F238E27FC236}">
                <a16:creationId xmlns:a16="http://schemas.microsoft.com/office/drawing/2014/main" id="{13BDB2D0-A805-4331-A23E-229C7754DC00}"/>
              </a:ext>
            </a:extLst>
          </p:cNvPr>
          <p:cNvSpPr>
            <a:spLocks noGrp="1"/>
          </p:cNvSpPr>
          <p:nvPr>
            <p:ph idx="1"/>
          </p:nvPr>
        </p:nvSpPr>
        <p:spPr>
          <a:xfrm>
            <a:off x="838200" y="1537252"/>
            <a:ext cx="10515600" cy="4955623"/>
          </a:xfrm>
        </p:spPr>
        <p:txBody>
          <a:bodyPr>
            <a:normAutofit fontScale="92500" lnSpcReduction="10000"/>
          </a:bodyPr>
          <a:lstStyle/>
          <a:p>
            <a:pPr algn="just"/>
            <a:r>
              <a:rPr lang="cs-CZ" dirty="0"/>
              <a:t>Výdajem rozpočtu kraje, který přirozeně nemá svůj ekvivalent ve výdajové stránce obecních rozpočtů, jsou </a:t>
            </a:r>
            <a:r>
              <a:rPr lang="cs-CZ" b="1" i="1" dirty="0"/>
              <a:t>dotace do rozpočtů obcí </a:t>
            </a:r>
            <a:r>
              <a:rPr lang="cs-CZ" dirty="0"/>
              <a:t>v kraji. Dotace jsou významnou příjmovou položkou rozpočtu obce ve smyslu § 7 odst. 1 písm. h) RP.</a:t>
            </a:r>
          </a:p>
          <a:p>
            <a:pPr algn="just"/>
            <a:r>
              <a:rPr lang="cs-CZ" dirty="0"/>
              <a:t> Poskytování dotací obcím z rozpočtu kraje a kontrola jejich využití, s výjimkou poskytování dotací v době vyhlášení krizového stavu, je-li dotace poskytována v souvislosti s vyhlášeným krizovým stavem, je dle krajského zřízení vyhrazenou pravomocí zastupitelstva kraje. Kontrolu využití dotací a návratných finančních výpomocí poskytnutých krajem z jeho prostředků obcím provádí finanční výbor zastupitelstva kraje. </a:t>
            </a:r>
          </a:p>
          <a:p>
            <a:pPr algn="just"/>
            <a:r>
              <a:rPr lang="cs-CZ" dirty="0"/>
              <a:t>V některých případech je kraj sám </a:t>
            </a:r>
            <a:r>
              <a:rPr lang="cs-CZ" b="1" i="1" dirty="0"/>
              <a:t>příjemcem dotací z centrální úrovně s tím, </a:t>
            </a:r>
            <a:r>
              <a:rPr lang="cs-CZ" dirty="0"/>
              <a:t>že dotace přerozděluje dále  např. financování škol a školských zařízení zřizovaných územními samosprávnými celky na základě školského zákona.</a:t>
            </a:r>
          </a:p>
        </p:txBody>
      </p:sp>
    </p:spTree>
    <p:extLst>
      <p:ext uri="{BB962C8B-B14F-4D97-AF65-F5344CB8AC3E}">
        <p14:creationId xmlns:p14="http://schemas.microsoft.com/office/powerpoint/2010/main" val="290284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074EF7-FF0E-4338-8EA1-86189A9A4AA5}"/>
              </a:ext>
            </a:extLst>
          </p:cNvPr>
          <p:cNvSpPr>
            <a:spLocks noGrp="1"/>
          </p:cNvSpPr>
          <p:nvPr>
            <p:ph type="title"/>
          </p:nvPr>
        </p:nvSpPr>
        <p:spPr/>
        <p:txBody>
          <a:bodyPr/>
          <a:lstStyle/>
          <a:p>
            <a:pPr algn="ctr"/>
            <a:r>
              <a:rPr lang="cs-CZ" b="1" dirty="0"/>
              <a:t>Výdaje kraje RRRS</a:t>
            </a:r>
          </a:p>
        </p:txBody>
      </p:sp>
      <p:sp>
        <p:nvSpPr>
          <p:cNvPr id="3" name="Zástupný symbol pro obsah 2">
            <a:extLst>
              <a:ext uri="{FF2B5EF4-FFF2-40B4-BE49-F238E27FC236}">
                <a16:creationId xmlns:a16="http://schemas.microsoft.com/office/drawing/2014/main" id="{9D95A129-7471-4FAA-9C3B-86EAC205DF62}"/>
              </a:ext>
            </a:extLst>
          </p:cNvPr>
          <p:cNvSpPr>
            <a:spLocks noGrp="1"/>
          </p:cNvSpPr>
          <p:nvPr>
            <p:ph idx="1"/>
          </p:nvPr>
        </p:nvSpPr>
        <p:spPr/>
        <p:txBody>
          <a:bodyPr/>
          <a:lstStyle/>
          <a:p>
            <a:r>
              <a:rPr lang="cs-CZ" dirty="0"/>
              <a:t>Další položkou na výdajové straně rozpočtu jsou dotace poskytované krajem regionální radě regionu soudržnosti. Regionální rady jsou zřízeny zákonem o podpoře regionálního rozvoje. Předmětný zákon upravuje podmínky pro poskytování podpory regionálnímu rozvoji a s tím související působnost ústředních správních úřadů, krajů a obcí, koordinaci a realizaci podpory hospodářské, sociální a územní soudržnosti a činnost evropského seskupení pro územní spolupráci v návaznosti na příslušné nařízení EU.</a:t>
            </a:r>
          </a:p>
        </p:txBody>
      </p:sp>
    </p:spTree>
    <p:extLst>
      <p:ext uri="{BB962C8B-B14F-4D97-AF65-F5344CB8AC3E}">
        <p14:creationId xmlns:p14="http://schemas.microsoft.com/office/powerpoint/2010/main" val="217017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1738E-7DBC-4F75-9ADD-58994C6D84E5}"/>
              </a:ext>
            </a:extLst>
          </p:cNvPr>
          <p:cNvSpPr>
            <a:spLocks noGrp="1"/>
          </p:cNvSpPr>
          <p:nvPr>
            <p:ph type="title"/>
          </p:nvPr>
        </p:nvSpPr>
        <p:spPr/>
        <p:txBody>
          <a:bodyPr/>
          <a:lstStyle/>
          <a:p>
            <a:pPr algn="ctr"/>
            <a:r>
              <a:rPr lang="cs-CZ" dirty="0"/>
              <a:t>Kraj poskytuje dotace dle § 36 z. o krajích</a:t>
            </a:r>
            <a:br>
              <a:rPr lang="cs-CZ" dirty="0"/>
            </a:br>
            <a:r>
              <a:rPr lang="cs-CZ" dirty="0"/>
              <a:t>obec poskytuje dotace dle § 85 z. o obcích </a:t>
            </a:r>
          </a:p>
        </p:txBody>
      </p:sp>
      <p:sp>
        <p:nvSpPr>
          <p:cNvPr id="3" name="Zástupný symbol pro obsah 2">
            <a:extLst>
              <a:ext uri="{FF2B5EF4-FFF2-40B4-BE49-F238E27FC236}">
                <a16:creationId xmlns:a16="http://schemas.microsoft.com/office/drawing/2014/main" id="{0880ECE5-9168-467D-BE53-A4B2226E411F}"/>
              </a:ext>
            </a:extLst>
          </p:cNvPr>
          <p:cNvSpPr>
            <a:spLocks noGrp="1"/>
          </p:cNvSpPr>
          <p:nvPr>
            <p:ph idx="1"/>
          </p:nvPr>
        </p:nvSpPr>
        <p:spPr/>
        <p:txBody>
          <a:bodyPr>
            <a:normAutofit fontScale="92500"/>
          </a:bodyPr>
          <a:lstStyle/>
          <a:p>
            <a:pPr algn="just"/>
            <a:r>
              <a:rPr lang="cs-CZ" dirty="0"/>
              <a:t>poskytování dotací a návratných finančních výpomocí nad 200 000 Kč v jednotlivém případě fyzickým nebo právnickým osobám v kalendářním roce a uzavření veřejnoprávních smluv o jejich poskytnutí, nejedná-li se o účelové dotace z prostředků státního rozpočtu</a:t>
            </a:r>
          </a:p>
          <a:p>
            <a:pPr marL="0" indent="0" algn="ctr">
              <a:buNone/>
            </a:pPr>
            <a:r>
              <a:rPr lang="cs-CZ" dirty="0"/>
              <a:t> </a:t>
            </a:r>
            <a:r>
              <a:rPr lang="cs-CZ" i="1" dirty="0">
                <a:solidFill>
                  <a:srgbClr val="FF0000"/>
                </a:solidFill>
              </a:rPr>
              <a:t>Znění totožné v obou zákonech</a:t>
            </a:r>
          </a:p>
          <a:p>
            <a:pPr algn="just"/>
            <a:r>
              <a:rPr lang="cs-CZ" dirty="0"/>
              <a:t>poskytování dotací a návratných finančních výpomocí nad 50 000 Kč v jednotlivém případě fyzickým nebo právnickým osobám v kalendářním roce a uzavření veřejnoprávních smluv o jejich poskytnutí, nejedná-li se o účelové dotace z prostředků státního rozpočtu</a:t>
            </a:r>
          </a:p>
          <a:p>
            <a:pPr marL="0" indent="0" algn="ctr">
              <a:buNone/>
            </a:pPr>
            <a:r>
              <a:rPr lang="cs-CZ" b="1" i="1" u="sng" dirty="0">
                <a:solidFill>
                  <a:srgbClr val="FF0000"/>
                </a:solidFill>
              </a:rPr>
              <a:t>V pravomoci ZASTUPITELSTVA</a:t>
            </a:r>
          </a:p>
        </p:txBody>
      </p:sp>
    </p:spTree>
    <p:extLst>
      <p:ext uri="{BB962C8B-B14F-4D97-AF65-F5344CB8AC3E}">
        <p14:creationId xmlns:p14="http://schemas.microsoft.com/office/powerpoint/2010/main" val="162924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09800" y="1196976"/>
            <a:ext cx="7772400" cy="1470025"/>
          </a:xfrm>
        </p:spPr>
        <p:txBody>
          <a:bodyPr>
            <a:normAutofit fontScale="90000"/>
          </a:bodyPr>
          <a:lstStyle/>
          <a:p>
            <a:br>
              <a:rPr lang="cs-CZ" altLang="cs-CZ" b="1" dirty="0"/>
            </a:br>
            <a:br>
              <a:rPr lang="cs-CZ" altLang="cs-CZ" b="1" dirty="0"/>
            </a:br>
            <a:br>
              <a:rPr lang="cs-CZ" altLang="cs-CZ" b="1" dirty="0"/>
            </a:br>
            <a:br>
              <a:rPr lang="cs-CZ" altLang="cs-CZ" b="1" dirty="0"/>
            </a:br>
            <a:br>
              <a:rPr lang="cs-CZ" altLang="cs-CZ" b="1" dirty="0"/>
            </a:br>
            <a:br>
              <a:rPr lang="cs-CZ" altLang="cs-CZ" b="1" dirty="0"/>
            </a:br>
            <a:r>
              <a:rPr lang="cs-CZ" altLang="cs-CZ" sz="4900" b="1" dirty="0">
                <a:solidFill>
                  <a:schemeClr val="tx1"/>
                </a:solidFill>
              </a:rPr>
              <a:t>HOSPODAŘENÍ  ÚSC </a:t>
            </a:r>
            <a:br>
              <a:rPr lang="cs-CZ" altLang="cs-CZ" sz="4900" b="1" dirty="0">
                <a:solidFill>
                  <a:schemeClr val="tx1"/>
                </a:solidFill>
              </a:rPr>
            </a:br>
            <a:r>
              <a:rPr lang="cs-CZ" altLang="cs-CZ" sz="2700" b="1" dirty="0">
                <a:solidFill>
                  <a:schemeClr val="tx1"/>
                </a:solidFill>
                <a:latin typeface="Calibri" panose="020F0502020204030204" pitchFamily="34" charset="0"/>
                <a:cs typeface="Calibri" panose="020F0502020204030204" pitchFamily="34" charset="0"/>
              </a:rPr>
              <a:t>právní úprava </a:t>
            </a:r>
            <a:r>
              <a:rPr lang="cs-CZ" altLang="cs-CZ" sz="2700" b="1" dirty="0" err="1">
                <a:solidFill>
                  <a:schemeClr val="tx1"/>
                </a:solidFill>
                <a:latin typeface="Calibri" panose="020F0502020204030204" pitchFamily="34" charset="0"/>
                <a:cs typeface="Calibri" panose="020F0502020204030204" pitchFamily="34" charset="0"/>
              </a:rPr>
              <a:t>z.č</a:t>
            </a:r>
            <a:r>
              <a:rPr lang="cs-CZ" altLang="cs-CZ" sz="2700" b="1" dirty="0">
                <a:solidFill>
                  <a:schemeClr val="tx1"/>
                </a:solidFill>
                <a:latin typeface="Calibri" panose="020F0502020204030204" pitchFamily="34" charset="0"/>
                <a:cs typeface="Calibri" panose="020F0502020204030204" pitchFamily="34" charset="0"/>
              </a:rPr>
              <a:t>. 250/2000 Sb.,  +  dílčí novely</a:t>
            </a:r>
            <a:br>
              <a:rPr lang="cs-CZ" altLang="cs-CZ" sz="2700" b="1" dirty="0">
                <a:solidFill>
                  <a:schemeClr val="tx1"/>
                </a:solidFill>
                <a:latin typeface="Calibri" panose="020F0502020204030204" pitchFamily="34" charset="0"/>
                <a:cs typeface="Calibri" panose="020F0502020204030204" pitchFamily="34" charset="0"/>
              </a:rPr>
            </a:br>
            <a:endParaRPr lang="cs-CZ" altLang="cs-CZ" sz="2700" b="1" dirty="0">
              <a:solidFill>
                <a:schemeClr val="tx1"/>
              </a:solidFill>
              <a:latin typeface="Calibri" panose="020F0502020204030204" pitchFamily="34" charset="0"/>
              <a:cs typeface="Calibri" panose="020F0502020204030204" pitchFamily="34" charset="0"/>
            </a:endParaRPr>
          </a:p>
        </p:txBody>
      </p:sp>
      <p:sp>
        <p:nvSpPr>
          <p:cNvPr id="15363" name="Rectangle 3"/>
          <p:cNvSpPr>
            <a:spLocks noGrp="1" noChangeArrowheads="1"/>
          </p:cNvSpPr>
          <p:nvPr>
            <p:ph type="subTitle" idx="1"/>
          </p:nvPr>
        </p:nvSpPr>
        <p:spPr>
          <a:xfrm>
            <a:off x="1056904" y="3008670"/>
            <a:ext cx="8191994" cy="2881491"/>
          </a:xfrm>
        </p:spPr>
        <p:txBody>
          <a:bodyPr>
            <a:normAutofit fontScale="92500" lnSpcReduction="10000"/>
          </a:bodyPr>
          <a:lstStyle/>
          <a:p>
            <a:pPr marL="609600" indent="-609600" algn="l">
              <a:lnSpc>
                <a:spcPct val="80000"/>
              </a:lnSpc>
              <a:buNone/>
            </a:pPr>
            <a:r>
              <a:rPr lang="cs-CZ" altLang="cs-CZ" b="1" dirty="0">
                <a:latin typeface="Arial" panose="020B0604020202020204" pitchFamily="34" charset="0"/>
              </a:rPr>
              <a:t>              </a:t>
            </a:r>
            <a:r>
              <a:rPr lang="cs-CZ" altLang="cs-CZ" sz="3200" b="1" dirty="0"/>
              <a:t>I.   Obecná ustanovení</a:t>
            </a:r>
          </a:p>
          <a:p>
            <a:pPr marL="609600" indent="-609600" algn="l">
              <a:lnSpc>
                <a:spcPct val="80000"/>
              </a:lnSpc>
              <a:buNone/>
            </a:pPr>
            <a:r>
              <a:rPr lang="cs-CZ" altLang="cs-CZ" sz="3200" b="1" dirty="0"/>
              <a:t>           II.   Finanční hospodaření ÚSC</a:t>
            </a:r>
          </a:p>
          <a:p>
            <a:pPr marL="609600" indent="-609600" algn="l">
              <a:lnSpc>
                <a:spcPct val="80000"/>
              </a:lnSpc>
              <a:buNone/>
            </a:pPr>
            <a:r>
              <a:rPr lang="cs-CZ" altLang="cs-CZ" sz="3200" b="1" dirty="0"/>
              <a:t>           III.  Rozpočtový proces</a:t>
            </a:r>
          </a:p>
          <a:p>
            <a:pPr marL="609600" indent="-609600" algn="l">
              <a:lnSpc>
                <a:spcPct val="80000"/>
              </a:lnSpc>
              <a:buNone/>
            </a:pPr>
            <a:r>
              <a:rPr lang="cs-CZ" altLang="cs-CZ" sz="3200" b="1" dirty="0"/>
              <a:t>           IV.  Organizace ÚSC</a:t>
            </a:r>
          </a:p>
          <a:p>
            <a:pPr marL="609600" indent="-609600" algn="l">
              <a:lnSpc>
                <a:spcPct val="80000"/>
              </a:lnSpc>
              <a:buNone/>
            </a:pPr>
            <a:r>
              <a:rPr lang="cs-CZ" altLang="cs-CZ" sz="3200" b="1" dirty="0"/>
              <a:t>           V.   Hospodaření svazku obcí</a:t>
            </a:r>
          </a:p>
          <a:p>
            <a:pPr marL="609600" indent="-609600" algn="l">
              <a:lnSpc>
                <a:spcPct val="80000"/>
              </a:lnSpc>
              <a:buNone/>
            </a:pPr>
            <a:r>
              <a:rPr lang="cs-CZ" altLang="cs-CZ" sz="3200" b="1" dirty="0"/>
              <a:t>           VI.  Přechodná a závěrečná ustanovení</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8619156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b="1" dirty="0">
                <a:solidFill>
                  <a:schemeClr val="accent5"/>
                </a:solidFill>
              </a:rPr>
              <a:t>Základní pojmy - Dotace a návratná finanční výpomoc - PROGRAM</a:t>
            </a:r>
          </a:p>
        </p:txBody>
      </p:sp>
      <p:sp>
        <p:nvSpPr>
          <p:cNvPr id="3" name="Zástupný symbol pro obsah 2"/>
          <p:cNvSpPr>
            <a:spLocks noGrp="1"/>
          </p:cNvSpPr>
          <p:nvPr>
            <p:ph idx="1"/>
          </p:nvPr>
        </p:nvSpPr>
        <p:spPr>
          <a:xfrm>
            <a:off x="838200" y="1825625"/>
            <a:ext cx="10515600" cy="4773958"/>
          </a:xfrm>
        </p:spPr>
        <p:txBody>
          <a:bodyPr>
            <a:normAutofit fontScale="92500" lnSpcReduction="20000"/>
          </a:bodyPr>
          <a:lstStyle/>
          <a:p>
            <a:pPr algn="just"/>
            <a:r>
              <a:rPr lang="cs-CZ" sz="3000" b="1" i="1" u="sng" dirty="0"/>
              <a:t>dotace</a:t>
            </a:r>
            <a:r>
              <a:rPr lang="cs-CZ" sz="3000" b="1" u="sng" dirty="0"/>
              <a:t> </a:t>
            </a:r>
            <a:r>
              <a:rPr lang="cs-CZ" sz="3000" dirty="0"/>
              <a:t>- peněžní prostředky poskytnuté z rozpočtu územního samosprávného celku, městské části hlavního města Prahy, svazku obcí nebo Regionální rady regionu soudržnosti právnické nebo fyzické osobě na stanovený účel</a:t>
            </a:r>
          </a:p>
          <a:p>
            <a:pPr algn="just"/>
            <a:r>
              <a:rPr lang="cs-CZ" sz="3000" b="1" i="1" u="sng" dirty="0"/>
              <a:t>návratná finanční výpomoc </a:t>
            </a:r>
            <a:r>
              <a:rPr lang="cs-CZ" sz="3000" dirty="0"/>
              <a:t>- 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lhůtě  </a:t>
            </a:r>
          </a:p>
          <a:p>
            <a:pPr algn="just"/>
            <a:r>
              <a:rPr lang="cs-CZ" sz="3000" b="1" i="1" u="sng" dirty="0"/>
              <a:t>poskytovatelem</a:t>
            </a:r>
            <a:r>
              <a:rPr lang="cs-CZ" sz="3000" dirty="0"/>
              <a:t> územní samosprávný celek, městská část hlavního města Prahy, svazek obcí nebo Regionální rada regionu soudržnosti</a:t>
            </a:r>
          </a:p>
          <a:p>
            <a:pPr algn="just"/>
            <a:r>
              <a:rPr lang="cs-CZ" sz="3000" b="1" i="1" u="sng" dirty="0"/>
              <a:t>dotace či návratná finanční výpomoc </a:t>
            </a:r>
            <a:r>
              <a:rPr lang="cs-CZ" sz="3000" dirty="0"/>
              <a:t>se poskytuje podle rozhodnutí poskytovatele a z jeho rozpočtu.</a:t>
            </a:r>
          </a:p>
          <a:p>
            <a:pPr marL="0" indent="0">
              <a:buNone/>
            </a:pPr>
            <a:endParaRPr lang="cs-CZ"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90321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PROGRAM</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b="1" i="1" u="sng" dirty="0"/>
              <a:t>Program</a:t>
            </a:r>
            <a:r>
              <a:rPr lang="cs-CZ" dirty="0"/>
              <a:t> pro poskytování dotací nebo návratných finančních výpomocí = </a:t>
            </a:r>
            <a:r>
              <a:rPr lang="cs-CZ" b="1" dirty="0">
                <a:solidFill>
                  <a:srgbClr val="7030A0"/>
                </a:solidFill>
              </a:rPr>
              <a:t>souhrn věcných, časových a finančních </a:t>
            </a:r>
            <a:r>
              <a:rPr lang="cs-CZ" b="1" i="1" dirty="0">
                <a:solidFill>
                  <a:srgbClr val="7030A0"/>
                </a:solidFill>
              </a:rPr>
              <a:t>podmínek podpory účelu určeného poskytovatelem v programu.</a:t>
            </a:r>
          </a:p>
          <a:p>
            <a:pPr algn="just"/>
            <a:r>
              <a:rPr lang="cs-CZ" b="1" u="sng" dirty="0"/>
              <a:t>Dotace nebo návratná finanční výpomoc se poskytuje</a:t>
            </a:r>
            <a:r>
              <a:rPr lang="cs-CZ" dirty="0"/>
              <a:t>:</a:t>
            </a:r>
          </a:p>
          <a:p>
            <a:pPr marL="514350" indent="-514350" algn="just">
              <a:buFont typeface="+mj-lt"/>
              <a:buAutoNum type="arabicPeriod"/>
            </a:pPr>
            <a:r>
              <a:rPr lang="cs-CZ" dirty="0"/>
              <a:t>na účel určený poskytovatelem v programu (§ 10c), </a:t>
            </a:r>
          </a:p>
          <a:p>
            <a:pPr marL="514350" indent="-514350" algn="just">
              <a:buFont typeface="+mj-lt"/>
              <a:buAutoNum type="arabicPeriod"/>
            </a:pPr>
            <a:r>
              <a:rPr lang="cs-CZ" dirty="0"/>
              <a:t>na jiný účel určený žadatelem v žádosti </a:t>
            </a:r>
          </a:p>
          <a:p>
            <a:pPr marL="514350" indent="-514350" algn="just">
              <a:buFont typeface="+mj-lt"/>
              <a:buAutoNum type="arabicPeriod"/>
            </a:pPr>
            <a:r>
              <a:rPr lang="cs-CZ" dirty="0"/>
              <a:t>na účel stanovený zvláštním právním předpisem (školský zákon, z. o sociálních službách). Na dotaci nebo návratnou finanční výpomoc není právní nárok, nestanoví-li zvláštní právní předpis jinak.                           </a:t>
            </a:r>
          </a:p>
          <a:p>
            <a:pPr algn="just"/>
            <a:r>
              <a:rPr lang="cs-CZ" b="1" i="1" dirty="0"/>
              <a:t>Dotaci nebo návratnou finanční výpomoc lze poskytnout </a:t>
            </a:r>
            <a:r>
              <a:rPr lang="cs-CZ" dirty="0"/>
              <a:t>na základě </a:t>
            </a:r>
            <a:r>
              <a:rPr lang="cs-CZ" b="1" i="1" dirty="0"/>
              <a:t>žádosti </a:t>
            </a:r>
            <a:r>
              <a:rPr lang="cs-CZ" dirty="0"/>
              <a:t>o poskytnutí dotace nebo návratné finanční výpomoci prostřednictvím veřejnoprávní smlouvy, popřípadě na základě povinnosti vyplývající ze zvláštního právního předpisu.</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985038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81F26E-6199-420D-836E-41E5C1D696DB}"/>
              </a:ext>
            </a:extLst>
          </p:cNvPr>
          <p:cNvSpPr>
            <a:spLocks noGrp="1"/>
          </p:cNvSpPr>
          <p:nvPr>
            <p:ph type="title"/>
          </p:nvPr>
        </p:nvSpPr>
        <p:spPr/>
        <p:txBody>
          <a:bodyPr/>
          <a:lstStyle/>
          <a:p>
            <a:pPr algn="ctr"/>
            <a:r>
              <a:rPr lang="cs-CZ" b="1" dirty="0"/>
              <a:t>Druhy dotací a návratných finančních výpomocí.</a:t>
            </a:r>
          </a:p>
        </p:txBody>
      </p:sp>
      <p:sp>
        <p:nvSpPr>
          <p:cNvPr id="3" name="Zástupný symbol pro obsah 2">
            <a:extLst>
              <a:ext uri="{FF2B5EF4-FFF2-40B4-BE49-F238E27FC236}">
                <a16:creationId xmlns:a16="http://schemas.microsoft.com/office/drawing/2014/main" id="{FE034496-A4E5-46BF-9892-B9B6CAA32D47}"/>
              </a:ext>
            </a:extLst>
          </p:cNvPr>
          <p:cNvSpPr>
            <a:spLocks noGrp="1"/>
          </p:cNvSpPr>
          <p:nvPr>
            <p:ph idx="1"/>
          </p:nvPr>
        </p:nvSpPr>
        <p:spPr>
          <a:xfrm>
            <a:off x="838200" y="1577009"/>
            <a:ext cx="10515600" cy="5526155"/>
          </a:xfrm>
        </p:spPr>
        <p:txBody>
          <a:bodyPr>
            <a:normAutofit fontScale="92500" lnSpcReduction="20000"/>
          </a:bodyPr>
          <a:lstStyle/>
          <a:p>
            <a:pPr algn="just"/>
            <a:r>
              <a:rPr lang="cs-CZ" sz="2400" b="1" i="1" u="sng" dirty="0"/>
              <a:t>Kritériem pro rozlišení je to, kdo určuje účel poskytnutí prostředků. Jde o:</a:t>
            </a:r>
          </a:p>
          <a:p>
            <a:pPr marL="514350" indent="-514350" algn="just">
              <a:buFont typeface="+mj-lt"/>
              <a:buAutoNum type="arabicPeriod"/>
            </a:pPr>
            <a:r>
              <a:rPr lang="cs-CZ" sz="2400" b="1" dirty="0"/>
              <a:t>programové dotace </a:t>
            </a:r>
            <a:r>
              <a:rPr lang="cs-CZ" sz="2400" dirty="0"/>
              <a:t>či návratné finanční výpomoci (účel je stanoven poskytovatelem v programu dle § 10c),</a:t>
            </a:r>
          </a:p>
          <a:p>
            <a:pPr marL="457200" indent="-457200" algn="just">
              <a:buFont typeface="+mj-lt"/>
              <a:buAutoNum type="arabicPeriod"/>
            </a:pPr>
            <a:r>
              <a:rPr lang="cs-CZ" sz="2400" b="1" dirty="0"/>
              <a:t>individuální dotace </a:t>
            </a:r>
            <a:r>
              <a:rPr lang="cs-CZ" sz="2400" dirty="0"/>
              <a:t>či návratná finanční výpomoc (účel je formulován žadatelem v žádosti dle § 10a odst. 3),</a:t>
            </a:r>
          </a:p>
          <a:p>
            <a:pPr marL="514350" indent="-514350" algn="just">
              <a:buFont typeface="+mj-lt"/>
              <a:buAutoNum type="arabicPeriod"/>
            </a:pPr>
            <a:r>
              <a:rPr lang="cs-CZ" sz="2400" b="1" dirty="0"/>
              <a:t>dotace na základě zvláštního zákona </a:t>
            </a:r>
            <a:r>
              <a:rPr lang="cs-CZ" sz="2400" dirty="0"/>
              <a:t>(účel definován přímo zákonem).</a:t>
            </a:r>
          </a:p>
          <a:p>
            <a:pPr algn="just"/>
            <a:r>
              <a:rPr lang="cs-CZ" sz="2400" dirty="0"/>
              <a:t>V zásadě jde o to, zda ten, kdo formuluje, na co mají být prostředky určeny, je ten, kdo tyto prostředky poskytuje, kdo je žádá, nebo jde přímo o zákonodárce. </a:t>
            </a:r>
          </a:p>
          <a:p>
            <a:pPr algn="just"/>
            <a:r>
              <a:rPr lang="cs-CZ" sz="2400" b="1" i="1" dirty="0"/>
              <a:t>programové dotace se poskytují na </a:t>
            </a:r>
            <a:r>
              <a:rPr lang="cs-CZ" sz="2400" b="1" dirty="0"/>
              <a:t>žádost</a:t>
            </a:r>
            <a:r>
              <a:rPr lang="cs-CZ" sz="2400" dirty="0"/>
              <a:t>, avšak účel dotace zde není formulován v žádosti, nýbrž v programu.</a:t>
            </a:r>
          </a:p>
          <a:p>
            <a:pPr marL="0" indent="0" algn="just">
              <a:buNone/>
            </a:pPr>
            <a:r>
              <a:rPr lang="cs-CZ" sz="2400" b="1" i="1" u="sng" dirty="0">
                <a:solidFill>
                  <a:srgbClr val="FF0000"/>
                </a:solidFill>
              </a:rPr>
              <a:t>Specifickou skupinou dotací </a:t>
            </a:r>
            <a:r>
              <a:rPr lang="cs-CZ" sz="2400" dirty="0"/>
              <a:t>jsou dotace poskytované na základě zvláštních zákonů, kde bude i způsob poskytnutí dotace definován zvláštním zákonem, nepodává se žádost ve smyslu rozpočtových pravidel a není definován program. Příkladem je školský zákon, který v § 161 upravuje financování škol a školských zařízení zřizovaných územními samosprávnými celky a v § 162 financování škol a školských zařízení, které nejsou zřizovány státem, krajem, obcí nebo svazkem obcí. Oblast dotačního financování soukromých škol je upravena i zákonem č. 306/1999 Sb., o poskytování dotací soukromým školám, předškolním a školským zařízením.</a:t>
            </a:r>
          </a:p>
        </p:txBody>
      </p:sp>
    </p:spTree>
    <p:extLst>
      <p:ext uri="{BB962C8B-B14F-4D97-AF65-F5344CB8AC3E}">
        <p14:creationId xmlns:p14="http://schemas.microsoft.com/office/powerpoint/2010/main" val="3966824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7ACB18-D933-437E-93B7-883491AE8D9A}"/>
              </a:ext>
            </a:extLst>
          </p:cNvPr>
          <p:cNvSpPr>
            <a:spLocks noGrp="1"/>
          </p:cNvSpPr>
          <p:nvPr>
            <p:ph type="title"/>
          </p:nvPr>
        </p:nvSpPr>
        <p:spPr>
          <a:xfrm>
            <a:off x="838200" y="681037"/>
            <a:ext cx="10515600" cy="365886"/>
          </a:xfrm>
        </p:spPr>
        <p:txBody>
          <a:bodyPr>
            <a:normAutofit fontScale="90000"/>
          </a:bodyPr>
          <a:lstStyle/>
          <a:p>
            <a:pPr algn="ctr"/>
            <a:br>
              <a:rPr lang="cs-CZ" b="1" dirty="0"/>
            </a:br>
            <a:r>
              <a:rPr lang="cs-CZ" b="1" i="1" u="sng" dirty="0">
                <a:solidFill>
                  <a:srgbClr val="7030A0"/>
                </a:solidFill>
              </a:rPr>
              <a:t>Dotace a návratná finanční výpomoc</a:t>
            </a:r>
            <a:br>
              <a:rPr lang="cs-CZ" b="1" i="1" dirty="0"/>
            </a:br>
            <a:r>
              <a:rPr lang="cs-CZ" b="1" i="1" u="sng" dirty="0">
                <a:solidFill>
                  <a:srgbClr val="7030A0"/>
                </a:solidFill>
              </a:rPr>
              <a:t>Odlišení od darů a zápůjček</a:t>
            </a:r>
            <a:endParaRPr lang="cs-CZ" b="1" dirty="0"/>
          </a:p>
        </p:txBody>
      </p:sp>
      <p:sp>
        <p:nvSpPr>
          <p:cNvPr id="3" name="Zástupný symbol pro obsah 2">
            <a:extLst>
              <a:ext uri="{FF2B5EF4-FFF2-40B4-BE49-F238E27FC236}">
                <a16:creationId xmlns:a16="http://schemas.microsoft.com/office/drawing/2014/main" id="{25069500-81E5-423C-8530-B65EA33D42AB}"/>
              </a:ext>
            </a:extLst>
          </p:cNvPr>
          <p:cNvSpPr>
            <a:spLocks noGrp="1"/>
          </p:cNvSpPr>
          <p:nvPr>
            <p:ph idx="1"/>
          </p:nvPr>
        </p:nvSpPr>
        <p:spPr>
          <a:xfrm>
            <a:off x="838200" y="1470991"/>
            <a:ext cx="10515600" cy="4705972"/>
          </a:xfrm>
        </p:spPr>
        <p:txBody>
          <a:bodyPr>
            <a:normAutofit fontScale="92500" lnSpcReduction="10000"/>
          </a:bodyPr>
          <a:lstStyle/>
          <a:p>
            <a:pPr marL="0" indent="0">
              <a:buNone/>
            </a:pPr>
            <a:r>
              <a:rPr lang="cs-CZ" dirty="0"/>
              <a:t> </a:t>
            </a:r>
          </a:p>
          <a:p>
            <a:pPr algn="just"/>
            <a:r>
              <a:rPr lang="cs-CZ" dirty="0"/>
              <a:t>Všechny druhy dotací je třeba odlišit od darů a návratné finanční výpomoci od zápůjček. </a:t>
            </a:r>
            <a:r>
              <a:rPr lang="cs-CZ" b="1" i="1" u="sng" dirty="0">
                <a:effectLst>
                  <a:outerShdw blurRad="38100" dist="38100" dir="2700000" algn="tl">
                    <a:srgbClr val="000000">
                      <a:alpha val="43137"/>
                    </a:srgbClr>
                  </a:outerShdw>
                </a:effectLst>
              </a:rPr>
              <a:t>Dotace a návratné finanční výpomoci jsou veřejnoprávní podporou podle rozpočtových pravide</a:t>
            </a:r>
            <a:r>
              <a:rPr lang="cs-CZ" dirty="0"/>
              <a:t>l, případně jiných předpisů veřejného práva. Spory z dotací a návratných finančních výpomocí jsou řešeny správními orgány ve sporném řízení dle § 10b rozpočtových pravidel ve spojení s § 141 </a:t>
            </a:r>
            <a:r>
              <a:rPr lang="cs-CZ" dirty="0" err="1"/>
              <a:t>spr</a:t>
            </a:r>
            <a:r>
              <a:rPr lang="cs-CZ" dirty="0"/>
              <a:t>. řádu. Teprve následně je možný soudní přezkum ve správním soudnictví.</a:t>
            </a:r>
          </a:p>
          <a:p>
            <a:pPr algn="just"/>
            <a:endParaRPr lang="cs-CZ" dirty="0"/>
          </a:p>
          <a:p>
            <a:pPr algn="just"/>
            <a:r>
              <a:rPr lang="cs-CZ" dirty="0"/>
              <a:t>Naproti tomu </a:t>
            </a:r>
            <a:r>
              <a:rPr lang="cs-CZ" b="1" i="1" u="sng" dirty="0">
                <a:effectLst>
                  <a:outerShdw blurRad="38100" dist="38100" dir="2700000" algn="tl">
                    <a:srgbClr val="000000">
                      <a:alpha val="43137"/>
                    </a:srgbClr>
                  </a:outerShdw>
                </a:effectLst>
              </a:rPr>
              <a:t>dary a zápůjčky jsou poskytovány na soukromoprávní smluvní bázi </a:t>
            </a:r>
            <a:r>
              <a:rPr lang="cs-CZ" dirty="0"/>
              <a:t>v režimu občanského zákoníku. Soukromoprávní spory týkající se darů a zápůjček jsou řešeny civilními soudy.</a:t>
            </a:r>
          </a:p>
        </p:txBody>
      </p:sp>
    </p:spTree>
    <p:extLst>
      <p:ext uri="{BB962C8B-B14F-4D97-AF65-F5344CB8AC3E}">
        <p14:creationId xmlns:p14="http://schemas.microsoft.com/office/powerpoint/2010/main" val="1467270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F92433-F5E9-409F-965C-ECA05607CA69}"/>
              </a:ext>
            </a:extLst>
          </p:cNvPr>
          <p:cNvSpPr>
            <a:spLocks noGrp="1"/>
          </p:cNvSpPr>
          <p:nvPr>
            <p:ph type="title"/>
          </p:nvPr>
        </p:nvSpPr>
        <p:spPr>
          <a:xfrm>
            <a:off x="838200" y="1245704"/>
            <a:ext cx="10515600" cy="444984"/>
          </a:xfrm>
        </p:spPr>
        <p:txBody>
          <a:bodyPr>
            <a:normAutofit fontScale="90000"/>
          </a:bodyPr>
          <a:lstStyle/>
          <a:p>
            <a:pPr algn="ctr"/>
            <a:r>
              <a:rPr lang="cs-CZ" sz="4000" b="1" i="1" u="sng" dirty="0">
                <a:solidFill>
                  <a:srgbClr val="7030A0"/>
                </a:solidFill>
              </a:rPr>
              <a:t>Dotace a návratná finanční výpomoc</a:t>
            </a:r>
            <a:br>
              <a:rPr lang="cs-CZ" sz="4000" b="1" i="1" dirty="0"/>
            </a:br>
            <a:r>
              <a:rPr lang="cs-CZ" sz="4000" b="1" i="1" u="sng" dirty="0">
                <a:solidFill>
                  <a:srgbClr val="7030A0"/>
                </a:solidFill>
              </a:rPr>
              <a:t>Odlišení od darů a zápůjček</a:t>
            </a:r>
            <a:br>
              <a:rPr lang="cs-CZ" b="1" dirty="0"/>
            </a:br>
            <a:endParaRPr lang="cs-CZ" b="1" i="1" dirty="0"/>
          </a:p>
        </p:txBody>
      </p:sp>
      <p:sp>
        <p:nvSpPr>
          <p:cNvPr id="3" name="Zástupný symbol pro obsah 2">
            <a:extLst>
              <a:ext uri="{FF2B5EF4-FFF2-40B4-BE49-F238E27FC236}">
                <a16:creationId xmlns:a16="http://schemas.microsoft.com/office/drawing/2014/main" id="{544BD19D-6F27-42CC-BAF6-3467318FE4D9}"/>
              </a:ext>
            </a:extLst>
          </p:cNvPr>
          <p:cNvSpPr>
            <a:spLocks noGrp="1"/>
          </p:cNvSpPr>
          <p:nvPr>
            <p:ph idx="1"/>
          </p:nvPr>
        </p:nvSpPr>
        <p:spPr>
          <a:xfrm>
            <a:off x="838200" y="2279373"/>
            <a:ext cx="10515600" cy="3897589"/>
          </a:xfrm>
        </p:spPr>
        <p:txBody>
          <a:bodyPr>
            <a:normAutofit/>
          </a:bodyPr>
          <a:lstStyle/>
          <a:p>
            <a:pPr algn="just"/>
            <a:r>
              <a:rPr lang="cs-CZ" sz="3200" dirty="0"/>
              <a:t>Stěžejní rozdíl tkví v tom, že dotace a návratná finanční výpomoc jsou </a:t>
            </a:r>
            <a:r>
              <a:rPr lang="cs-CZ" sz="3200" b="1" i="1" u="sng" dirty="0"/>
              <a:t>vázány na konkrétní účel </a:t>
            </a:r>
            <a:r>
              <a:rPr lang="cs-CZ" sz="3200" dirty="0"/>
              <a:t>(který definuje žadatel, poskytovatel či zákon) a tento účel musí být dodržen. U daru a zápůjčky není v úmyslu poskytnuté prostředky vázat na konkrétní účel ani sledovat jejich využití.</a:t>
            </a:r>
          </a:p>
        </p:txBody>
      </p:sp>
    </p:spTree>
    <p:extLst>
      <p:ext uri="{BB962C8B-B14F-4D97-AF65-F5344CB8AC3E}">
        <p14:creationId xmlns:p14="http://schemas.microsoft.com/office/powerpoint/2010/main" val="2802878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7EFB6-3A7F-4820-A60B-5D1CD9067CFC}"/>
              </a:ext>
            </a:extLst>
          </p:cNvPr>
          <p:cNvSpPr>
            <a:spLocks noGrp="1"/>
          </p:cNvSpPr>
          <p:nvPr>
            <p:ph type="title"/>
          </p:nvPr>
        </p:nvSpPr>
        <p:spPr>
          <a:xfrm>
            <a:off x="877957" y="681037"/>
            <a:ext cx="10515600" cy="1439311"/>
          </a:xfrm>
        </p:spPr>
        <p:txBody>
          <a:bodyPr>
            <a:normAutofit fontScale="90000"/>
          </a:bodyPr>
          <a:lstStyle/>
          <a:p>
            <a:pPr algn="ctr"/>
            <a:r>
              <a:rPr lang="cs-CZ" b="1" dirty="0">
                <a:solidFill>
                  <a:srgbClr val="7030A0"/>
                </a:solidFill>
              </a:rPr>
              <a:t>Žádost o dotaci a návratnou finanční výpomoc a rozhodnutí o ní</a:t>
            </a:r>
            <a:br>
              <a:rPr lang="cs-CZ" dirty="0"/>
            </a:br>
            <a:endParaRPr lang="cs-CZ" dirty="0"/>
          </a:p>
        </p:txBody>
      </p:sp>
      <p:sp>
        <p:nvSpPr>
          <p:cNvPr id="3" name="Zástupný symbol pro obsah 2">
            <a:extLst>
              <a:ext uri="{FF2B5EF4-FFF2-40B4-BE49-F238E27FC236}">
                <a16:creationId xmlns:a16="http://schemas.microsoft.com/office/drawing/2014/main" id="{C5B8CB50-328F-4572-A6E7-B7A4C94E466D}"/>
              </a:ext>
            </a:extLst>
          </p:cNvPr>
          <p:cNvSpPr>
            <a:spLocks noGrp="1"/>
          </p:cNvSpPr>
          <p:nvPr>
            <p:ph idx="1"/>
          </p:nvPr>
        </p:nvSpPr>
        <p:spPr>
          <a:xfrm>
            <a:off x="838200" y="1825624"/>
            <a:ext cx="10515600" cy="4588427"/>
          </a:xfrm>
        </p:spPr>
        <p:txBody>
          <a:bodyPr/>
          <a:lstStyle/>
          <a:p>
            <a:pPr marL="0" indent="0">
              <a:buNone/>
            </a:pPr>
            <a:r>
              <a:rPr lang="cs-CZ" dirty="0"/>
              <a:t> </a:t>
            </a:r>
          </a:p>
          <a:p>
            <a:pPr algn="just"/>
            <a:r>
              <a:rPr lang="cs-CZ" dirty="0"/>
              <a:t>Nejde-li o dotace a návratné finanční výpomoci podle zvláštních zákonů např. školského zákona, případně podle § 34 odst. 1 RP, návratná finanční výpomoc poskytnutá zřizovatelem příspěvkové organizaci k dočasnému krytí jejích potřeb</a:t>
            </a:r>
          </a:p>
          <a:p>
            <a:pPr algn="just"/>
            <a:r>
              <a:rPr lang="cs-CZ" dirty="0"/>
              <a:t> mohou být prostředky poskytnuty jen na základě </a:t>
            </a:r>
            <a:r>
              <a:rPr lang="cs-CZ" b="1" i="1" u="sng" dirty="0"/>
              <a:t>žádosti</a:t>
            </a:r>
            <a:r>
              <a:rPr lang="cs-CZ" dirty="0"/>
              <a:t>.</a:t>
            </a:r>
          </a:p>
          <a:p>
            <a:pPr algn="just"/>
            <a:r>
              <a:rPr lang="cs-CZ" dirty="0"/>
              <a:t>I v případě programové dotace či návratné finanční výpomoci - § 10c se žádost podává, avšak nedefinuje se v ní účel, na který mají být prostředky poskytnuty, neboť ten plyne přímo z programu.</a:t>
            </a:r>
          </a:p>
        </p:txBody>
      </p:sp>
    </p:spTree>
    <p:extLst>
      <p:ext uri="{BB962C8B-B14F-4D97-AF65-F5344CB8AC3E}">
        <p14:creationId xmlns:p14="http://schemas.microsoft.com/office/powerpoint/2010/main" val="3346148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i="1" dirty="0">
                <a:solidFill>
                  <a:schemeClr val="accent5"/>
                </a:solidFill>
              </a:rPr>
              <a:t>Obsahové náležitosti Žádosti</a:t>
            </a:r>
          </a:p>
        </p:txBody>
      </p:sp>
      <p:sp>
        <p:nvSpPr>
          <p:cNvPr id="3" name="Zástupný symbol pro obsah 2"/>
          <p:cNvSpPr>
            <a:spLocks noGrp="1"/>
          </p:cNvSpPr>
          <p:nvPr>
            <p:ph idx="1"/>
          </p:nvPr>
        </p:nvSpPr>
        <p:spPr>
          <a:xfrm>
            <a:off x="838200" y="1690688"/>
            <a:ext cx="10515600" cy="4486275"/>
          </a:xfrm>
        </p:spPr>
        <p:txBody>
          <a:bodyPr>
            <a:noAutofit/>
          </a:bodyPr>
          <a:lstStyle/>
          <a:p>
            <a:r>
              <a:rPr lang="cs-CZ" sz="2400" dirty="0"/>
              <a:t>jméno a příjmení, </a:t>
            </a:r>
          </a:p>
          <a:p>
            <a:r>
              <a:rPr lang="cs-CZ" sz="2400" dirty="0"/>
              <a:t>datum narození </a:t>
            </a:r>
          </a:p>
          <a:p>
            <a:r>
              <a:rPr lang="cs-CZ" sz="2400" dirty="0"/>
              <a:t>adresu bydliště žadatele o dotaci nebo návratnou finanční výpomoc, je-li žadatel fyzickou osobou, a je-li tato fyzická osoba podnikatelem, také identifikační číslo osoby, bylo-li přiděleno, nebo, je-li žadatel právnickou osobou, název, popřípadě obchodní firmu, sídlo a identifikační číslo osoby, bylo-li přiděleno,</a:t>
            </a:r>
          </a:p>
          <a:p>
            <a:r>
              <a:rPr lang="cs-CZ" sz="2400" b="1" dirty="0">
                <a:solidFill>
                  <a:srgbClr val="FF0000"/>
                </a:solidFill>
              </a:rPr>
              <a:t>požadovanou částku, není-li možné v čase podání žádosti formulovat přesnou výši požadované částky, je nutné uvést alespoň způsob jejího určení a výši požadované částky doplnit na základě již známých údajů až v době rozhodování o žádosti příslušným orgánem.</a:t>
            </a:r>
          </a:p>
          <a:p>
            <a:r>
              <a:rPr lang="cs-CZ" sz="2400" dirty="0">
                <a:solidFill>
                  <a:schemeClr val="accent5"/>
                </a:solidFill>
              </a:rPr>
              <a:t> </a:t>
            </a:r>
            <a:r>
              <a:rPr lang="cs-CZ" sz="2400" dirty="0"/>
              <a:t>účel, na který žadatel chce dotaci nebo návratnou finanční výpomoc použít, Ten plyne přímo z programu (§ 10c), nebo je žádostí definován, není-li program vypsán.</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003843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D85FE9-5817-4F4F-BA11-876C468175E9}"/>
              </a:ext>
            </a:extLst>
          </p:cNvPr>
          <p:cNvSpPr>
            <a:spLocks noGrp="1"/>
          </p:cNvSpPr>
          <p:nvPr>
            <p:ph type="title"/>
          </p:nvPr>
        </p:nvSpPr>
        <p:spPr/>
        <p:txBody>
          <a:bodyPr/>
          <a:lstStyle/>
          <a:p>
            <a:pPr algn="ctr"/>
            <a:r>
              <a:rPr lang="cs-CZ" b="1" i="1" dirty="0">
                <a:solidFill>
                  <a:schemeClr val="accent5"/>
                </a:solidFill>
              </a:rPr>
              <a:t>Obsahové náležitosti Žádosti</a:t>
            </a:r>
            <a:endParaRPr lang="cs-CZ" dirty="0"/>
          </a:p>
        </p:txBody>
      </p:sp>
      <p:sp>
        <p:nvSpPr>
          <p:cNvPr id="3" name="Zástupný symbol pro obsah 2">
            <a:extLst>
              <a:ext uri="{FF2B5EF4-FFF2-40B4-BE49-F238E27FC236}">
                <a16:creationId xmlns:a16="http://schemas.microsoft.com/office/drawing/2014/main" id="{E0B4CFE0-0726-4DED-AFEF-13EACA71188A}"/>
              </a:ext>
            </a:extLst>
          </p:cNvPr>
          <p:cNvSpPr>
            <a:spLocks noGrp="1"/>
          </p:cNvSpPr>
          <p:nvPr>
            <p:ph idx="1"/>
          </p:nvPr>
        </p:nvSpPr>
        <p:spPr/>
        <p:txBody>
          <a:bodyPr>
            <a:normAutofit fontScale="92500" lnSpcReduction="20000"/>
          </a:bodyPr>
          <a:lstStyle/>
          <a:p>
            <a:pPr algn="just"/>
            <a:r>
              <a:rPr lang="cs-CZ" dirty="0"/>
              <a:t>dobu, v níž má být dosaženo účelu, u návratné finanční výpomoci i lhůty pro navrácení poskytnutých peněžních prostředků a výši jednotlivých splátek,</a:t>
            </a:r>
          </a:p>
          <a:p>
            <a:pPr algn="just"/>
            <a:r>
              <a:rPr lang="cs-CZ" dirty="0"/>
              <a:t> </a:t>
            </a:r>
            <a:r>
              <a:rPr lang="cs-CZ" b="1" dirty="0"/>
              <a:t>odůvodnění žádosti,</a:t>
            </a:r>
          </a:p>
          <a:p>
            <a:pPr algn="just"/>
            <a:r>
              <a:rPr lang="cs-CZ" dirty="0"/>
              <a:t> je-li žadatel právnickou osobou, identifikaci osob zastupujících právnickou osobu s uvedením právního důvodu zastoupení,  nebo osob s podílem v této právnické osobě, osob, v nichž má přímý podíl, a o výši tohoto podílu,</a:t>
            </a:r>
          </a:p>
          <a:p>
            <a:pPr algn="just"/>
            <a:r>
              <a:rPr lang="cs-CZ" dirty="0"/>
              <a:t> seznam případných příloh žádosti </a:t>
            </a:r>
          </a:p>
          <a:p>
            <a:pPr algn="just"/>
            <a:r>
              <a:rPr lang="cs-CZ" b="1" i="1" u="sng" dirty="0"/>
              <a:t>den vyhotovení žádosti a podpis </a:t>
            </a:r>
            <a:r>
              <a:rPr lang="cs-CZ" dirty="0"/>
              <a:t>osoby zastupující žadatele, v případě zastoupení na základě plné moci i plnou moc. </a:t>
            </a:r>
          </a:p>
          <a:p>
            <a:pPr algn="just"/>
            <a:r>
              <a:rPr lang="cs-CZ" b="1" u="sng" dirty="0"/>
              <a:t>Nevyhoví-li poskytovatel žádosti, sdělí bez zbytečného odkladu žadateli, že jeho žádosti nebylo vyhověno a důvod nevyhovění žádosti – </a:t>
            </a:r>
            <a:r>
              <a:rPr lang="cs-CZ" b="1" i="1" u="sng" dirty="0"/>
              <a:t>SDĚLENÍ.</a:t>
            </a:r>
          </a:p>
          <a:p>
            <a:endParaRPr lang="cs-CZ" dirty="0"/>
          </a:p>
        </p:txBody>
      </p:sp>
    </p:spTree>
    <p:extLst>
      <p:ext uri="{BB962C8B-B14F-4D97-AF65-F5344CB8AC3E}">
        <p14:creationId xmlns:p14="http://schemas.microsoft.com/office/powerpoint/2010/main" val="957876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2C0FBF-B202-4726-BB2F-6710165083AA}"/>
              </a:ext>
            </a:extLst>
          </p:cNvPr>
          <p:cNvSpPr>
            <a:spLocks noGrp="1"/>
          </p:cNvSpPr>
          <p:nvPr>
            <p:ph type="title"/>
          </p:nvPr>
        </p:nvSpPr>
        <p:spPr/>
        <p:txBody>
          <a:bodyPr/>
          <a:lstStyle/>
          <a:p>
            <a:pPr algn="ctr"/>
            <a:r>
              <a:rPr lang="cs-CZ" b="1" i="1" dirty="0">
                <a:solidFill>
                  <a:schemeClr val="accent5"/>
                </a:solidFill>
              </a:rPr>
              <a:t>Obsahové náležitosti Žádosti</a:t>
            </a:r>
            <a:endParaRPr lang="cs-CZ" dirty="0"/>
          </a:p>
        </p:txBody>
      </p:sp>
      <p:sp>
        <p:nvSpPr>
          <p:cNvPr id="3" name="Zástupný symbol pro obsah 2">
            <a:extLst>
              <a:ext uri="{FF2B5EF4-FFF2-40B4-BE49-F238E27FC236}">
                <a16:creationId xmlns:a16="http://schemas.microsoft.com/office/drawing/2014/main" id="{6DF46C83-0188-4A7E-9819-B8116F2B24BC}"/>
              </a:ext>
            </a:extLst>
          </p:cNvPr>
          <p:cNvSpPr>
            <a:spLocks noGrp="1"/>
          </p:cNvSpPr>
          <p:nvPr>
            <p:ph idx="1"/>
          </p:nvPr>
        </p:nvSpPr>
        <p:spPr>
          <a:xfrm>
            <a:off x="838200" y="1908313"/>
            <a:ext cx="10515600" cy="5486400"/>
          </a:xfrm>
        </p:spPr>
        <p:txBody>
          <a:bodyPr>
            <a:normAutofit/>
          </a:bodyPr>
          <a:lstStyle/>
          <a:p>
            <a:pPr algn="just"/>
            <a:r>
              <a:rPr lang="cs-CZ" sz="2400" dirty="0"/>
              <a:t>Zákon výslovně neupravuje postup v případě, že žádost nesplňuje všechny  požadované náležitosti - výzva k jejímu doplnění. Výjimkou bude žádost o programovou dotaci, která nebude obsahovat náležitosti a s ohledem na délky lhůty k podání žádostí již doplnění nebude připadat v úvahu.</a:t>
            </a:r>
          </a:p>
          <a:p>
            <a:pPr algn="just"/>
            <a:r>
              <a:rPr lang="cs-CZ" sz="2400" dirty="0"/>
              <a:t>Pokud příslušný orgán žádosti vyhoví, poskytuje se dotace či návratná finanční výpomoc prostřednictvím veřejnoprávní smlouvy (§ 10a odst. 5). Náležitosti veřejnoprávní smlouvy do značné míry korespondují s náležitostmi žádosti.</a:t>
            </a:r>
          </a:p>
          <a:p>
            <a:pPr algn="just"/>
            <a:r>
              <a:rPr lang="cs-CZ" sz="2400" dirty="0"/>
              <a:t>Na vyhovění žádosti ovšem sám o sobě není právní nárok (výjimku z tohoto pravidla mohou obsahovat některé zvláštní zákony). Pokud poskytovatel nevyhoví žádosti, sdělí bez zbytečného odkladu žadateli, že jeho žádosti nebylo vyhověno a důvod nevyhovění žádosti.</a:t>
            </a:r>
          </a:p>
        </p:txBody>
      </p:sp>
    </p:spTree>
    <p:extLst>
      <p:ext uri="{BB962C8B-B14F-4D97-AF65-F5344CB8AC3E}">
        <p14:creationId xmlns:p14="http://schemas.microsoft.com/office/powerpoint/2010/main" val="3556652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3555AC-53C4-4551-B7B0-609B3EF9E340}"/>
              </a:ext>
            </a:extLst>
          </p:cNvPr>
          <p:cNvSpPr>
            <a:spLocks noGrp="1"/>
          </p:cNvSpPr>
          <p:nvPr>
            <p:ph type="title"/>
          </p:nvPr>
        </p:nvSpPr>
        <p:spPr/>
        <p:txBody>
          <a:bodyPr>
            <a:noAutofit/>
          </a:bodyPr>
          <a:lstStyle/>
          <a:p>
            <a:pPr algn="ctr"/>
            <a:r>
              <a:rPr lang="cs-CZ" sz="3200" b="1" i="1" u="sng" dirty="0">
                <a:solidFill>
                  <a:srgbClr val="7030A0"/>
                </a:solidFill>
              </a:rPr>
              <a:t>Nevyhoví-li poskytovatel žádosti, sdělí bez zbytečného odkladu žadateli, že jeho žádosti nebylo vyhověno a důvod nevyhovění žádosti – SDĚLENÍ.</a:t>
            </a:r>
            <a:br>
              <a:rPr lang="cs-CZ" sz="3200" b="1" i="1" u="sng" dirty="0">
                <a:solidFill>
                  <a:srgbClr val="7030A0"/>
                </a:solidFill>
              </a:rPr>
            </a:br>
            <a:endParaRPr lang="cs-CZ" sz="3200" i="1" dirty="0">
              <a:solidFill>
                <a:srgbClr val="7030A0"/>
              </a:solidFill>
            </a:endParaRPr>
          </a:p>
        </p:txBody>
      </p:sp>
      <p:sp>
        <p:nvSpPr>
          <p:cNvPr id="3" name="Zástupný symbol pro obsah 2">
            <a:extLst>
              <a:ext uri="{FF2B5EF4-FFF2-40B4-BE49-F238E27FC236}">
                <a16:creationId xmlns:a16="http://schemas.microsoft.com/office/drawing/2014/main" id="{C4ABCDF4-3F4F-43CA-886F-B890C385423D}"/>
              </a:ext>
            </a:extLst>
          </p:cNvPr>
          <p:cNvSpPr>
            <a:spLocks noGrp="1"/>
          </p:cNvSpPr>
          <p:nvPr>
            <p:ph idx="1"/>
          </p:nvPr>
        </p:nvSpPr>
        <p:spPr>
          <a:xfrm>
            <a:off x="838200" y="1825624"/>
            <a:ext cx="10515600" cy="5582341"/>
          </a:xfrm>
        </p:spPr>
        <p:txBody>
          <a:bodyPr>
            <a:normAutofit fontScale="85000" lnSpcReduction="20000"/>
          </a:bodyPr>
          <a:lstStyle/>
          <a:p>
            <a:pPr algn="just"/>
            <a:r>
              <a:rPr lang="cs-CZ" sz="3100" dirty="0"/>
              <a:t>Otázkou je, jaká bude </a:t>
            </a:r>
            <a:r>
              <a:rPr lang="cs-CZ" sz="3100" b="1" i="1" u="sng" dirty="0"/>
              <a:t>forma předmětného sdělení</a:t>
            </a:r>
            <a:r>
              <a:rPr lang="cs-CZ" sz="3100" dirty="0"/>
              <a:t>. Zatímco důvodová zpráva hovoří o tom, že sdělení má charakter správního rozhodnutí (§ 67 </a:t>
            </a:r>
            <a:r>
              <a:rPr lang="cs-CZ" sz="3100" dirty="0" err="1"/>
              <a:t>spr</a:t>
            </a:r>
            <a:r>
              <a:rPr lang="cs-CZ" sz="3100" dirty="0"/>
              <a:t>. řádu), společné stanovisko Ministerstva financí a Ministerstva vnitra, publikované ve Zprávách Ministerstva financí pro finanční orgány obcí a krajů č. 3/2015, dospívá k závěru, že nepůjde o rozhodnutí, nýbrž o úkon dle části páté správního řádu. </a:t>
            </a:r>
          </a:p>
          <a:p>
            <a:pPr algn="just"/>
            <a:r>
              <a:rPr lang="cs-CZ" sz="3100" dirty="0"/>
              <a:t>Postup při posuzování a rozhodování o žádosti o poskytnutí dotace je výkonem působnosti v oblasti veřejné správy ve smyslu § 1 odst. 1 </a:t>
            </a:r>
            <a:r>
              <a:rPr lang="cs-CZ" sz="3100" dirty="0" err="1"/>
              <a:t>spr</a:t>
            </a:r>
            <a:r>
              <a:rPr lang="cs-CZ" sz="3100" dirty="0"/>
              <a:t>. řádu a na postup při poskytování dotací podle rozpočtových pravidel se tak použije správní řád.</a:t>
            </a:r>
          </a:p>
          <a:p>
            <a:pPr algn="just"/>
            <a:r>
              <a:rPr lang="cs-CZ" sz="3100" dirty="0">
                <a:solidFill>
                  <a:srgbClr val="FF0000"/>
                </a:solidFill>
              </a:rPr>
              <a:t>Vzhledem ke znění komentovaného odstavce 4 se v případě negativního výsledku posouzení žádosti vyhotovuje pouze sdělení, </a:t>
            </a:r>
            <a:r>
              <a:rPr lang="cs-CZ" sz="3100" dirty="0"/>
              <a:t>byť odůvodněné. Toto sdělení je jen informací o obsahu (zčásti i politického) rozhodnutí příslušného orgánu (v mnoha případech zastupitelstva obce či kraje). Důvody mohou plynout z usnesení příslušného orgánu, z projednání věci i z jiných dokumentů, jako jsou předkládací zprávy, posudky hodnotící komise apod.</a:t>
            </a:r>
          </a:p>
          <a:p>
            <a:endParaRPr lang="cs-CZ" dirty="0"/>
          </a:p>
        </p:txBody>
      </p:sp>
    </p:spTree>
    <p:extLst>
      <p:ext uri="{BB962C8B-B14F-4D97-AF65-F5344CB8AC3E}">
        <p14:creationId xmlns:p14="http://schemas.microsoft.com/office/powerpoint/2010/main" val="245019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C4334-F4CD-4BBE-AE74-6503184C8F47}"/>
              </a:ext>
            </a:extLst>
          </p:cNvPr>
          <p:cNvSpPr>
            <a:spLocks noGrp="1"/>
          </p:cNvSpPr>
          <p:nvPr>
            <p:ph type="title"/>
          </p:nvPr>
        </p:nvSpPr>
        <p:spPr>
          <a:xfrm>
            <a:off x="838200" y="152401"/>
            <a:ext cx="10515600" cy="1252329"/>
          </a:xfrm>
        </p:spPr>
        <p:txBody>
          <a:bodyPr>
            <a:normAutofit/>
          </a:bodyPr>
          <a:lstStyle/>
          <a:p>
            <a:pPr algn="ctr"/>
            <a:r>
              <a:rPr lang="cs-CZ" sz="4000" b="1" i="1" dirty="0">
                <a:solidFill>
                  <a:srgbClr val="7030A0"/>
                </a:solidFill>
                <a:effectLst>
                  <a:outerShdw blurRad="38100" dist="38100" dir="2700000" algn="tl">
                    <a:srgbClr val="000000">
                      <a:alpha val="43137"/>
                    </a:srgbClr>
                  </a:outerShdw>
                </a:effectLst>
              </a:rPr>
              <a:t>Doplnění rozpočtových pravidel</a:t>
            </a:r>
          </a:p>
        </p:txBody>
      </p:sp>
      <p:sp>
        <p:nvSpPr>
          <p:cNvPr id="3" name="Zástupný symbol pro obsah 2">
            <a:extLst>
              <a:ext uri="{FF2B5EF4-FFF2-40B4-BE49-F238E27FC236}">
                <a16:creationId xmlns:a16="http://schemas.microsoft.com/office/drawing/2014/main" id="{21F04032-EA90-47D5-BAD5-0A718CA71246}"/>
              </a:ext>
            </a:extLst>
          </p:cNvPr>
          <p:cNvSpPr>
            <a:spLocks noGrp="1"/>
          </p:cNvSpPr>
          <p:nvPr>
            <p:ph idx="1"/>
          </p:nvPr>
        </p:nvSpPr>
        <p:spPr>
          <a:xfrm>
            <a:off x="838200" y="1126435"/>
            <a:ext cx="10515600" cy="5731565"/>
          </a:xfrm>
        </p:spPr>
        <p:txBody>
          <a:bodyPr>
            <a:normAutofit fontScale="92500" lnSpcReduction="10000"/>
          </a:bodyPr>
          <a:lstStyle/>
          <a:p>
            <a:pPr algn="just"/>
            <a:r>
              <a:rPr lang="cs-CZ" b="1" i="1" u="sng" dirty="0"/>
              <a:t>Novela </a:t>
            </a:r>
            <a:r>
              <a:rPr lang="cs-CZ" b="1" i="1" u="sng" dirty="0" err="1"/>
              <a:t>rozp</a:t>
            </a:r>
            <a:r>
              <a:rPr lang="cs-CZ" b="1" i="1" u="sng" dirty="0"/>
              <a:t>. pravidel </a:t>
            </a:r>
            <a:r>
              <a:rPr lang="cs-CZ" dirty="0"/>
              <a:t>- zákon č. 24/2015 Sb. vstoupil v účinnost dne 20.2.2015, s výjimkou § 10d, který nabyl účinnosti dnem 1.7.2015.</a:t>
            </a:r>
          </a:p>
          <a:p>
            <a:pPr algn="just"/>
            <a:r>
              <a:rPr lang="cs-CZ" dirty="0"/>
              <a:t>po věcné stránce představuje úprava poskytování dotací a návratných finančních výpomocí zejména </a:t>
            </a:r>
            <a:r>
              <a:rPr lang="cs-CZ" b="1" i="1" dirty="0"/>
              <a:t>sjednocení právní úpravy procesu poskytování prostředků z územních a jiných rozpočtů </a:t>
            </a:r>
          </a:p>
          <a:p>
            <a:pPr algn="just"/>
            <a:r>
              <a:rPr lang="cs-CZ" b="1" i="1" u="sng" dirty="0"/>
              <a:t>Jsou vymezeny základní pojmy oblasti dotací </a:t>
            </a:r>
            <a:r>
              <a:rPr lang="cs-CZ" dirty="0"/>
              <a:t>- § 10a odst. 1</a:t>
            </a:r>
          </a:p>
          <a:p>
            <a:pPr algn="just"/>
            <a:r>
              <a:rPr lang="cs-CZ" dirty="0"/>
              <a:t>stanoví se </a:t>
            </a:r>
            <a:r>
              <a:rPr lang="cs-CZ" b="1" i="1" u="sng" dirty="0"/>
              <a:t>povinnost poskytovat dotace a návratné finanční výpomoci </a:t>
            </a:r>
            <a:r>
              <a:rPr lang="cs-CZ" dirty="0"/>
              <a:t>prostřednictvím </a:t>
            </a:r>
            <a:r>
              <a:rPr lang="cs-CZ" b="1" i="1" u="sng" dirty="0"/>
              <a:t>veřejnoprávní smlouvy  a jsou definovány její náležitosti </a:t>
            </a:r>
            <a:r>
              <a:rPr lang="cs-CZ" dirty="0"/>
              <a:t>- § 10a odst. 5 </a:t>
            </a:r>
          </a:p>
          <a:p>
            <a:pPr algn="just"/>
            <a:r>
              <a:rPr lang="cs-CZ" b="1" i="1" u="sng" dirty="0"/>
              <a:t>způsob zveřejňování  </a:t>
            </a:r>
            <a:r>
              <a:rPr lang="cs-CZ" dirty="0"/>
              <a:t>§ 10d</a:t>
            </a:r>
          </a:p>
          <a:p>
            <a:pPr algn="just"/>
            <a:r>
              <a:rPr lang="cs-CZ" b="1" i="1" u="sng" dirty="0"/>
              <a:t>náležitosti žádosti</a:t>
            </a:r>
            <a:r>
              <a:rPr lang="cs-CZ" dirty="0"/>
              <a:t> o poskytnutí dotace a návratné finanční výpomoci § 10a odst. 3 </a:t>
            </a:r>
          </a:p>
          <a:p>
            <a:pPr algn="just"/>
            <a:r>
              <a:rPr lang="cs-CZ" b="1" i="1" u="sng" dirty="0"/>
              <a:t>povinné náležitosti programu a jeho zveřejňování  - </a:t>
            </a:r>
            <a:r>
              <a:rPr lang="cs-CZ" dirty="0"/>
              <a:t>§ 10c a je určena příslušnost správních orgánů k rozhodování sporů z veřejnoprávních smluv § 10b	</a:t>
            </a:r>
          </a:p>
        </p:txBody>
      </p:sp>
    </p:spTree>
    <p:extLst>
      <p:ext uri="{BB962C8B-B14F-4D97-AF65-F5344CB8AC3E}">
        <p14:creationId xmlns:p14="http://schemas.microsoft.com/office/powerpoint/2010/main" val="2176749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B5932-F46D-4D92-BD18-26C49272E3DC}"/>
              </a:ext>
            </a:extLst>
          </p:cNvPr>
          <p:cNvSpPr>
            <a:spLocks noGrp="1"/>
          </p:cNvSpPr>
          <p:nvPr>
            <p:ph type="title"/>
          </p:nvPr>
        </p:nvSpPr>
        <p:spPr>
          <a:xfrm>
            <a:off x="838200" y="681037"/>
            <a:ext cx="10515600" cy="842963"/>
          </a:xfrm>
        </p:spPr>
        <p:txBody>
          <a:bodyPr>
            <a:normAutofit fontScale="90000"/>
          </a:bodyPr>
          <a:lstStyle/>
          <a:p>
            <a:pPr algn="ctr"/>
            <a:r>
              <a:rPr lang="cs-CZ" sz="4000" b="1" dirty="0"/>
              <a:t>Veřejnoprávní smlouva o poskytnutí dotace či návratné finanční výpomoci</a:t>
            </a:r>
            <a:br>
              <a:rPr lang="cs-CZ" dirty="0"/>
            </a:br>
            <a:endParaRPr lang="cs-CZ" dirty="0"/>
          </a:p>
        </p:txBody>
      </p:sp>
      <p:sp>
        <p:nvSpPr>
          <p:cNvPr id="3" name="Zástupný symbol pro obsah 2">
            <a:extLst>
              <a:ext uri="{FF2B5EF4-FFF2-40B4-BE49-F238E27FC236}">
                <a16:creationId xmlns:a16="http://schemas.microsoft.com/office/drawing/2014/main" id="{7573ED08-D087-4C68-A302-7074E05DCB6A}"/>
              </a:ext>
            </a:extLst>
          </p:cNvPr>
          <p:cNvSpPr>
            <a:spLocks noGrp="1"/>
          </p:cNvSpPr>
          <p:nvPr>
            <p:ph idx="1"/>
          </p:nvPr>
        </p:nvSpPr>
        <p:spPr>
          <a:xfrm>
            <a:off x="838200" y="1311966"/>
            <a:ext cx="10515600" cy="5546034"/>
          </a:xfrm>
        </p:spPr>
        <p:txBody>
          <a:bodyPr>
            <a:normAutofit/>
          </a:bodyPr>
          <a:lstStyle/>
          <a:p>
            <a:pPr marL="0" indent="0" algn="just">
              <a:buNone/>
            </a:pPr>
            <a:r>
              <a:rPr lang="cs-CZ" sz="2400" dirty="0"/>
              <a:t> Pokud příslušný orgán žádosti vyhoví, poskytuje se dotace či návratná finanční výpomoc </a:t>
            </a:r>
            <a:r>
              <a:rPr lang="cs-CZ" sz="2400" b="1" dirty="0"/>
              <a:t>prostřednictvím veřejnoprávní smlouvy - § 10a odst. 5</a:t>
            </a:r>
          </a:p>
          <a:p>
            <a:pPr algn="just"/>
            <a:r>
              <a:rPr lang="cs-CZ" sz="2400" dirty="0"/>
              <a:t> </a:t>
            </a:r>
            <a:r>
              <a:rPr lang="cs-CZ" sz="2400" b="1" dirty="0"/>
              <a:t>výjimečně též jiným postupem stanoveným zvláštním předpisem např. školským zákonem</a:t>
            </a:r>
            <a:r>
              <a:rPr lang="cs-CZ" sz="2400" dirty="0"/>
              <a:t>,</a:t>
            </a:r>
          </a:p>
          <a:p>
            <a:pPr algn="just"/>
            <a:r>
              <a:rPr lang="cs-CZ" sz="2400" dirty="0"/>
              <a:t>Veřejnoprávní smlouvy jsou v obecné rovině zakotveny v § 159 a násl. </a:t>
            </a:r>
            <a:r>
              <a:rPr lang="cs-CZ" sz="2400" dirty="0" err="1"/>
              <a:t>spr</a:t>
            </a:r>
            <a:r>
              <a:rPr lang="cs-CZ" sz="2400" dirty="0"/>
              <a:t>. řádu. Jde o dvoustranný nebo vícestranný úkon, který zakládá, mění nebo ruší práva a povinnosti v oblasti veřejného práva. Veřejnoprávní smlouva nesmí být v rozporu s právními předpisy, nesmí je obcházet a musí být v souladu s veřejným zájmem. Uzavření veřejnoprávní smlouvy, jejíž stranou je správní orgán, nesmí snižovat důvěryhodnost veřejné správy, musí být účelné a správní orgán musí mít při jejím uzavírání za cíl plnění úkolů veřejné správy. Veřejnoprávní smlouva se vždy posuzuje podle svého skutečného obsahu.</a:t>
            </a:r>
          </a:p>
        </p:txBody>
      </p:sp>
    </p:spTree>
    <p:extLst>
      <p:ext uri="{BB962C8B-B14F-4D97-AF65-F5344CB8AC3E}">
        <p14:creationId xmlns:p14="http://schemas.microsoft.com/office/powerpoint/2010/main" val="3647977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00EED1-F900-4579-A7A4-2B8C379FAB44}"/>
              </a:ext>
            </a:extLst>
          </p:cNvPr>
          <p:cNvSpPr>
            <a:spLocks noGrp="1"/>
          </p:cNvSpPr>
          <p:nvPr>
            <p:ph type="title"/>
          </p:nvPr>
        </p:nvSpPr>
        <p:spPr/>
        <p:txBody>
          <a:bodyPr/>
          <a:lstStyle/>
          <a:p>
            <a:pPr algn="ctr"/>
            <a:r>
              <a:rPr lang="cs-CZ" dirty="0"/>
              <a:t>Druhy veřejnoprávních smluv</a:t>
            </a:r>
          </a:p>
        </p:txBody>
      </p:sp>
      <p:sp>
        <p:nvSpPr>
          <p:cNvPr id="3" name="Zástupný symbol pro obsah 2">
            <a:extLst>
              <a:ext uri="{FF2B5EF4-FFF2-40B4-BE49-F238E27FC236}">
                <a16:creationId xmlns:a16="http://schemas.microsoft.com/office/drawing/2014/main" id="{F571F960-20D5-4324-90F6-B35F78877C01}"/>
              </a:ext>
            </a:extLst>
          </p:cNvPr>
          <p:cNvSpPr>
            <a:spLocks noGrp="1"/>
          </p:cNvSpPr>
          <p:nvPr>
            <p:ph idx="1"/>
          </p:nvPr>
        </p:nvSpPr>
        <p:spPr/>
        <p:txBody>
          <a:bodyPr>
            <a:normAutofit fontScale="92500" lnSpcReduction="10000"/>
          </a:bodyPr>
          <a:lstStyle/>
          <a:p>
            <a:r>
              <a:rPr lang="cs-CZ" dirty="0"/>
              <a:t>jsou upraveny v § 160 až § 162 </a:t>
            </a:r>
            <a:r>
              <a:rPr lang="cs-CZ" dirty="0" err="1"/>
              <a:t>spr</a:t>
            </a:r>
            <a:r>
              <a:rPr lang="cs-CZ" dirty="0"/>
              <a:t>. řádu, uzavírání této smlouvy v § 163 až § 164 </a:t>
            </a:r>
            <a:r>
              <a:rPr lang="cs-CZ" dirty="0" err="1"/>
              <a:t>spr</a:t>
            </a:r>
            <a:r>
              <a:rPr lang="cs-CZ" dirty="0"/>
              <a:t>. řádu, přezkoumání souladu veřejnoprávní smlouvy s právními předpisy v § 165 </a:t>
            </a:r>
            <a:r>
              <a:rPr lang="cs-CZ" dirty="0" err="1"/>
              <a:t>spr</a:t>
            </a:r>
            <a:r>
              <a:rPr lang="cs-CZ" dirty="0"/>
              <a:t>. řádu, změna obsahu veřejnoprávní smlouvy, výpověď a zrušení veřejnoprávní smlouvy v § 166 až § 167 </a:t>
            </a:r>
            <a:r>
              <a:rPr lang="cs-CZ" dirty="0" err="1"/>
              <a:t>spr</a:t>
            </a:r>
            <a:r>
              <a:rPr lang="cs-CZ" dirty="0"/>
              <a:t>. řádu a rozhodování sporů z veřejnoprávních smluv v § 169 </a:t>
            </a:r>
            <a:r>
              <a:rPr lang="cs-CZ" dirty="0" err="1"/>
              <a:t>spr</a:t>
            </a:r>
            <a:r>
              <a:rPr lang="cs-CZ" dirty="0"/>
              <a:t>. řádu. </a:t>
            </a:r>
          </a:p>
          <a:p>
            <a:r>
              <a:rPr lang="cs-CZ" dirty="0"/>
              <a:t>Navíc se obdobně použijí ustanovení části první a přiměřeně ustanovení části druhé správního řádu; nevylučuje-li to povaha a účel veřejnoprávních smluv, použijí se přiměřeně ustanovení občanského zákoníku, s výjimkou ustanovení o neplatnosti právních jednání a relativní neúčinnosti, ustanovení o odstoupení od smlouvy a odstupném, ustanovení o změně v osobě dlužníka nebo věřitele, nejde-li o právní nástupnictví, ustanovení o postoupení smlouvy a o poukázce a ustanovení o započtení.</a:t>
            </a:r>
          </a:p>
          <a:p>
            <a:endParaRPr lang="cs-CZ" dirty="0"/>
          </a:p>
        </p:txBody>
      </p:sp>
    </p:spTree>
    <p:extLst>
      <p:ext uri="{BB962C8B-B14F-4D97-AF65-F5344CB8AC3E}">
        <p14:creationId xmlns:p14="http://schemas.microsoft.com/office/powerpoint/2010/main" val="136060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Obsahové náležitosti </a:t>
            </a:r>
            <a:r>
              <a:rPr lang="cs-CZ" b="1" i="1" dirty="0">
                <a:solidFill>
                  <a:schemeClr val="accent5"/>
                </a:solidFill>
              </a:rPr>
              <a:t>V. SMLOUVY</a:t>
            </a:r>
            <a:endParaRPr lang="cs-CZ" dirty="0"/>
          </a:p>
        </p:txBody>
      </p:sp>
      <p:sp>
        <p:nvSpPr>
          <p:cNvPr id="3" name="Zástupný symbol pro obsah 2"/>
          <p:cNvSpPr>
            <a:spLocks noGrp="1"/>
          </p:cNvSpPr>
          <p:nvPr>
            <p:ph idx="1"/>
          </p:nvPr>
        </p:nvSpPr>
        <p:spPr>
          <a:xfrm>
            <a:off x="838200" y="1319348"/>
            <a:ext cx="10515600" cy="5037001"/>
          </a:xfrm>
        </p:spPr>
        <p:txBody>
          <a:bodyPr>
            <a:noAutofit/>
          </a:bodyPr>
          <a:lstStyle/>
          <a:p>
            <a:r>
              <a:rPr lang="cs-CZ" sz="1600" dirty="0"/>
              <a:t>Název, sídlo, identifikační číslo poskytovatele dotace nebo návratné finanční výpomoci,</a:t>
            </a:r>
          </a:p>
          <a:p>
            <a:r>
              <a:rPr lang="cs-CZ" sz="1600" dirty="0"/>
              <a:t>jméno a příjmení, datum narození a adresu bydliště, je-li příjemce dotace nebo návratné finanční výpomoci fyzickou osobou IČ, nebo, je-li příjemce dotace nebo návratné finanční výpomoci právnickou osobou, název, popřípadě obchodní firmu, sídlo a identifikační číslo osoby,  </a:t>
            </a:r>
          </a:p>
          <a:p>
            <a:r>
              <a:rPr lang="cs-CZ" sz="1600" dirty="0"/>
              <a:t>číslo bankovního účtu poskytovatele a příjemce dotace nebo návratné finanční výpomoci, nebo způsob, jakým budou prostředky poskytnuty,</a:t>
            </a:r>
          </a:p>
          <a:p>
            <a:r>
              <a:rPr lang="cs-CZ" sz="1600" dirty="0"/>
              <a:t>poskytovanou částku nebo částku, do jejíž výše může být dotace nebo návratná finanční výpomoc poskytnuta (i možný zdroj krytí u prostředků SR, NF)</a:t>
            </a:r>
          </a:p>
          <a:p>
            <a:r>
              <a:rPr lang="cs-CZ" sz="1600" dirty="0"/>
              <a:t>účel, na který jsou poskytované peněžní prostředky určeny,</a:t>
            </a:r>
          </a:p>
          <a:p>
            <a:r>
              <a:rPr lang="cs-CZ" sz="1600" dirty="0"/>
              <a:t>dobu, v níž má být stanoveného účelu dosaženo,</a:t>
            </a:r>
          </a:p>
          <a:p>
            <a:r>
              <a:rPr lang="cs-CZ" sz="1600" dirty="0"/>
              <a:t> u návratné finanční výpomoci lhůty pro navrácení poskytnutých peněžních prostředků a výši jednotlivých splátek,</a:t>
            </a:r>
          </a:p>
          <a:p>
            <a:r>
              <a:rPr lang="cs-CZ" sz="1600" dirty="0"/>
              <a:t> podmínky, které je příjemce povinen při použití peněžních prostředků splnit, případně další podmínky související s účelem, na nějž byly peněžní prostředky poskytnuty, které je příjemce povinen dodržet,</a:t>
            </a:r>
          </a:p>
          <a:p>
            <a:r>
              <a:rPr lang="cs-CZ" sz="1600" dirty="0"/>
              <a:t>dobu pro předložení finančního vypořádání dotace nebo návratné finanční výpomoci a číslo účtu, na který mají být nepoužité peněžní prostředky nebo návratná finanční výpomoc vráceny,</a:t>
            </a:r>
          </a:p>
          <a:p>
            <a:r>
              <a:rPr lang="cs-CZ" sz="1600" dirty="0"/>
              <a:t> je-li příjemcem dotace nebo návratné finanční výpomoci právnická osoba, povinnosti příjemce v případě přeměny nebo zrušení právnické osoby s likvidací,</a:t>
            </a:r>
          </a:p>
          <a:p>
            <a:r>
              <a:rPr lang="cs-CZ" sz="1600" dirty="0"/>
              <a:t> den podpisu smlouvy smluvními stranami a jejich podpisy</a:t>
            </a:r>
            <a:r>
              <a:rPr lang="cs-CZ" sz="1600" dirty="0">
                <a:solidFill>
                  <a:schemeClr val="accent5"/>
                </a:solidFill>
              </a:rPr>
              <a:t>.</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3191423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algn="just"/>
            <a:r>
              <a:rPr lang="cs-CZ" b="1" u="sng" dirty="0"/>
              <a:t>Ve veřejnoprávní smlouvě o poskytnutí dotace </a:t>
            </a:r>
            <a:r>
              <a:rPr lang="cs-CZ" b="1" i="1" u="sng" dirty="0"/>
              <a:t>lze </a:t>
            </a:r>
            <a:r>
              <a:rPr lang="cs-CZ" b="1" u="sng" dirty="0"/>
              <a:t>z podmínek stanovených v zákoně vymezit  i podmínky, jejichž porušení bude považováno za méně závažné, za které se uloží odvod za porušení rozpočtové kázně nižší, než odpovídá výši neoprávněně použitých nebo zadržených peněžních prostředků. </a:t>
            </a:r>
          </a:p>
          <a:p>
            <a:pPr algn="just"/>
            <a:r>
              <a:rPr lang="cs-CZ" sz="2200" dirty="0"/>
              <a:t>Ve veřejnoprávní smlouvě o poskytnutí dotace se pro stanovení nižšího odvodu uvede </a:t>
            </a:r>
            <a:r>
              <a:rPr lang="cs-CZ" sz="2200" i="1" dirty="0"/>
              <a:t>pevná částka, procento nebo procentní rozmezí, </a:t>
            </a:r>
            <a:r>
              <a:rPr lang="cs-CZ" sz="2200" dirty="0"/>
              <a:t>v jehož rámci bude odvod stanoven. Procento nebo procentní rozmezí se stanoví z poskytnutých prostředků, v souvislosti s jejichž použitím došlo k porušení rozpočtové kázně.</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850118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9BEAE4-2055-492C-84F5-B625A9215C70}"/>
              </a:ext>
            </a:extLst>
          </p:cNvPr>
          <p:cNvSpPr>
            <a:spLocks noGrp="1"/>
          </p:cNvSpPr>
          <p:nvPr>
            <p:ph type="title"/>
          </p:nvPr>
        </p:nvSpPr>
        <p:spPr/>
        <p:txBody>
          <a:bodyPr>
            <a:normAutofit/>
          </a:bodyPr>
          <a:lstStyle/>
          <a:p>
            <a:pPr algn="ctr"/>
            <a:r>
              <a:rPr lang="cs-CZ" sz="4000" b="1" dirty="0"/>
              <a:t>Spory z právních poměrů při poskytnutí dotace nebo návratné finanční výpomoci rozhoduje</a:t>
            </a:r>
          </a:p>
        </p:txBody>
      </p:sp>
      <p:sp>
        <p:nvSpPr>
          <p:cNvPr id="3" name="Zástupný symbol pro obsah 2">
            <a:extLst>
              <a:ext uri="{FF2B5EF4-FFF2-40B4-BE49-F238E27FC236}">
                <a16:creationId xmlns:a16="http://schemas.microsoft.com/office/drawing/2014/main" id="{79FA8461-EFC2-4BC2-B595-8B63826E1113}"/>
              </a:ext>
            </a:extLst>
          </p:cNvPr>
          <p:cNvSpPr>
            <a:spLocks noGrp="1"/>
          </p:cNvSpPr>
          <p:nvPr>
            <p:ph idx="1"/>
          </p:nvPr>
        </p:nvSpPr>
        <p:spPr/>
        <p:txBody>
          <a:bodyPr>
            <a:normAutofit fontScale="85000" lnSpcReduction="20000"/>
          </a:bodyPr>
          <a:lstStyle/>
          <a:p>
            <a:r>
              <a:rPr lang="cs-CZ" b="1" i="1" u="sng" dirty="0"/>
              <a:t>podle správního řádu</a:t>
            </a:r>
          </a:p>
          <a:p>
            <a:pPr marL="0" indent="0">
              <a:buNone/>
            </a:pPr>
            <a:r>
              <a:rPr lang="cs-CZ" dirty="0"/>
              <a:t>a) </a:t>
            </a:r>
            <a:r>
              <a:rPr lang="cs-CZ" i="1" dirty="0"/>
              <a:t>Ministerstvo financí</a:t>
            </a:r>
            <a:r>
              <a:rPr lang="cs-CZ" dirty="0"/>
              <a:t>, je-li jednou ze smluvních stran kraj, svazek obcí, jehož členem je hlavní město Praha, nebo Regionální rada regionu soudržnosti,</a:t>
            </a:r>
          </a:p>
          <a:p>
            <a:pPr marL="0" indent="0">
              <a:buNone/>
            </a:pPr>
            <a:r>
              <a:rPr lang="cs-CZ" dirty="0"/>
              <a:t>b</a:t>
            </a:r>
            <a:r>
              <a:rPr lang="cs-CZ" i="1" dirty="0"/>
              <a:t>) krajský úřad </a:t>
            </a:r>
            <a:r>
              <a:rPr lang="cs-CZ" dirty="0"/>
              <a:t>v přenesené působnosti, je-li smluvní stranou obec nebo svazek obcí, jehož členem není hlavní město Praha, v jehož správním obvodu se obec nachází nebo v jehož správním obvodu má svazek obcí sídlo,</a:t>
            </a:r>
          </a:p>
          <a:p>
            <a:pPr marL="0" indent="0">
              <a:buNone/>
            </a:pPr>
            <a:r>
              <a:rPr lang="cs-CZ" dirty="0"/>
              <a:t>c) </a:t>
            </a:r>
            <a:r>
              <a:rPr lang="cs-CZ" i="1" dirty="0"/>
              <a:t>Magistrát hlavního města Prahy </a:t>
            </a:r>
            <a:r>
              <a:rPr lang="cs-CZ" dirty="0"/>
              <a:t>v přenesené působnosti, je-li jednou ze smluvních stran městská část hlavního města Prahy.</a:t>
            </a:r>
          </a:p>
          <a:p>
            <a:pPr marL="0" indent="0">
              <a:buNone/>
            </a:pPr>
            <a:endParaRPr lang="cs-CZ" dirty="0"/>
          </a:p>
          <a:p>
            <a:pPr marL="0" indent="0">
              <a:buNone/>
            </a:pPr>
            <a:r>
              <a:rPr lang="cs-CZ" dirty="0"/>
              <a:t>Ministerstvo financí plní úkoly nadřízeného správního orgánu krajských úřadů a Magistrátu hlavního města Prahy.</a:t>
            </a:r>
          </a:p>
          <a:p>
            <a:pPr marL="0" indent="0">
              <a:buNone/>
            </a:pPr>
            <a:endParaRPr lang="cs-CZ" dirty="0"/>
          </a:p>
          <a:p>
            <a:pPr marL="0" indent="0">
              <a:buNone/>
            </a:pPr>
            <a:r>
              <a:rPr lang="cs-CZ" dirty="0"/>
              <a:t>Proti rozhodnutí vydanému těmito </a:t>
            </a:r>
            <a:r>
              <a:rPr lang="cs-CZ" dirty="0" err="1"/>
              <a:t>org</a:t>
            </a:r>
            <a:r>
              <a:rPr lang="cs-CZ" dirty="0"/>
              <a:t>. nelze podat odvolání ani rozklad.</a:t>
            </a:r>
          </a:p>
        </p:txBody>
      </p:sp>
    </p:spTree>
    <p:extLst>
      <p:ext uri="{BB962C8B-B14F-4D97-AF65-F5344CB8AC3E}">
        <p14:creationId xmlns:p14="http://schemas.microsoft.com/office/powerpoint/2010/main" val="173575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1690688"/>
          </a:xfrm>
        </p:spPr>
        <p:txBody>
          <a:bodyPr>
            <a:normAutofit/>
          </a:bodyPr>
          <a:lstStyle/>
          <a:p>
            <a:pPr algn="ctr"/>
            <a:r>
              <a:rPr lang="cs-CZ" sz="4000" b="1" dirty="0">
                <a:solidFill>
                  <a:schemeClr val="accent5"/>
                </a:solidFill>
              </a:rPr>
              <a:t>Náležitosti programu</a:t>
            </a:r>
          </a:p>
        </p:txBody>
      </p:sp>
      <p:sp>
        <p:nvSpPr>
          <p:cNvPr id="3" name="Zástupný symbol pro obsah 2"/>
          <p:cNvSpPr>
            <a:spLocks noGrp="1"/>
          </p:cNvSpPr>
          <p:nvPr>
            <p:ph idx="1"/>
          </p:nvPr>
        </p:nvSpPr>
        <p:spPr>
          <a:xfrm>
            <a:off x="838200" y="2199861"/>
            <a:ext cx="10515600" cy="4405486"/>
          </a:xfrm>
        </p:spPr>
        <p:txBody>
          <a:bodyPr>
            <a:noAutofit/>
          </a:bodyPr>
          <a:lstStyle/>
          <a:p>
            <a:pPr marL="0" indent="0" algn="just">
              <a:buNone/>
            </a:pPr>
            <a:r>
              <a:rPr lang="cs-CZ" sz="3200" dirty="0"/>
              <a:t>Poskytovatel </a:t>
            </a:r>
            <a:r>
              <a:rPr lang="cs-CZ" sz="3200" i="1" u="sng" dirty="0"/>
              <a:t>zveřejní program na své úřední desce způsobem umožňujícím dálkový přístup nejpozději 30 dnů před počátkem lhůty pro podání žádosti. </a:t>
            </a:r>
            <a:r>
              <a:rPr lang="cs-CZ" sz="3200" dirty="0"/>
              <a:t>Poskytovatel, kterým je svazek obcí, zveřejní program na úředních deskách členských – 30 dnů. Program se zveřejňuje nejméně po dobu 90 dnů ode dne zveřejnění.</a:t>
            </a:r>
          </a:p>
          <a:p>
            <a:pPr marL="0" indent="0">
              <a:buNone/>
            </a:pPr>
            <a:endParaRPr lang="cs-CZ" sz="2000"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692740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5547F-9CAB-46C2-85AE-477AC7A33ADA}"/>
              </a:ext>
            </a:extLst>
          </p:cNvPr>
          <p:cNvSpPr>
            <a:spLocks noGrp="1"/>
          </p:cNvSpPr>
          <p:nvPr>
            <p:ph type="title"/>
          </p:nvPr>
        </p:nvSpPr>
        <p:spPr/>
        <p:txBody>
          <a:bodyPr/>
          <a:lstStyle/>
          <a:p>
            <a:pPr algn="ctr"/>
            <a:r>
              <a:rPr lang="cs-CZ" b="1" i="1" u="sng" dirty="0">
                <a:effectLst>
                  <a:outerShdw blurRad="38100" dist="38100" dir="2700000" algn="tl">
                    <a:srgbClr val="000000">
                      <a:alpha val="43137"/>
                    </a:srgbClr>
                  </a:outerShdw>
                </a:effectLst>
              </a:rPr>
              <a:t>Program obsahuje alespoň</a:t>
            </a:r>
            <a:br>
              <a:rPr lang="cs-CZ" b="1" i="1" u="sng" dirty="0">
                <a:effectLst>
                  <a:outerShdw blurRad="38100" dist="38100" dir="2700000" algn="tl">
                    <a:srgbClr val="000000">
                      <a:alpha val="43137"/>
                    </a:srgbClr>
                  </a:outerShdw>
                </a:effectLst>
              </a:rPr>
            </a:br>
            <a:endParaRPr lang="cs-CZ" dirty="0"/>
          </a:p>
        </p:txBody>
      </p:sp>
      <p:sp>
        <p:nvSpPr>
          <p:cNvPr id="3" name="Zástupný symbol pro obsah 2">
            <a:extLst>
              <a:ext uri="{FF2B5EF4-FFF2-40B4-BE49-F238E27FC236}">
                <a16:creationId xmlns:a16="http://schemas.microsoft.com/office/drawing/2014/main" id="{83280707-3614-4E53-83D4-D0E9D1B4AD79}"/>
              </a:ext>
            </a:extLst>
          </p:cNvPr>
          <p:cNvSpPr>
            <a:spLocks noGrp="1"/>
          </p:cNvSpPr>
          <p:nvPr>
            <p:ph idx="1"/>
          </p:nvPr>
        </p:nvSpPr>
        <p:spPr>
          <a:xfrm>
            <a:off x="838200" y="1338470"/>
            <a:ext cx="10515600" cy="5154405"/>
          </a:xfrm>
        </p:spPr>
        <p:txBody>
          <a:bodyPr>
            <a:normAutofit fontScale="85000" lnSpcReduction="20000"/>
          </a:bodyPr>
          <a:lstStyle/>
          <a:p>
            <a:pPr marL="0" indent="0">
              <a:buNone/>
            </a:pPr>
            <a:r>
              <a:rPr lang="cs-CZ" dirty="0"/>
              <a:t>a) účel, na který mohou být peněžní prostředky poskytnuty, podmínky pro poskytnutí dotace nebo návratné finanční výpomoci, vzor žádosti, případně obsah jejích příloh.</a:t>
            </a:r>
          </a:p>
          <a:p>
            <a:pPr marL="0" indent="0">
              <a:buNone/>
            </a:pPr>
            <a:r>
              <a:rPr lang="cs-CZ" dirty="0"/>
              <a:t>b) důvody podpory stanoveného účelu,</a:t>
            </a:r>
          </a:p>
          <a:p>
            <a:pPr marL="0" indent="0">
              <a:buNone/>
            </a:pPr>
            <a:r>
              <a:rPr lang="cs-CZ" dirty="0"/>
              <a:t>c) předpokládaný celkový objem peněžních prostředků vyčleněných v rozpočtu na podporu stanoveného účelu,</a:t>
            </a:r>
          </a:p>
          <a:p>
            <a:pPr marL="0" indent="0">
              <a:buNone/>
            </a:pPr>
            <a:r>
              <a:rPr lang="cs-CZ" dirty="0"/>
              <a:t>d) maximální výši dotace nebo návratné finanční výpomoci v jednotlivém případě, nebo kritéria pro stanovení výše dotace,</a:t>
            </a:r>
          </a:p>
          <a:p>
            <a:pPr marL="0" indent="0">
              <a:buNone/>
            </a:pPr>
            <a:r>
              <a:rPr lang="cs-CZ" dirty="0"/>
              <a:t>e) okruh způsobilých žadatelů, kritéria pro hodnocení žádosti, </a:t>
            </a:r>
          </a:p>
          <a:p>
            <a:pPr marL="0" indent="0">
              <a:buNone/>
            </a:pPr>
            <a:r>
              <a:rPr lang="cs-CZ" dirty="0"/>
              <a:t>f) lhůtu pro podání žádosti, lhůtu pro rozhodnutí o žádosti</a:t>
            </a:r>
          </a:p>
          <a:p>
            <a:pPr marL="0" indent="0">
              <a:buNone/>
            </a:pPr>
            <a:r>
              <a:rPr lang="cs-CZ" dirty="0"/>
              <a:t>g) kritéria pro hodnocení žádosti,</a:t>
            </a:r>
          </a:p>
          <a:p>
            <a:pPr marL="0" indent="0">
              <a:buNone/>
            </a:pPr>
            <a:r>
              <a:rPr lang="cs-CZ" dirty="0"/>
              <a:t>h) lhůtu pro rozhodnutí o žádosti,</a:t>
            </a:r>
          </a:p>
          <a:p>
            <a:pPr marL="0" indent="0">
              <a:buNone/>
            </a:pPr>
            <a:r>
              <a:rPr lang="cs-CZ" dirty="0"/>
              <a:t>i) podmínky pro poskytnutí dotace nebo návratné finanční výpomoci,</a:t>
            </a:r>
          </a:p>
          <a:p>
            <a:pPr marL="0" indent="0">
              <a:buNone/>
            </a:pPr>
            <a:r>
              <a:rPr lang="cs-CZ" dirty="0"/>
              <a:t>j) vzor žádosti, případně obsah jejích příloh.</a:t>
            </a:r>
          </a:p>
          <a:p>
            <a:endParaRPr lang="cs-CZ" dirty="0"/>
          </a:p>
        </p:txBody>
      </p:sp>
    </p:spTree>
    <p:extLst>
      <p:ext uri="{BB962C8B-B14F-4D97-AF65-F5344CB8AC3E}">
        <p14:creationId xmlns:p14="http://schemas.microsoft.com/office/powerpoint/2010/main" val="22406074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Publicita smluv</a:t>
            </a:r>
          </a:p>
        </p:txBody>
      </p:sp>
      <p:sp>
        <p:nvSpPr>
          <p:cNvPr id="3" name="Zástupný symbol pro obsah 2"/>
          <p:cNvSpPr>
            <a:spLocks noGrp="1"/>
          </p:cNvSpPr>
          <p:nvPr>
            <p:ph idx="1"/>
          </p:nvPr>
        </p:nvSpPr>
        <p:spPr/>
        <p:txBody>
          <a:bodyPr>
            <a:normAutofit fontScale="92500" lnSpcReduction="10000"/>
          </a:bodyPr>
          <a:lstStyle/>
          <a:p>
            <a:pPr algn="just"/>
            <a:r>
              <a:rPr lang="cs-CZ" dirty="0"/>
              <a:t>Poskytovatel, s výjimkou svazku obcí, zveřejní veřejnoprávní smlouvu o poskytnutí dotace nebo návratné finanční výpomoci a její dodatky na </a:t>
            </a:r>
            <a:r>
              <a:rPr lang="cs-CZ" b="1" dirty="0"/>
              <a:t>své úřední desce způsobem umožňujícím dálkový přístup do 30 dnů ode dne uzavření smlouvy nebo jejího dodatku. </a:t>
            </a:r>
          </a:p>
          <a:p>
            <a:pPr algn="just"/>
            <a:r>
              <a:rPr lang="cs-CZ"/>
              <a:t>Veřejnoprávní </a:t>
            </a:r>
            <a:r>
              <a:rPr lang="cs-CZ" dirty="0"/>
              <a:t>smlouva o poskytnutí dotace nebo návratné finanční výpomoci do výše 50 000 Kč se nezveřejňuje; pokud uzavřením dodatku k veřejnoprávní smlouvě bude dotace nebo návratná finanční výpomoc zvýšena nad 50 000 Kč, poskytovatel zveřejní veřejnoprávní smlouvu a její dodatek na své úřední desce způsobem umožňujícím dálkový přístup do 30 dnů ode dne uzavření dodatku</a:t>
            </a:r>
            <a:r>
              <a:rPr lang="cs-CZ"/>
              <a:t>. </a:t>
            </a:r>
          </a:p>
          <a:p>
            <a:pPr algn="just"/>
            <a:r>
              <a:rPr lang="cs-CZ"/>
              <a:t>Veřejnoprávní </a:t>
            </a:r>
            <a:r>
              <a:rPr lang="cs-CZ" dirty="0"/>
              <a:t>smlouva včetně dodatků musí být zveřejněna nejméně po dobu 3 let ode dne zveřejnění.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254498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AC5BC-F864-4F4E-9B22-E4FEF97BC17B}"/>
              </a:ext>
            </a:extLst>
          </p:cNvPr>
          <p:cNvSpPr>
            <a:spLocks noGrp="1"/>
          </p:cNvSpPr>
          <p:nvPr>
            <p:ph type="title"/>
          </p:nvPr>
        </p:nvSpPr>
        <p:spPr/>
        <p:txBody>
          <a:bodyPr>
            <a:normAutofit/>
          </a:bodyPr>
          <a:lstStyle/>
          <a:p>
            <a:pPr algn="ctr"/>
            <a:r>
              <a:rPr lang="cs-CZ" sz="4000" b="1" i="1" dirty="0">
                <a:solidFill>
                  <a:srgbClr val="7030A0"/>
                </a:solidFill>
                <a:effectLst>
                  <a:outerShdw blurRad="38100" dist="38100" dir="2700000" algn="tl">
                    <a:srgbClr val="000000">
                      <a:alpha val="43137"/>
                    </a:srgbClr>
                  </a:outerShdw>
                </a:effectLst>
              </a:rPr>
              <a:t>Důvod novely RP</a:t>
            </a:r>
          </a:p>
        </p:txBody>
      </p:sp>
      <p:sp>
        <p:nvSpPr>
          <p:cNvPr id="3" name="Zástupný symbol pro obsah 2">
            <a:extLst>
              <a:ext uri="{FF2B5EF4-FFF2-40B4-BE49-F238E27FC236}">
                <a16:creationId xmlns:a16="http://schemas.microsoft.com/office/drawing/2014/main" id="{F42C50D3-4800-46A1-AC7D-EC7B1B070A57}"/>
              </a:ext>
            </a:extLst>
          </p:cNvPr>
          <p:cNvSpPr>
            <a:spLocks noGrp="1"/>
          </p:cNvSpPr>
          <p:nvPr>
            <p:ph idx="1"/>
          </p:nvPr>
        </p:nvSpPr>
        <p:spPr>
          <a:xfrm>
            <a:off x="838200" y="1417983"/>
            <a:ext cx="10515600" cy="5099671"/>
          </a:xfrm>
        </p:spPr>
        <p:txBody>
          <a:bodyPr>
            <a:normAutofit fontScale="92500" lnSpcReduction="10000"/>
          </a:bodyPr>
          <a:lstStyle/>
          <a:p>
            <a:pPr algn="just"/>
            <a:r>
              <a:rPr lang="cs-CZ" sz="3000" dirty="0"/>
              <a:t>Dříve VAKUUM - úprava poskytování dotací a návratných finančních výpomocí měla dle důvodové zprávy překlenout dřívější stav, kdy i bez podrobnější úpravy v zákoně bylo nezbytné požádat o poskytnutí dotace písemnou formou, předložit požadované dokumenty a v případě poskytnutí peněžních prostředků z územního rozpočtu uzavřít příslušnou smlouvu.</a:t>
            </a:r>
          </a:p>
          <a:p>
            <a:pPr algn="just"/>
            <a:r>
              <a:rPr lang="cs-CZ" sz="3000" dirty="0"/>
              <a:t>Součástí dotace nebo návratné finanční výpomoci poskytované z územního rozpočtu mohou být i peněžní prostředky původem z rozpočtu Evropské unie (např. na spolufinancování projektů ze strukturálních fondů). S poskytováním dotací a návratných finančních výpomocí z územních a jiných rozpočtů tak souvisejí některé prameny práva Evropské unie, které stanoví pravidla pro poskytování finanční pomoci z rozpočtu Evropské unie (zejm. čl. 317 SFEU, ale i četná nařízení).</a:t>
            </a:r>
          </a:p>
          <a:p>
            <a:endParaRPr lang="cs-CZ" dirty="0"/>
          </a:p>
        </p:txBody>
      </p:sp>
    </p:spTree>
    <p:extLst>
      <p:ext uri="{BB962C8B-B14F-4D97-AF65-F5344CB8AC3E}">
        <p14:creationId xmlns:p14="http://schemas.microsoft.com/office/powerpoint/2010/main" val="31830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ormAutofit fontScale="90000"/>
          </a:bodyPr>
          <a:lstStyle/>
          <a:p>
            <a:pPr algn="ctr"/>
            <a:r>
              <a:rPr lang="cs-CZ" altLang="cs-CZ" sz="3600" i="1" dirty="0"/>
              <a:t>     </a:t>
            </a:r>
            <a:br>
              <a:rPr lang="cs-CZ" altLang="cs-CZ" sz="3600" i="1" dirty="0"/>
            </a:br>
            <a:br>
              <a:rPr lang="cs-CZ" altLang="cs-CZ" sz="3600" i="1" dirty="0"/>
            </a:br>
            <a:br>
              <a:rPr lang="cs-CZ" altLang="cs-CZ" sz="3600" i="1" dirty="0"/>
            </a:br>
            <a:r>
              <a:rPr lang="cs-CZ" altLang="cs-CZ" sz="3600" i="1" dirty="0"/>
              <a:t>           </a:t>
            </a:r>
            <a:r>
              <a:rPr lang="cs-CZ" altLang="cs-CZ" sz="3600" b="1" i="1" dirty="0">
                <a:solidFill>
                  <a:srgbClr val="FF0000"/>
                </a:solidFill>
                <a:latin typeface="+mn-lt"/>
              </a:rPr>
              <a:t>Prameny právní úpravy, aneb které zákony musíme respektovat </a:t>
            </a:r>
          </a:p>
        </p:txBody>
      </p:sp>
      <p:sp>
        <p:nvSpPr>
          <p:cNvPr id="17411" name="Rectangle 3"/>
          <p:cNvSpPr>
            <a:spLocks noGrp="1" noChangeArrowheads="1"/>
          </p:cNvSpPr>
          <p:nvPr>
            <p:ph type="body" idx="4294967295"/>
          </p:nvPr>
        </p:nvSpPr>
        <p:spPr>
          <a:xfrm>
            <a:off x="415636" y="1484314"/>
            <a:ext cx="10450286" cy="4429598"/>
          </a:xfrm>
        </p:spPr>
        <p:txBody>
          <a:bodyPr>
            <a:normAutofit fontScale="32500" lnSpcReduction="20000"/>
          </a:bodyPr>
          <a:lstStyle/>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marL="0" indent="0">
              <a:lnSpc>
                <a:spcPct val="80000"/>
              </a:lnSpc>
              <a:buNone/>
            </a:pPr>
            <a:endParaRPr lang="cs-CZ" altLang="cs-CZ" sz="1800" b="1" dirty="0"/>
          </a:p>
          <a:p>
            <a:pPr marL="0" indent="0">
              <a:lnSpc>
                <a:spcPct val="80000"/>
              </a:lnSpc>
              <a:buNone/>
            </a:pPr>
            <a:endParaRPr lang="cs-CZ" altLang="cs-CZ" sz="2500" b="1" dirty="0"/>
          </a:p>
          <a:p>
            <a:pPr marL="0" indent="0">
              <a:lnSpc>
                <a:spcPct val="80000"/>
              </a:lnSpc>
              <a:buNone/>
            </a:pPr>
            <a:r>
              <a:rPr lang="cs-CZ" altLang="cs-CZ" sz="9600" b="1" dirty="0">
                <a:latin typeface="Calibri" panose="020F0502020204030204" pitchFamily="34" charset="0"/>
                <a:cs typeface="Calibri" panose="020F0502020204030204" pitchFamily="34" charset="0"/>
              </a:rPr>
              <a:t>                   Z .č. 128/2000 Sb., o obcích ,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 </a:t>
            </a:r>
          </a:p>
          <a:p>
            <a:pPr marL="0" indent="0">
              <a:lnSpc>
                <a:spcPct val="80000"/>
              </a:lnSpc>
              <a:buNone/>
            </a:pPr>
            <a:r>
              <a:rPr lang="cs-CZ" altLang="cs-CZ" sz="9600" b="1" dirty="0">
                <a:latin typeface="Calibri" panose="020F0502020204030204" pitchFamily="34" charset="0"/>
                <a:cs typeface="Calibri" panose="020F0502020204030204" pitchFamily="34" charset="0"/>
              </a:rPr>
              <a:t>                   Z. č. 129/2000 Sb., o krajích,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latin typeface="Calibri" panose="020F0502020204030204" pitchFamily="34" charset="0"/>
                <a:cs typeface="Calibri" panose="020F0502020204030204" pitchFamily="34" charset="0"/>
              </a:rPr>
              <a:t>                   Z. č. 131/2000 Sb., o hl. m. Praze,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latin typeface="Calibri" panose="020F0502020204030204" pitchFamily="34" charset="0"/>
                <a:cs typeface="Calibri" panose="020F0502020204030204" pitchFamily="34" charset="0"/>
              </a:rPr>
              <a:t>                   Z. č. 320/2001 Sb., o finanční kontrole </a:t>
            </a:r>
          </a:p>
          <a:p>
            <a:pPr marL="0" indent="0">
              <a:lnSpc>
                <a:spcPct val="80000"/>
              </a:lnSpc>
              <a:buNone/>
            </a:pPr>
            <a:r>
              <a:rPr lang="cs-CZ" altLang="cs-CZ" sz="9600" b="1" dirty="0">
                <a:latin typeface="Calibri" panose="020F0502020204030204" pitchFamily="34" charset="0"/>
                <a:cs typeface="Calibri" panose="020F0502020204030204" pitchFamily="34" charset="0"/>
              </a:rPr>
              <a:t>                   ve veřejné správě,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t>                   Z.</a:t>
            </a:r>
            <a:r>
              <a:rPr lang="cs-CZ" altLang="cs-CZ" sz="9600" i="1" dirty="0"/>
              <a:t> </a:t>
            </a:r>
            <a:r>
              <a:rPr lang="cs-CZ" altLang="cs-CZ" sz="9600" b="1" i="1" dirty="0"/>
              <a:t>č.</a:t>
            </a:r>
            <a:r>
              <a:rPr lang="cs-CZ" altLang="cs-CZ" sz="9600" b="1" dirty="0"/>
              <a:t> 255/2012 Sb.  o kontrole (kontrolní řád), </a:t>
            </a:r>
            <a:r>
              <a:rPr lang="cs-CZ" altLang="cs-CZ" sz="9600" b="1" dirty="0" err="1"/>
              <a:t>vzpzd</a:t>
            </a:r>
            <a:r>
              <a:rPr lang="cs-CZ" altLang="cs-CZ" sz="9600" b="1" dirty="0"/>
              <a:t>.</a:t>
            </a:r>
            <a:endParaRPr lang="cs-CZ" altLang="cs-CZ" sz="9600" b="1" dirty="0">
              <a:latin typeface="Calibri" panose="020F0502020204030204" pitchFamily="34" charset="0"/>
              <a:cs typeface="Calibri" panose="020F0502020204030204" pitchFamily="34" charset="0"/>
            </a:endParaRPr>
          </a:p>
          <a:p>
            <a:pPr marL="0" indent="0">
              <a:lnSpc>
                <a:spcPct val="80000"/>
              </a:lnSpc>
              <a:buNone/>
            </a:pPr>
            <a:r>
              <a:rPr lang="cs-CZ" altLang="cs-CZ" sz="9600" b="1" dirty="0">
                <a:latin typeface="Calibri" panose="020F0502020204030204" pitchFamily="34" charset="0"/>
                <a:cs typeface="Calibri" panose="020F0502020204030204" pitchFamily="34" charset="0"/>
              </a:rPr>
              <a:t>                   Z. č. 243/2000 Sb., o rozpočtovém určení  </a:t>
            </a:r>
          </a:p>
          <a:p>
            <a:pPr marL="0" indent="0">
              <a:lnSpc>
                <a:spcPct val="80000"/>
              </a:lnSpc>
              <a:buNone/>
            </a:pPr>
            <a:r>
              <a:rPr lang="cs-CZ" altLang="cs-CZ" sz="9600" b="1" dirty="0">
                <a:latin typeface="Calibri" panose="020F0502020204030204" pitchFamily="34" charset="0"/>
                <a:cs typeface="Calibri" panose="020F0502020204030204" pitchFamily="34" charset="0"/>
              </a:rPr>
              <a:t>                   výnosu některých daní územním rozpočtům</a:t>
            </a:r>
          </a:p>
          <a:p>
            <a:pPr>
              <a:lnSpc>
                <a:spcPct val="80000"/>
              </a:lnSpc>
              <a:buFont typeface="Wingdings" panose="05000000000000000000" pitchFamily="2" charset="2"/>
              <a:buNone/>
            </a:pPr>
            <a:endParaRPr lang="cs-CZ" altLang="cs-CZ" sz="18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8760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351088" y="1052514"/>
            <a:ext cx="7772400" cy="503237"/>
          </a:xfrm>
        </p:spPr>
        <p:txBody>
          <a:bodyPr>
            <a:normAutofit fontScale="90000"/>
          </a:bodyPr>
          <a:lstStyle/>
          <a:p>
            <a:pPr algn="ct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endParaRPr lang="cs-CZ" altLang="cs-CZ" sz="4400" b="1" u="sng" dirty="0">
              <a:latin typeface="Calibri" panose="020F0502020204030204" pitchFamily="34" charset="0"/>
              <a:cs typeface="Calibri" panose="020F0502020204030204" pitchFamily="34" charset="0"/>
            </a:endParaRPr>
          </a:p>
        </p:txBody>
      </p:sp>
      <p:sp>
        <p:nvSpPr>
          <p:cNvPr id="16387" name="Rectangle 3"/>
          <p:cNvSpPr>
            <a:spLocks noGrp="1" noChangeArrowheads="1"/>
          </p:cNvSpPr>
          <p:nvPr>
            <p:ph type="subTitle" idx="1"/>
          </p:nvPr>
        </p:nvSpPr>
        <p:spPr>
          <a:xfrm>
            <a:off x="1524000" y="2968668"/>
            <a:ext cx="9144000" cy="3219190"/>
          </a:xfrm>
        </p:spPr>
        <p:txBody>
          <a:bodyPr>
            <a:normAutofit fontScale="40000" lnSpcReduction="20000"/>
          </a:bodyPr>
          <a:lstStyle/>
          <a:p>
            <a:pPr algn="just">
              <a:lnSpc>
                <a:spcPct val="90000"/>
              </a:lnSpc>
            </a:pPr>
            <a:r>
              <a:rPr lang="cs-CZ" altLang="cs-CZ" sz="6200" b="1" dirty="0"/>
              <a:t>Čl. 8 Úst: „Zaručuje se samospráva územních samosprávných celků.“</a:t>
            </a:r>
          </a:p>
          <a:p>
            <a:pPr algn="just"/>
            <a:r>
              <a:rPr lang="cs-CZ" altLang="cs-CZ" sz="6000" dirty="0">
                <a:solidFill>
                  <a:srgbClr val="7030A0"/>
                </a:solidFill>
              </a:rPr>
              <a:t>Stát přenechává část výkonu moci jiné veřejnoprávní entitě a ponechává si nad jejím výkonem dozorová a kontrolní oprávnění (decentralizovaná státní správa). Čl. 105 - Výkon státní správy lze svěřit orgánům samosprávy jen tehdy, stanoví-li to zákon = z. o obcích a krajích, </a:t>
            </a:r>
            <a:r>
              <a:rPr lang="cs-CZ" altLang="cs-CZ" sz="6000" dirty="0" err="1">
                <a:solidFill>
                  <a:srgbClr val="7030A0"/>
                </a:solidFill>
              </a:rPr>
              <a:t>hl.m.P</a:t>
            </a:r>
            <a:r>
              <a:rPr lang="cs-CZ" altLang="cs-CZ" sz="6000" dirty="0">
                <a:solidFill>
                  <a:srgbClr val="7030A0"/>
                </a:solidFill>
              </a:rPr>
              <a:t>.</a:t>
            </a:r>
          </a:p>
          <a:p>
            <a:pPr algn="just">
              <a:lnSpc>
                <a:spcPct val="90000"/>
              </a:lnSpc>
            </a:pPr>
            <a:r>
              <a:rPr lang="cs-CZ" altLang="cs-CZ" sz="8000" b="1" dirty="0"/>
              <a:t>Čl. 101 odst. 3 Úst: „Územní samosprávné celky jsou veřejnoprávními korporacemi, které mohou mít vlastní majetek a hospodaří podle vlastního rozpočtu.“ </a:t>
            </a:r>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pPr/>
              <a:t>6</a:t>
            </a:fld>
            <a:endParaRPr lang="en-US" dirty="0"/>
          </a:p>
        </p:txBody>
      </p:sp>
      <p:sp>
        <p:nvSpPr>
          <p:cNvPr id="2" name="Obdélník 1"/>
          <p:cNvSpPr/>
          <p:nvPr/>
        </p:nvSpPr>
        <p:spPr>
          <a:xfrm>
            <a:off x="2901455" y="1607622"/>
            <a:ext cx="6570068" cy="1200329"/>
          </a:xfrm>
          <a:prstGeom prst="rect">
            <a:avLst/>
          </a:prstGeom>
        </p:spPr>
        <p:txBody>
          <a:bodyPr wrap="none">
            <a:spAutoFit/>
          </a:bodyPr>
          <a:lstStyle/>
          <a:p>
            <a:pPr algn="ctr"/>
            <a:r>
              <a:rPr lang="cs-CZ" altLang="cs-CZ" sz="3600" b="1" u="sng" dirty="0">
                <a:latin typeface="Calibri" panose="020F0502020204030204" pitchFamily="34" charset="0"/>
                <a:cs typeface="Calibri" panose="020F0502020204030204" pitchFamily="34" charset="0"/>
              </a:rPr>
              <a:t>Ekonomická autonomie obcí </a:t>
            </a:r>
          </a:p>
          <a:p>
            <a:pPr algn="ctr"/>
            <a:r>
              <a:rPr lang="cs-CZ" altLang="cs-CZ" sz="3600" b="1" u="sng" dirty="0">
                <a:latin typeface="Calibri" panose="020F0502020204030204" pitchFamily="34" charset="0"/>
                <a:cs typeface="Calibri" panose="020F0502020204030204" pitchFamily="34" charset="0"/>
              </a:rPr>
              <a:t>ve vztahu k ústavněprávní úpravě</a:t>
            </a:r>
          </a:p>
        </p:txBody>
      </p:sp>
    </p:spTree>
    <p:extLst>
      <p:ext uri="{BB962C8B-B14F-4D97-AF65-F5344CB8AC3E}">
        <p14:creationId xmlns:p14="http://schemas.microsoft.com/office/powerpoint/2010/main" val="346608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ormAutofit fontScale="90000"/>
          </a:bodyPr>
          <a:lstStyle/>
          <a:p>
            <a:br>
              <a:rPr lang="cs-CZ" altLang="cs-CZ" sz="4100" b="1" i="1" dirty="0"/>
            </a:br>
            <a:br>
              <a:rPr lang="cs-CZ" altLang="cs-CZ" sz="4100" b="1" i="1" dirty="0"/>
            </a:br>
            <a:r>
              <a:rPr lang="cs-CZ" altLang="cs-CZ" sz="4100" b="1" i="1" dirty="0"/>
              <a:t>     A ještě několik dalších pramenů právní úpravy</a:t>
            </a:r>
          </a:p>
        </p:txBody>
      </p:sp>
      <p:sp>
        <p:nvSpPr>
          <p:cNvPr id="18435" name="Rectangle 3"/>
          <p:cNvSpPr>
            <a:spLocks noGrp="1" noChangeArrowheads="1"/>
          </p:cNvSpPr>
          <p:nvPr>
            <p:ph type="body" idx="4294967295"/>
          </p:nvPr>
        </p:nvSpPr>
        <p:spPr/>
        <p:txBody>
          <a:bodyPr/>
          <a:lstStyle/>
          <a:p>
            <a:pPr marL="0" indent="0">
              <a:buNone/>
            </a:pPr>
            <a:endParaRPr lang="cs-CZ" altLang="cs-CZ" sz="2000" b="1" dirty="0"/>
          </a:p>
          <a:p>
            <a:r>
              <a:rPr lang="cs-CZ" altLang="cs-CZ" b="1" dirty="0"/>
              <a:t>Z. č. 420/2004 Sb., o přezkoumávání hospodaření ÚSC, </a:t>
            </a:r>
            <a:r>
              <a:rPr lang="cs-CZ" altLang="cs-CZ" b="1" dirty="0" err="1"/>
              <a:t>vzpzd</a:t>
            </a:r>
            <a:r>
              <a:rPr lang="cs-CZ" altLang="cs-CZ" b="1" dirty="0"/>
              <a:t>.</a:t>
            </a:r>
          </a:p>
          <a:p>
            <a:r>
              <a:rPr lang="cs-CZ" altLang="cs-CZ" b="1" dirty="0"/>
              <a:t>Z. č. 563/1991 Sb., o účetnictví, </a:t>
            </a:r>
            <a:r>
              <a:rPr lang="cs-CZ" altLang="cs-CZ" b="1" dirty="0" err="1"/>
              <a:t>vzpzd</a:t>
            </a:r>
            <a:r>
              <a:rPr lang="cs-CZ" altLang="cs-CZ" b="1" dirty="0"/>
              <a:t>.</a:t>
            </a:r>
          </a:p>
          <a:p>
            <a:r>
              <a:rPr lang="cs-CZ" altLang="cs-CZ" b="1" dirty="0"/>
              <a:t>Vyhláška č. 410/2009 Sb., kterou se provádí některá </a:t>
            </a:r>
            <a:r>
              <a:rPr lang="cs-CZ" altLang="cs-CZ" b="1" dirty="0" err="1"/>
              <a:t>ust</a:t>
            </a:r>
            <a:r>
              <a:rPr lang="cs-CZ" altLang="cs-CZ" b="1" dirty="0"/>
              <a:t>…….ZÚ</a:t>
            </a:r>
          </a:p>
          <a:p>
            <a:r>
              <a:rPr lang="cs-CZ" altLang="cs-CZ" b="1" dirty="0"/>
              <a:t>Z. č. 280/2009 Sb., daňový řád, v platném znění</a:t>
            </a:r>
          </a:p>
          <a:p>
            <a:r>
              <a:rPr lang="cs-CZ" altLang="cs-CZ" b="1" dirty="0"/>
              <a:t>Vyhláška č. 323/2002 Sb., o rozpočtové skladbě, </a:t>
            </a:r>
            <a:r>
              <a:rPr lang="cs-CZ" altLang="cs-CZ" b="1" dirty="0" err="1"/>
              <a:t>vzpzd</a:t>
            </a:r>
            <a:r>
              <a:rPr lang="cs-CZ" altLang="cs-CZ" b="1" dirty="0"/>
              <a:t>.</a:t>
            </a:r>
            <a:endParaRPr lang="cs-CZ" altLang="cs-CZ" sz="3600" b="1" dirty="0"/>
          </a:p>
          <a:p>
            <a:r>
              <a:rPr lang="cs-CZ" altLang="cs-CZ" b="1" dirty="0"/>
              <a:t>Vyhláška č. 416/2004 Sb., kterou se provádí zák. o FK ve VS</a:t>
            </a:r>
          </a:p>
          <a:p>
            <a:pPr>
              <a:buFont typeface="Wingdings" panose="05000000000000000000" pitchFamily="2" charset="2"/>
              <a:buNone/>
            </a:pPr>
            <a:endParaRPr lang="cs-CZ" altLang="cs-CZ" sz="2400" b="1" dirty="0"/>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9926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ltLang="cs-CZ" dirty="0"/>
          </a:p>
        </p:txBody>
      </p:sp>
      <p:sp>
        <p:nvSpPr>
          <p:cNvPr id="19459" name="Zástupný symbol pro obsah 2"/>
          <p:cNvSpPr>
            <a:spLocks noGrp="1"/>
          </p:cNvSpPr>
          <p:nvPr>
            <p:ph idx="1"/>
          </p:nvPr>
        </p:nvSpPr>
        <p:spPr>
          <a:xfrm>
            <a:off x="838200" y="1773238"/>
            <a:ext cx="9372601" cy="4392612"/>
          </a:xfrm>
        </p:spPr>
        <p:txBody>
          <a:bodyPr>
            <a:normAutofit fontScale="92500" lnSpcReduction="10000"/>
          </a:bodyPr>
          <a:lstStyle/>
          <a:p>
            <a:r>
              <a:rPr lang="cs-CZ" altLang="cs-CZ" dirty="0"/>
              <a:t>Z. č. </a:t>
            </a:r>
            <a:r>
              <a:rPr lang="cs-CZ" altLang="cs-CZ" b="1" dirty="0"/>
              <a:t>23/2017 Sb., </a:t>
            </a:r>
            <a:r>
              <a:rPr lang="cs-CZ" altLang="cs-CZ" dirty="0"/>
              <a:t>o pravidlech rozpočtové odpovědnosti</a:t>
            </a:r>
          </a:p>
          <a:p>
            <a:r>
              <a:rPr lang="cs-CZ" altLang="cs-CZ" dirty="0"/>
              <a:t>Z. č. </a:t>
            </a:r>
            <a:r>
              <a:rPr lang="cs-CZ" altLang="cs-CZ" b="1" dirty="0"/>
              <a:t>25/2017 Sb., </a:t>
            </a:r>
            <a:r>
              <a:rPr lang="cs-CZ" altLang="cs-CZ" dirty="0"/>
              <a:t>o sběru vybraných údajů pro účely monitorování a řízení veřejných financí</a:t>
            </a:r>
          </a:p>
          <a:p>
            <a:r>
              <a:rPr lang="cs-CZ" altLang="cs-CZ" dirty="0"/>
              <a:t>Z. č. </a:t>
            </a:r>
            <a:r>
              <a:rPr lang="cs-CZ" altLang="cs-CZ" b="1" dirty="0"/>
              <a:t>248/2000 Sb., </a:t>
            </a:r>
            <a:r>
              <a:rPr lang="cs-CZ" altLang="cs-CZ" dirty="0"/>
              <a:t>o podpoře regionálního rozvoje</a:t>
            </a:r>
          </a:p>
          <a:p>
            <a:r>
              <a:rPr lang="cs-CZ" altLang="cs-CZ" dirty="0"/>
              <a:t>Z. č. </a:t>
            </a:r>
            <a:r>
              <a:rPr lang="cs-CZ" altLang="cs-CZ" b="1" dirty="0"/>
              <a:t>89/2012 Sb</a:t>
            </a:r>
            <a:r>
              <a:rPr lang="cs-CZ" altLang="cs-CZ" dirty="0"/>
              <a:t>., občanský zákoník, v platném znění</a:t>
            </a:r>
          </a:p>
          <a:p>
            <a:r>
              <a:rPr lang="cs-CZ" altLang="cs-CZ" dirty="0"/>
              <a:t>Vyhláška č. </a:t>
            </a:r>
            <a:r>
              <a:rPr lang="cs-CZ" altLang="cs-CZ" b="1" dirty="0"/>
              <a:t>133/2013 Sb., </a:t>
            </a:r>
            <a:r>
              <a:rPr lang="cs-CZ" altLang="cs-CZ" dirty="0"/>
              <a:t>o stanovení rozsahu a struktury pro vypracování návrhu zákona o SR a návrhu SV SR a lhůtách pro jejich předkládání</a:t>
            </a:r>
          </a:p>
          <a:p>
            <a:r>
              <a:rPr lang="cs-CZ" altLang="cs-CZ" dirty="0"/>
              <a:t>Vyhláška č</a:t>
            </a:r>
            <a:r>
              <a:rPr lang="cs-CZ" altLang="cs-CZ" b="1" dirty="0"/>
              <a:t>. 5/2014 Sb., </a:t>
            </a:r>
            <a:r>
              <a:rPr lang="cs-CZ" altLang="cs-CZ" dirty="0"/>
              <a:t>o způsobu, termínech a rozsahu údajů předkládaných pro hodnocení plnění SR, roup. </a:t>
            </a:r>
            <a:r>
              <a:rPr lang="cs-CZ" altLang="cs-CZ" dirty="0" err="1"/>
              <a:t>StF</a:t>
            </a:r>
            <a:r>
              <a:rPr lang="cs-CZ" altLang="cs-CZ" dirty="0"/>
              <a:t>, rozpočtů ÚSC, </a:t>
            </a:r>
            <a:r>
              <a:rPr lang="cs-CZ" altLang="cs-CZ" dirty="0" err="1"/>
              <a:t>roz</a:t>
            </a:r>
            <a:r>
              <a:rPr lang="cs-CZ" altLang="cs-CZ" dirty="0"/>
              <a:t>. </a:t>
            </a:r>
            <a:r>
              <a:rPr lang="cs-CZ" altLang="cs-CZ" dirty="0" err="1"/>
              <a:t>DoSvO</a:t>
            </a:r>
            <a:r>
              <a:rPr lang="cs-CZ" altLang="cs-CZ" dirty="0"/>
              <a:t> a </a:t>
            </a:r>
            <a:r>
              <a:rPr lang="cs-CZ" altLang="cs-CZ" dirty="0" err="1"/>
              <a:t>roz</a:t>
            </a:r>
            <a:r>
              <a:rPr lang="cs-CZ" altLang="cs-CZ" dirty="0"/>
              <a:t>. </a:t>
            </a:r>
            <a:r>
              <a:rPr lang="cs-CZ" altLang="cs-CZ" dirty="0" err="1"/>
              <a:t>RegRR</a:t>
            </a:r>
            <a:endParaRPr lang="cs-CZ" altLang="cs-CZ" dirty="0"/>
          </a:p>
          <a:p>
            <a:endParaRPr lang="cs-CZ" altLang="cs-CZ" dirty="0"/>
          </a:p>
        </p:txBody>
      </p:sp>
      <p:sp>
        <p:nvSpPr>
          <p:cNvPr id="4" name="Zástupný symbol pro zápatí 3"/>
          <p:cNvSpPr>
            <a:spLocks noGrp="1"/>
          </p:cNvSpPr>
          <p:nvPr>
            <p:ph type="ftr" sz="quarter" idx="11"/>
          </p:nvPr>
        </p:nvSpPr>
        <p:spPr/>
        <p:txBody>
          <a:bodyPr/>
          <a:lstStyle/>
          <a:p>
            <a:pPr>
              <a:defRPr/>
            </a:pPr>
            <a:r>
              <a:rPr lang="cs-CZ"/>
              <a:t>Seminaria s.r.o., Radlická 2000/3, Praha 5,  tel: 257 095 220, fax: 257 095 221, info@seminaria.cz, www.seminaria.cz</a:t>
            </a:r>
          </a:p>
        </p:txBody>
      </p:sp>
      <p:sp>
        <p:nvSpPr>
          <p:cNvPr id="1946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F1EE9A2-6F20-4948-BCBC-B98BAA6A17B6}" type="slidenum">
              <a:rPr lang="cs-CZ" altLang="cs-CZ" sz="1200"/>
              <a:pPr>
                <a:spcBef>
                  <a:spcPct val="0"/>
                </a:spcBef>
                <a:buClrTx/>
                <a:buFontTx/>
                <a:buNone/>
              </a:pPr>
              <a:t>8</a:t>
            </a:fld>
            <a:endParaRPr lang="cs-CZ" altLang="cs-CZ" sz="1200"/>
          </a:p>
        </p:txBody>
      </p:sp>
    </p:spTree>
    <p:extLst>
      <p:ext uri="{BB962C8B-B14F-4D97-AF65-F5344CB8AC3E}">
        <p14:creationId xmlns:p14="http://schemas.microsoft.com/office/powerpoint/2010/main" val="334709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idx="4294967295"/>
          </p:nvPr>
        </p:nvSpPr>
        <p:spPr/>
        <p:txBody>
          <a:bodyPr>
            <a:normAutofit fontScale="90000"/>
          </a:bodyPr>
          <a:lstStyle/>
          <a:p>
            <a:pPr algn="ctr"/>
            <a:br>
              <a:rPr lang="cs-CZ" altLang="cs-CZ" sz="4500" b="1" dirty="0"/>
            </a:br>
            <a:br>
              <a:rPr lang="cs-CZ" altLang="cs-CZ" sz="4500" b="1" dirty="0"/>
            </a:br>
            <a:r>
              <a:rPr lang="cs-CZ" altLang="cs-CZ" sz="4500" b="1" dirty="0"/>
              <a:t>Rozpočtová pravidla - zákon upravuje:</a:t>
            </a:r>
          </a:p>
        </p:txBody>
      </p:sp>
      <p:sp>
        <p:nvSpPr>
          <p:cNvPr id="171011" name="Rectangle 3"/>
          <p:cNvSpPr>
            <a:spLocks noGrp="1" noChangeArrowheads="1"/>
          </p:cNvSpPr>
          <p:nvPr>
            <p:ph type="body" idx="4294967295"/>
          </p:nvPr>
        </p:nvSpPr>
        <p:spPr/>
        <p:txBody>
          <a:bodyPr>
            <a:normAutofit fontScale="85000" lnSpcReduction="20000"/>
          </a:bodyPr>
          <a:lstStyle/>
          <a:p>
            <a:pPr>
              <a:buFont typeface="Wingdings" panose="05000000000000000000" pitchFamily="2" charset="2"/>
              <a:buChar char="Ø"/>
            </a:pPr>
            <a:r>
              <a:rPr lang="cs-CZ" altLang="cs-CZ" b="1" dirty="0"/>
              <a:t>  tvorbu, </a:t>
            </a:r>
          </a:p>
          <a:p>
            <a:pPr>
              <a:buFont typeface="Wingdings" panose="05000000000000000000" pitchFamily="2" charset="2"/>
              <a:buChar char="Ø"/>
            </a:pPr>
            <a:r>
              <a:rPr lang="cs-CZ" altLang="cs-CZ" b="1" dirty="0"/>
              <a:t> postavení, </a:t>
            </a:r>
          </a:p>
          <a:p>
            <a:pPr>
              <a:buFont typeface="Wingdings" panose="05000000000000000000" pitchFamily="2" charset="2"/>
              <a:buChar char="Ø"/>
            </a:pPr>
            <a:r>
              <a:rPr lang="cs-CZ" altLang="cs-CZ" b="1" dirty="0"/>
              <a:t> obsah, </a:t>
            </a:r>
          </a:p>
          <a:p>
            <a:pPr>
              <a:buFont typeface="Wingdings" panose="05000000000000000000" pitchFamily="2" charset="2"/>
              <a:buChar char="Ø"/>
            </a:pPr>
            <a:r>
              <a:rPr lang="cs-CZ" altLang="cs-CZ" b="1" dirty="0"/>
              <a:t> funkci rozpočtů </a:t>
            </a:r>
            <a:r>
              <a:rPr lang="cs-CZ" altLang="cs-CZ" b="1" dirty="0" err="1"/>
              <a:t>ÚSC-obcí+krajů</a:t>
            </a:r>
            <a:r>
              <a:rPr lang="cs-CZ" altLang="cs-CZ" b="1" dirty="0"/>
              <a:t>,</a:t>
            </a:r>
          </a:p>
          <a:p>
            <a:pPr>
              <a:buFont typeface="Wingdings" panose="05000000000000000000" pitchFamily="2" charset="2"/>
              <a:buChar char="Ø"/>
            </a:pPr>
            <a:r>
              <a:rPr lang="cs-CZ" altLang="cs-CZ" b="1" dirty="0"/>
              <a:t> stanoví pravidla hospodaření s finančními prostředky ÚSC,</a:t>
            </a:r>
          </a:p>
          <a:p>
            <a:pPr>
              <a:buFont typeface="Wingdings" panose="05000000000000000000" pitchFamily="2" charset="2"/>
              <a:buChar char="Ø"/>
            </a:pPr>
            <a:endParaRPr lang="cs-CZ" altLang="cs-CZ" b="1" dirty="0">
              <a:solidFill>
                <a:srgbClr val="7030A0"/>
              </a:solidFill>
            </a:endParaRPr>
          </a:p>
          <a:p>
            <a:pPr>
              <a:buFont typeface="Wingdings" panose="05000000000000000000" pitchFamily="2" charset="2"/>
              <a:buChar char="Ø"/>
            </a:pPr>
            <a:r>
              <a:rPr lang="cs-CZ" altLang="cs-CZ" b="1" dirty="0">
                <a:solidFill>
                  <a:srgbClr val="7030A0"/>
                </a:solidFill>
              </a:rPr>
              <a:t>DOTACE A NÁVRATNÉ FINANČNÍ VÝPOMOCI § 10 a </a:t>
            </a:r>
          </a:p>
          <a:p>
            <a:pPr>
              <a:buFont typeface="Wingdings" panose="05000000000000000000" pitchFamily="2" charset="2"/>
              <a:buChar char="Ø"/>
            </a:pPr>
            <a:endParaRPr lang="cs-CZ" altLang="cs-CZ" b="1" dirty="0"/>
          </a:p>
          <a:p>
            <a:pPr>
              <a:buFont typeface="Wingdings" panose="05000000000000000000" pitchFamily="2" charset="2"/>
              <a:buChar char="Ø"/>
            </a:pPr>
            <a:r>
              <a:rPr lang="cs-CZ" altLang="cs-CZ" sz="1900" b="1" dirty="0"/>
              <a:t>zřizování nebo zakládání PO a OS, popřípadě obch. společnosti,</a:t>
            </a:r>
          </a:p>
          <a:p>
            <a:pPr>
              <a:buFont typeface="Wingdings" panose="05000000000000000000" pitchFamily="2" charset="2"/>
              <a:buChar char="Ø"/>
            </a:pPr>
            <a:r>
              <a:rPr lang="cs-CZ" altLang="cs-CZ" sz="1900" b="1" dirty="0"/>
              <a:t>zřizování ústavů, </a:t>
            </a:r>
          </a:p>
          <a:p>
            <a:pPr>
              <a:buFont typeface="Wingdings" panose="05000000000000000000" pitchFamily="2" charset="2"/>
              <a:buChar char="Ø"/>
            </a:pPr>
            <a:r>
              <a:rPr lang="cs-CZ" altLang="cs-CZ" sz="1900" b="1" dirty="0"/>
              <a:t>zřizování školských právnických osob podle zvláštního právního předpisu,</a:t>
            </a:r>
          </a:p>
          <a:p>
            <a:pPr>
              <a:buFont typeface="Wingdings" panose="05000000000000000000" pitchFamily="2" charset="2"/>
              <a:buChar char="Ø"/>
            </a:pPr>
            <a:r>
              <a:rPr lang="cs-CZ" altLang="cs-CZ" sz="1900" b="1" dirty="0"/>
              <a:t>zřizovaní veřejné výzkumné instituce podle zvláštního zákona.</a:t>
            </a:r>
          </a:p>
          <a:p>
            <a:pPr marL="457200" indent="-457200">
              <a:buNone/>
            </a:pPr>
            <a:endParaRPr lang="cs-CZ" altLang="cs-CZ" dirty="0">
              <a:solidFill>
                <a:schemeClr val="hlink"/>
              </a:solidFill>
            </a:endParaRPr>
          </a:p>
          <a:p>
            <a:pPr marL="457200" indent="-457200">
              <a:buNone/>
            </a:pPr>
            <a:endParaRPr lang="cs-CZ" altLang="cs-CZ" dirty="0">
              <a:solidFill>
                <a:srgbClr val="FF9933"/>
              </a:solidFill>
            </a:endParaRPr>
          </a:p>
          <a:p>
            <a:pPr marL="457200" indent="-457200">
              <a:buNone/>
            </a:pPr>
            <a:endParaRPr lang="cs-CZ" altLang="cs-CZ" dirty="0">
              <a:solidFill>
                <a:srgbClr val="FF9933"/>
              </a:solidFill>
            </a:endParaRPr>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12014332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1000" fill="hold"/>
                                        <p:tgtEl>
                                          <p:spTgt spid="171010"/>
                                        </p:tgtEl>
                                        <p:attrNameLst>
                                          <p:attrName>ppt_x</p:attrName>
                                        </p:attrNameLst>
                                      </p:cBhvr>
                                      <p:tavLst>
                                        <p:tav tm="0">
                                          <p:val>
                                            <p:strVal val="#ppt_x-.2"/>
                                          </p:val>
                                        </p:tav>
                                        <p:tav tm="100000">
                                          <p:val>
                                            <p:strVal val="#ppt_x"/>
                                          </p:val>
                                        </p:tav>
                                      </p:tavLst>
                                    </p:anim>
                                    <p:anim calcmode="lin" valueType="num">
                                      <p:cBhvr>
                                        <p:cTn id="8" dur="1000" fill="hold"/>
                                        <p:tgtEl>
                                          <p:spTgt spid="171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1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1011">
                                            <p:txEl>
                                              <p:pRg st="0" end="0"/>
                                            </p:txEl>
                                          </p:spTgt>
                                        </p:tgtEl>
                                        <p:attrNameLst>
                                          <p:attrName>style.visibility</p:attrName>
                                        </p:attrNameLst>
                                      </p:cBhvr>
                                      <p:to>
                                        <p:strVal val="visible"/>
                                      </p:to>
                                    </p:set>
                                    <p:animEffect transition="in" filter="fade">
                                      <p:cBhvr>
                                        <p:cTn id="14" dur="500"/>
                                        <p:tgtEl>
                                          <p:spTgt spid="171011">
                                            <p:txEl>
                                              <p:pRg st="0" end="0"/>
                                            </p:txEl>
                                          </p:spTgt>
                                        </p:tgtEl>
                                      </p:cBhvr>
                                    </p:animEffect>
                                    <p:anim calcmode="lin" valueType="num">
                                      <p:cBhvr>
                                        <p:cTn id="15" dur="5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10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1011">
                                            <p:txEl>
                                              <p:pRg st="1" end="1"/>
                                            </p:txEl>
                                          </p:spTgt>
                                        </p:tgtEl>
                                        <p:attrNameLst>
                                          <p:attrName>style.visibility</p:attrName>
                                        </p:attrNameLst>
                                      </p:cBhvr>
                                      <p:to>
                                        <p:strVal val="visible"/>
                                      </p:to>
                                    </p:set>
                                    <p:animEffect transition="in" filter="fade">
                                      <p:cBhvr>
                                        <p:cTn id="21" dur="500"/>
                                        <p:tgtEl>
                                          <p:spTgt spid="171011">
                                            <p:txEl>
                                              <p:pRg st="1" end="1"/>
                                            </p:txEl>
                                          </p:spTgt>
                                        </p:tgtEl>
                                      </p:cBhvr>
                                    </p:animEffect>
                                    <p:anim calcmode="lin" valueType="num">
                                      <p:cBhvr>
                                        <p:cTn id="22" dur="5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10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1011">
                                            <p:txEl>
                                              <p:pRg st="2" end="2"/>
                                            </p:txEl>
                                          </p:spTgt>
                                        </p:tgtEl>
                                        <p:attrNameLst>
                                          <p:attrName>style.visibility</p:attrName>
                                        </p:attrNameLst>
                                      </p:cBhvr>
                                      <p:to>
                                        <p:strVal val="visible"/>
                                      </p:to>
                                    </p:set>
                                    <p:animEffect transition="in" filter="fade">
                                      <p:cBhvr>
                                        <p:cTn id="28" dur="500"/>
                                        <p:tgtEl>
                                          <p:spTgt spid="171011">
                                            <p:txEl>
                                              <p:pRg st="2" end="2"/>
                                            </p:txEl>
                                          </p:spTgt>
                                        </p:tgtEl>
                                      </p:cBhvr>
                                    </p:animEffect>
                                    <p:anim calcmode="lin" valueType="num">
                                      <p:cBhvr>
                                        <p:cTn id="29" dur="5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10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1011">
                                            <p:txEl>
                                              <p:pRg st="3" end="3"/>
                                            </p:txEl>
                                          </p:spTgt>
                                        </p:tgtEl>
                                        <p:attrNameLst>
                                          <p:attrName>style.visibility</p:attrName>
                                        </p:attrNameLst>
                                      </p:cBhvr>
                                      <p:to>
                                        <p:strVal val="visible"/>
                                      </p:to>
                                    </p:set>
                                    <p:animEffect transition="in" filter="fade">
                                      <p:cBhvr>
                                        <p:cTn id="35" dur="500"/>
                                        <p:tgtEl>
                                          <p:spTgt spid="171011">
                                            <p:txEl>
                                              <p:pRg st="3" end="3"/>
                                            </p:txEl>
                                          </p:spTgt>
                                        </p:tgtEl>
                                      </p:cBhvr>
                                    </p:animEffect>
                                    <p:anim calcmode="lin" valueType="num">
                                      <p:cBhvr>
                                        <p:cTn id="36" dur="5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101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1011">
                                            <p:txEl>
                                              <p:pRg st="4" end="4"/>
                                            </p:txEl>
                                          </p:spTgt>
                                        </p:tgtEl>
                                        <p:attrNameLst>
                                          <p:attrName>style.visibility</p:attrName>
                                        </p:attrNameLst>
                                      </p:cBhvr>
                                      <p:to>
                                        <p:strVal val="visible"/>
                                      </p:to>
                                    </p:set>
                                    <p:animEffect transition="in" filter="fade">
                                      <p:cBhvr>
                                        <p:cTn id="42" dur="500"/>
                                        <p:tgtEl>
                                          <p:spTgt spid="171011">
                                            <p:txEl>
                                              <p:pRg st="4" end="4"/>
                                            </p:txEl>
                                          </p:spTgt>
                                        </p:tgtEl>
                                      </p:cBhvr>
                                    </p:animEffect>
                                    <p:anim calcmode="lin" valueType="num">
                                      <p:cBhvr>
                                        <p:cTn id="43" dur="5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10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Effect transition="in" filter="fade">
                                      <p:cBhvr>
                                        <p:cTn id="49" dur="500"/>
                                        <p:tgtEl>
                                          <p:spTgt spid="171011">
                                            <p:txEl>
                                              <p:pRg st="6" end="6"/>
                                            </p:txEl>
                                          </p:spTgt>
                                        </p:tgtEl>
                                      </p:cBhvr>
                                    </p:animEffect>
                                    <p:anim calcmode="lin" valueType="num">
                                      <p:cBhvr>
                                        <p:cTn id="50" dur="500" fill="hold"/>
                                        <p:tgtEl>
                                          <p:spTgt spid="17101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7101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71011">
                                            <p:txEl>
                                              <p:pRg st="8" end="8"/>
                                            </p:txEl>
                                          </p:spTgt>
                                        </p:tgtEl>
                                        <p:attrNameLst>
                                          <p:attrName>style.visibility</p:attrName>
                                        </p:attrNameLst>
                                      </p:cBhvr>
                                      <p:to>
                                        <p:strVal val="visible"/>
                                      </p:to>
                                    </p:set>
                                    <p:animEffect transition="in" filter="fade">
                                      <p:cBhvr>
                                        <p:cTn id="56" dur="500"/>
                                        <p:tgtEl>
                                          <p:spTgt spid="171011">
                                            <p:txEl>
                                              <p:pRg st="8" end="8"/>
                                            </p:txEl>
                                          </p:spTgt>
                                        </p:tgtEl>
                                      </p:cBhvr>
                                    </p:animEffect>
                                    <p:anim calcmode="lin" valueType="num">
                                      <p:cBhvr>
                                        <p:cTn id="57" dur="500" fill="hold"/>
                                        <p:tgtEl>
                                          <p:spTgt spid="171011">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7101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71011">
                                            <p:txEl>
                                              <p:pRg st="9" end="9"/>
                                            </p:txEl>
                                          </p:spTgt>
                                        </p:tgtEl>
                                        <p:attrNameLst>
                                          <p:attrName>style.visibility</p:attrName>
                                        </p:attrNameLst>
                                      </p:cBhvr>
                                      <p:to>
                                        <p:strVal val="visible"/>
                                      </p:to>
                                    </p:set>
                                    <p:animEffect transition="in" filter="fade">
                                      <p:cBhvr>
                                        <p:cTn id="63" dur="500"/>
                                        <p:tgtEl>
                                          <p:spTgt spid="171011">
                                            <p:txEl>
                                              <p:pRg st="9" end="9"/>
                                            </p:txEl>
                                          </p:spTgt>
                                        </p:tgtEl>
                                      </p:cBhvr>
                                    </p:animEffect>
                                    <p:anim calcmode="lin" valueType="num">
                                      <p:cBhvr>
                                        <p:cTn id="64" dur="500" fill="hold"/>
                                        <p:tgtEl>
                                          <p:spTgt spid="171011">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17101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71011">
                                            <p:txEl>
                                              <p:pRg st="10" end="10"/>
                                            </p:txEl>
                                          </p:spTgt>
                                        </p:tgtEl>
                                        <p:attrNameLst>
                                          <p:attrName>style.visibility</p:attrName>
                                        </p:attrNameLst>
                                      </p:cBhvr>
                                      <p:to>
                                        <p:strVal val="visible"/>
                                      </p:to>
                                    </p:set>
                                    <p:animEffect transition="in" filter="fade">
                                      <p:cBhvr>
                                        <p:cTn id="70" dur="500"/>
                                        <p:tgtEl>
                                          <p:spTgt spid="171011">
                                            <p:txEl>
                                              <p:pRg st="10" end="10"/>
                                            </p:txEl>
                                          </p:spTgt>
                                        </p:tgtEl>
                                      </p:cBhvr>
                                    </p:animEffect>
                                    <p:anim calcmode="lin" valueType="num">
                                      <p:cBhvr>
                                        <p:cTn id="71" dur="500" fill="hold"/>
                                        <p:tgtEl>
                                          <p:spTgt spid="171011">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17101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171011">
                                            <p:txEl>
                                              <p:pRg st="11" end="11"/>
                                            </p:txEl>
                                          </p:spTgt>
                                        </p:tgtEl>
                                        <p:attrNameLst>
                                          <p:attrName>style.visibility</p:attrName>
                                        </p:attrNameLst>
                                      </p:cBhvr>
                                      <p:to>
                                        <p:strVal val="visible"/>
                                      </p:to>
                                    </p:set>
                                    <p:animEffect transition="in" filter="fade">
                                      <p:cBhvr>
                                        <p:cTn id="77" dur="500"/>
                                        <p:tgtEl>
                                          <p:spTgt spid="171011">
                                            <p:txEl>
                                              <p:pRg st="11" end="11"/>
                                            </p:txEl>
                                          </p:spTgt>
                                        </p:tgtEl>
                                      </p:cBhvr>
                                    </p:animEffect>
                                    <p:anim calcmode="lin" valueType="num">
                                      <p:cBhvr>
                                        <p:cTn id="78" dur="500" fill="hold"/>
                                        <p:tgtEl>
                                          <p:spTgt spid="171011">
                                            <p:txEl>
                                              <p:pRg st="11" end="11"/>
                                            </p:txEl>
                                          </p:spTgt>
                                        </p:tgtEl>
                                        <p:attrNameLst>
                                          <p:attrName>ppt_x</p:attrName>
                                        </p:attrNameLst>
                                      </p:cBhvr>
                                      <p:tavLst>
                                        <p:tav tm="0">
                                          <p:val>
                                            <p:strVal val="#ppt_x"/>
                                          </p:val>
                                        </p:tav>
                                        <p:tav tm="100000">
                                          <p:val>
                                            <p:strVal val="#ppt_x"/>
                                          </p:val>
                                        </p:tav>
                                      </p:tavLst>
                                    </p:anim>
                                    <p:anim calcmode="lin" valueType="num">
                                      <p:cBhvr>
                                        <p:cTn id="79" dur="500" fill="hold"/>
                                        <p:tgtEl>
                                          <p:spTgt spid="171011">
                                            <p:txEl>
                                              <p:pRg st="11" end="1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11"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4178</Words>
  <Application>Microsoft Office PowerPoint</Application>
  <PresentationFormat>Širokoúhlá obrazovka</PresentationFormat>
  <Paragraphs>251</Paragraphs>
  <Slides>37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37</vt:i4>
      </vt:variant>
    </vt:vector>
  </HeadingPairs>
  <TitlesOfParts>
    <vt:vector size="44" baseType="lpstr">
      <vt:lpstr>Arial</vt:lpstr>
      <vt:lpstr>Calibri</vt:lpstr>
      <vt:lpstr>Calibri Light</vt:lpstr>
      <vt:lpstr>Times New Roman</vt:lpstr>
      <vt:lpstr>Trebuchet MS</vt:lpstr>
      <vt:lpstr>Wingdings</vt:lpstr>
      <vt:lpstr>Motiv Office</vt:lpstr>
      <vt:lpstr>Dotační právo</vt:lpstr>
      <vt:lpstr>      HOSPODAŘENÍ  ÚSC  právní úprava z.č. 250/2000 Sb.,  +  dílčí novely </vt:lpstr>
      <vt:lpstr>Doplnění rozpočtových pravidel</vt:lpstr>
      <vt:lpstr>Důvod novely RP</vt:lpstr>
      <vt:lpstr>                   Prameny právní úpravy, aneb které zákony musíme respektovat </vt:lpstr>
      <vt:lpstr>                         </vt:lpstr>
      <vt:lpstr>       A ještě několik dalších pramenů právní úpravy</vt:lpstr>
      <vt:lpstr>Prezentace aplikace PowerPoint</vt:lpstr>
      <vt:lpstr>  Rozpočtová pravidla - zákon upravuje:</vt:lpstr>
      <vt:lpstr> Zákonem se řídí – poskytovatelé dotací</vt:lpstr>
      <vt:lpstr>Vnitřní struktura rozpočtů ÚSC </vt:lpstr>
      <vt:lpstr>PŘÍJMY rozpočtů ÚSC</vt:lpstr>
      <vt:lpstr>Pojem dotace a návratná finanční výpomoc</vt:lpstr>
      <vt:lpstr>    Další finanční prostředky ÚSC</vt:lpstr>
      <vt:lpstr> Výdaje rozpočtu ÚSC</vt:lpstr>
      <vt:lpstr>Dotace krajům</vt:lpstr>
      <vt:lpstr>Kraj výdaj- obec dotace</vt:lpstr>
      <vt:lpstr>Výdaje kraje RRRS</vt:lpstr>
      <vt:lpstr>Kraj poskytuje dotace dle § 36 z. o krajích obec poskytuje dotace dle § 85 z. o obcích </vt:lpstr>
      <vt:lpstr>Základní pojmy - Dotace a návratná finanční výpomoc - PROGRAM</vt:lpstr>
      <vt:lpstr>PROGRAM</vt:lpstr>
      <vt:lpstr>Druhy dotací a návratných finančních výpomocí.</vt:lpstr>
      <vt:lpstr> Dotace a návratná finanční výpomoc Odlišení od darů a zápůjček</vt:lpstr>
      <vt:lpstr>Dotace a návratná finanční výpomoc Odlišení od darů a zápůjček </vt:lpstr>
      <vt:lpstr>Žádost o dotaci a návratnou finanční výpomoc a rozhodnutí o ní </vt:lpstr>
      <vt:lpstr>Obsahové náležitosti Žádosti</vt:lpstr>
      <vt:lpstr>Obsahové náležitosti Žádosti</vt:lpstr>
      <vt:lpstr>Obsahové náležitosti Žádosti</vt:lpstr>
      <vt:lpstr>Nevyhoví-li poskytovatel žádosti, sdělí bez zbytečného odkladu žadateli, že jeho žádosti nebylo vyhověno a důvod nevyhovění žádosti – SDĚLENÍ. </vt:lpstr>
      <vt:lpstr>Veřejnoprávní smlouva o poskytnutí dotace či návratné finanční výpomoci </vt:lpstr>
      <vt:lpstr>Druhy veřejnoprávních smluv</vt:lpstr>
      <vt:lpstr>Obsahové náležitosti V. SMLOUVY</vt:lpstr>
      <vt:lpstr>Prezentace aplikace PowerPoint</vt:lpstr>
      <vt:lpstr>Spory z právních poměrů při poskytnutí dotace nebo návratné finanční výpomoci rozhoduje</vt:lpstr>
      <vt:lpstr>Náležitosti programu</vt:lpstr>
      <vt:lpstr>Program obsahuje alespoň </vt:lpstr>
      <vt:lpstr>Publicita smluv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Dotační právo</dc:title>
  <dc:creator>Ivana Pařízková</dc:creator>
  <cp:lastModifiedBy>Ivana Pařízková</cp:lastModifiedBy>
  <cp:revision>38</cp:revision>
  <dcterms:created xsi:type="dcterms:W3CDTF">2020-11-12T10:43:36Z</dcterms:created>
  <dcterms:modified xsi:type="dcterms:W3CDTF">2021-05-13T07:46:23Z</dcterms:modified>
</cp:coreProperties>
</file>