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71" r:id="rId12"/>
    <p:sldId id="265" r:id="rId13"/>
    <p:sldId id="270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5D0F1-D8EA-8448-8359-614724AF3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B5A05D-B757-A345-942C-C479599D9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88FDC-D4DE-9849-BE1B-35A29F09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08246-62A2-684F-9FBE-56874D42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031C7-08BD-0240-B898-80C3D6C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4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A793F-D58E-F141-9F54-B3ADF828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2A35C5-20CA-534F-9834-4EF15D71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0D15B9-0E59-DC4B-9A60-1676C330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C3D4D7-6356-5F45-8C14-97BB8EBE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C7C51-74DC-8941-93FC-4C5D570E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18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2FDD0C-A61B-5A46-894A-3868CE3FA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D2576B-BF88-DA41-BA1A-5AE76C701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29889-3173-624E-99B1-6AE0863F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DDC18-71AE-8E44-8D68-39AD3DFC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98CCA-0F43-9840-B071-76D8D5A8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3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ACF21-B547-4247-BC7D-7028A3B5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551F25-D9D8-F444-AC7C-408387D7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3891EE-1D01-AD40-A6E0-3C813E5C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98B2E9-6EB7-6646-BB4E-5A704F50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4A4322-0847-CA47-9455-8AC880D9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B6903-4179-4C4A-8641-4A9D2FC3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78A80A-8194-5347-9C93-9B3073E95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31352-23C5-DB4D-BE72-C3FE7171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14082-A98E-F24E-A8CA-1945EC87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EC8550-07E3-534A-9089-54A832A8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3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84D80-D499-8B4F-8188-8432F4E8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C34F7-0117-F142-8C00-1EB7E5175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4184D4-6173-4046-BB8F-555D8CA8A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5F9CA9-E5C6-7548-BD70-6ED3B5C6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1EF39E-4991-8443-836F-C7B01633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65BD5E-2962-5F46-9515-0F1E6EB2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91C7A-0F04-5F40-8F69-518DA1E9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747F5C-6474-D546-91EA-74B1FF6C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B68251-07F8-AE4C-99E5-88F153BD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6C3C83-5ED2-F546-A825-3EF096EBD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365642-9958-8A42-8617-AC6243DA7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40DF35-F7CC-C34F-BC19-D132DA3A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33E2BB-2968-EF45-A29E-71FBCD06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BAF58D-8CF0-3C4F-82B4-9016682B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0D1AF-7CDE-D347-89C1-1A9B9B29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4B197F-745E-5447-BFA4-EDF9F1D6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305E4-44D1-5F41-938C-D69551F6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EC93B0-D502-5845-A765-13B81417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6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8945BC-C0F3-B94E-9555-BD2D4B7B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92FF99-886A-5246-AA36-DE52878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41EFBE-4F26-AC43-A983-0B1082DB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6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223D-02BD-8044-9A4F-09F1172C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6B1D8-603E-E343-9537-83751B313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8D9193-6BC9-E442-A106-C03168735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F89B67-53C2-504B-846A-29B4D761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7040B6-A445-AE4D-ABEA-3BE57C06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EB21A7-B2BB-A644-BB96-A219EF52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20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89F67-0CFA-4A42-A6A1-60C198E49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DE2CC91-2DAD-D147-9F7B-3847A7E10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BCEFA8-0060-AF47-B2FA-AE884AB8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07622-78F1-B94D-BB5F-4B016074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29F494-147A-8B45-9A3B-6E0D4EB2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7B07F4-08BB-6546-BFFF-719B377C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69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ECCB8E-7BE7-B64E-B608-5CF462D1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C65A6B-129E-0948-B027-38998422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537F7A-3088-D54E-BE7F-1FF00B3A8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71DEF-B93F-E04E-A8EE-6E669CF42B77}" type="datetimeFigureOut">
              <a:rPr lang="cs-CZ" smtClean="0"/>
              <a:t>02.02.21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A1889-C6D2-D24B-BBAA-19B38411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E55440-6623-434D-9DB9-A0B2B089F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6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C507A-EFE6-8849-A746-4D81250BB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96494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kriminologické směry a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4FAD48-E68D-114F-87B2-D2DE5F689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5750"/>
            <a:ext cx="9144000" cy="1304987"/>
          </a:xfrm>
        </p:spPr>
        <p:txBody>
          <a:bodyPr>
            <a:normAutofit lnSpcReduction="10000"/>
          </a:bodyPr>
          <a:lstStyle/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Kriminální vědy, 3. semestr</a:t>
            </a: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Marika Zahradníčková, UČO 421917</a:t>
            </a:r>
          </a:p>
        </p:txBody>
      </p:sp>
    </p:spTree>
    <p:extLst>
      <p:ext uri="{BB962C8B-B14F-4D97-AF65-F5344CB8AC3E}">
        <p14:creationId xmlns:p14="http://schemas.microsoft.com/office/powerpoint/2010/main" val="267259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9E471-C2F2-5945-B9AE-2DD15F53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BACA6-E48C-B747-9162-DF83AB13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vysvětluje kriminalitu jako společenský fenomén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předpokladu o významném vlivu sociálního prostředí, ve kterém jedinec žije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mechanizmy socializace, včetně zkoumání způsobů, jakými tento proces probíhal a analýzy skutečností, které jeho normální průběh významněji ohrozily nebo narušily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zkoumání vlivu nejbližšího sociálního okolí (rodičů, pěstounů, vychovatelů), příslušné sociální vrstvy, které během života jedince utvářely jeho hodnotové systémy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velká variabilita různých teorií (teorie anomie, teorie odchylného chování, teorie diferenciovaného styku, teorie diferenciované identifikace apod.)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8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E19CB-9FBB-EF4B-A89A-B75E6E21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 – Chicagská škola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CCBA-AEBC-E34C-8686-B3508545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20. a 30. letech 20. století se zabývala: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kriminogenními důsledky 1. světové války, negativními vlivy překotné urbanizace a industrializace i masové migrace z Evropy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prokázaly především existenci různorodých sociálně-ekonomických oblastí v jednom velkoměstě (Chicago), v nichž bylo i kriminální chování vnímáno jinak a jeho výskyt je v některých částech města častější než v jiných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zaměřené na geografické rozložení kriminality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poprvé formulovány teze o kulturním konfliktu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45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4D59-DF5B-1C46-9CCE-9C3CC868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3AA05-28AC-074E-B6DF-56FEE84A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používáno více působících činitelů různého druhu a původu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evychází se pouze z jedné ani z kombinace více teorií, ale provádí se empirický srovnávací výzkum zpravidla několika metodami na souborech delikventních i nedelikventních jedinců, aby byly mezi nimi zjištěny významné rozdíly a odvozeny charakteristické znaky delikventů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dlouhodobých výzkumů je zjišťována např. míra úspěšnosti společenské adaptace a reintegrace dříve uvězněných pachatelů a to i řadu let po propuštění</a:t>
            </a:r>
          </a:p>
        </p:txBody>
      </p:sp>
    </p:spTree>
    <p:extLst>
      <p:ext uri="{BB962C8B-B14F-4D97-AF65-F5344CB8AC3E}">
        <p14:creationId xmlns:p14="http://schemas.microsoft.com/office/powerpoint/2010/main" val="278657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FEC7C-FEF6-9940-9462-50B1C43A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2F8FF-34E2-8B4B-9F7D-3B8E11C29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nesdílí „okouzlení rozumem“ jako tomu bylo u školy klasické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zastává skeptičtější tezi: lidské chování je podmíněno fyzickými, psychickými a sociálními faktory, které nejsou pod kontrolou lidského jedince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kriminologie je tyto faktory zjišťovat a empiricky zkoumat, aby bylo možné účinným způsobem pachatele přimět k tomu, aby se v budoucnu zdržel páchání dalších zločinů a začal se chovat řádně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tedy zaměřuje svoji hlavní pozornost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minulost, zločin a vinu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soustřeďuje na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osobu pachatele a jeho nebezpečnost v budoucnu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důsledky v oblasti trestní politiky: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ochrana právního státu,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terapeutické působení na pachatele s cílem změnit jeho pro společnost nebezpečné chování</a:t>
            </a:r>
          </a:p>
        </p:txBody>
      </p:sp>
    </p:spTree>
    <p:extLst>
      <p:ext uri="{BB962C8B-B14F-4D97-AF65-F5344CB8AC3E}">
        <p14:creationId xmlns:p14="http://schemas.microsoft.com/office/powerpoint/2010/main" val="324129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8ED4E-6BB5-9240-B31C-EFD63C59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kriminologie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56C92-1A52-1D46-A610-091FA61FD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procesy probíhající v rámci formální sociální kontroly uskutečňované prostřednictvím oficiálních institucí trestní justice (zejména policií a trestním soudnictvím)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kritické analýzy odhalující stigmatizující vedlejší účinky formálních zásahů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etiketizaci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delikventů ze sociálně slabších vrstev (tzv. kritická neboli radikální kriminologie –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zaměřené na oběť zločinu a procesy její viktimizace, včetně  vztahu pachatel – oběť – komunita a míra jejich zodpovědnosti za trestný čin 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viktimilogie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justice)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neformální sociální kontrola kriminality a zapojování komunit, ze kterých pochází pachatel, oběť, případně další trestným činem dotčené osoby a instituce, do prevence kriminality (preventivní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přístupy)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veřejného mínění o kriminalitě a její kontrole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účinnosti aplikované sankční politiky, tzn. jak tradičních, tak alternativních trestních sankcí a postupů, včetně odklonu od standardního trestního procesu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latentní kriminality (anonymní dotazníková šetření)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7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C61A0-5A62-094B-809A-02A02A85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základních směrů kriminologického uvažování</a:t>
            </a:r>
            <a:br>
              <a:rPr lang="cs-CZ" b="1" dirty="0"/>
            </a:br>
            <a:endParaRPr lang="cs-CZ" b="1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EF5BB28-B57D-9947-89F2-BB6BC391B2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0722" y="1787378"/>
          <a:ext cx="5730555" cy="4427832"/>
        </p:xfrm>
        <a:graphic>
          <a:graphicData uri="http://schemas.openxmlformats.org/drawingml/2006/table">
            <a:tbl>
              <a:tblPr/>
              <a:tblGrid>
                <a:gridCol w="1910185">
                  <a:extLst>
                    <a:ext uri="{9D8B030D-6E8A-4147-A177-3AD203B41FA5}">
                      <a16:colId xmlns:a16="http://schemas.microsoft.com/office/drawing/2014/main" val="295861968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70113564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419721469"/>
                    </a:ext>
                  </a:extLst>
                </a:gridCol>
              </a:tblGrid>
              <a:tr h="833535">
                <a:tc>
                  <a:txBody>
                    <a:bodyPr/>
                    <a:lstStyle/>
                    <a:p>
                      <a:pPr algn="l" fontAlgn="ctr"/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Klasická a neoklasická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Pozitivistická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084163"/>
                  </a:ext>
                </a:extLst>
              </a:tr>
              <a:tr h="579237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Hlavní předmět zájmu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Trestný 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Pachatel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49468"/>
                  </a:ext>
                </a:extLst>
              </a:tr>
              <a:tr h="1596432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Pojetí pachatele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Svobodná vůle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Racionální, kalkulující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Normální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Předurčený ke zločinu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Hnán biologickými, psychologickými a jinými vlivy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Patologický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069629"/>
                  </a:ext>
                </a:extLst>
              </a:tr>
              <a:tr h="1342133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Reakce na zločin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Tresty přiměřené skutku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Léčení a převýchova, které stavějí na individuálních charakteristikách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615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40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9A95C-755A-8A49-B3B9-B911751D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5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„zjednodušená“ periodizace vývoje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8A7D5-4020-F34D-BE69-D24A4737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18.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kriminologie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konec 19. a počátek 20. století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Novodobá kriminologie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20.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uvedené  dělení hlavních kriminologických směrů však není dogmatem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kriminologie má jako vědní disciplína empirickou povahu, je multidisciplinární, proměnlivá a poměrně značně diversifikovaná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4262D-636B-0142-A075-EB481471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3B81C-BF7D-C24B-B2C9-701E9036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994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až ve 2. polovině 18. století se objevuje snaha zabývat se kriminalitou z širšího pohledu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francouzští encyklopedisté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ze dvou základních myšlenek osvícenství: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Stabilita společnosti není dána Bohem, ale souhlasem všech členů s dohodnutými normami a pravidly (společenská smlouva).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Myšlenka svobodné vůle – člověk se sám za sebe rozhoduje, jak se bude chovat a to i v případech zločinu. Za své chování tak každý nese plnou zodpovědnost.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nejednalo se ještě o vědu v pravém slova smyslu (spíše reformy TP)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byl však nezpochybnitelný – základy kriminologie jako vědní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273048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A5DF6-E8F1-194F-BC34-11D910C6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klasické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B2F26-CD3B-2C4E-8470-B3B1F7A4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Beccarii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(1738 - 1794) </a:t>
            </a: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 zločinu a trestu“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(viz další snímek)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Bentham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(1748-1832)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z hlavních představitelů klasické školy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nesmí vyplácet – újma z trestu musí převážit užitek ze zločinu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zdůrazňoval také význam prevence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Julien de La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Mettrieu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(1700-1751)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vyslovil názor, že v některých případech může být zločinné jednání podmíněno nemocí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Franz Gall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(1756 – 1828)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považovaný za zakladatele frenologie</a:t>
            </a:r>
          </a:p>
        </p:txBody>
      </p:sp>
    </p:spTree>
    <p:extLst>
      <p:ext uri="{BB962C8B-B14F-4D97-AF65-F5344CB8AC3E}">
        <p14:creationId xmlns:p14="http://schemas.microsoft.com/office/powerpoint/2010/main" val="141509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AC236-AD7A-EF43-B3C1-7CC83364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Beccariovy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postuláty (O zločinu a trestu)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243BD-C169-8242-BB77-E7C31BE23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svévole policie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striktní dodržování zákonů soudy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 trestního řízení (čím dříve po spáchání trestného činu následuje trest, tím je spravedlivější a užitečnější)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dostatečné doby pro obhajobu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veřejnost soudního přelíčení (zrušení tajných žalob)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presumpce neviny u neusvědčeného pachatele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nahrazení dosavadního smyslu trestu jako odplaty a zastrašení veřejnosti (generální prevence) novým účelem zaměřeným na odstrašení a nápravu pachatele (speciální prevence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útrpných trestů (úlohou trestu není týrat bytost obdařenou vnímáním)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nahradit trest smrti doživotním vězením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upřednostnění prevence kriminality (je lepší zločinu předcházet než jej trestat)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9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23768-82DE-8948-94B8-84696754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A3542B-F384-F849-A9F5-9B1613BFE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premisy, že člověk se vyznačuje zejména tím, že je obdařen inteligencí a rozumem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inteligence a rozum podmiňují jeho individuální i sociální chování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člověka je tedy svobodná a sám je strůjcem svého osudu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pak nesmí vyplácet – rizika s ním spojená musí být vyšší než profit z něj plynoucí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tedy předpokládat, že se jedinec spíše rozhodne chovat se sociálně konformně než porušovat trestní zákony</a:t>
            </a:r>
          </a:p>
        </p:txBody>
      </p:sp>
    </p:spTree>
    <p:extLst>
      <p:ext uri="{BB962C8B-B14F-4D97-AF65-F5344CB8AC3E}">
        <p14:creationId xmlns:p14="http://schemas.microsoft.com/office/powerpoint/2010/main" val="294600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8718C-2EB4-0142-86B9-14067BDE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F5CD7-AA8F-DE43-8980-FEC682E35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období, kdy docházelo k masivnímu rozvoji vědy, techniky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nový filozofický směr – pozitivismus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na pachatele trestných činů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příčiny kriminálního chování hledány v proměnných, které se podílejí na utváření osobnosti pachatele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rozlišují se následující směry: biologický, psychologický, sociologický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F8C4B-2C8B-5D46-B0F6-03CC71BE5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Biologický směr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75846-0D6C-F048-99C0-F7AA9C485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exaktní metody založené na pečlivém pozorování, měření a vážení 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Lombroso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„otec moderní kriminologie“, vězeňský lékař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publikace o tzv. 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rozeném zločinci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delikventi jsou podle něj jsou jakousi odrůdou lidského druhu, charakteristickém degenerativním návratem na primitivnější úroveň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zločinnost se dědí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tzv. typu rozeného zločince uznával také příležitostné zločince, zločince „z vášně“, kriminální epileptiky a morálně patologické devianty</a:t>
            </a:r>
          </a:p>
        </p:txBody>
      </p:sp>
    </p:spTree>
    <p:extLst>
      <p:ext uri="{BB962C8B-B14F-4D97-AF65-F5344CB8AC3E}">
        <p14:creationId xmlns:p14="http://schemas.microsoft.com/office/powerpoint/2010/main" val="380498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BECBA-F7B9-8145-BD66-A623854E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8992D-B0A4-E045-9403-F9BAB9249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294"/>
            <a:ext cx="10515600" cy="4585669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čtvrtina 19. století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začala se testovat inteligence kriminální populace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studie ukázaly velký výskyt rozumově zaostalých jedinců, z čehož vznikl mylný závěr ztotožňující delikventa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oligofrenem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(slabomyslný, mentálně retardovaný jedinec)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vycházely z koncepce osobnosti pachatele jako jedince výrazně společensky nepřizpůsobivého, který si trestným činem podvědomě odreagovává svůj neurotický konflikt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psychologické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protispolečenské jednání je podle nich naučené v určitých sociálních podmínkách a má-li být trvalé, musí být posilováno a upevňováno, pokud je protispolečenské jednání trestáno a současně jsou nabídnuty formy sociálně schvalovaného jednání, může docházet k žádoucím změnám prosociálním směrem</a:t>
            </a:r>
          </a:p>
        </p:txBody>
      </p:sp>
    </p:spTree>
    <p:extLst>
      <p:ext uri="{BB962C8B-B14F-4D97-AF65-F5344CB8AC3E}">
        <p14:creationId xmlns:p14="http://schemas.microsoft.com/office/powerpoint/2010/main" val="3002748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1252</Words>
  <Application>Microsoft Macintosh PowerPoint</Application>
  <PresentationFormat>Širokoúhlá obrazovka</PresentationFormat>
  <Paragraphs>117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inherit</vt:lpstr>
      <vt:lpstr>Times New Roman</vt:lpstr>
      <vt:lpstr>Motiv Office</vt:lpstr>
      <vt:lpstr>Základní kriminologické směry a školy</vt:lpstr>
      <vt:lpstr>Základní „zjednodušená“ periodizace vývoje</vt:lpstr>
      <vt:lpstr>Klasická škola</vt:lpstr>
      <vt:lpstr>Představitelé klasické školy</vt:lpstr>
      <vt:lpstr>Beccariovy postuláty (O zločinu a trestu)</vt:lpstr>
      <vt:lpstr>Klasická škola - shrnutí</vt:lpstr>
      <vt:lpstr>Pozitivistická škola</vt:lpstr>
      <vt:lpstr>Biologický směr</vt:lpstr>
      <vt:lpstr>Psychologický směr</vt:lpstr>
      <vt:lpstr>Sociologický směr</vt:lpstr>
      <vt:lpstr>Sociologický směr – Chicagská škola</vt:lpstr>
      <vt:lpstr>Multifaktorový směr</vt:lpstr>
      <vt:lpstr>Pozitivistická škola - shrnutí</vt:lpstr>
      <vt:lpstr>Moderní kriminologie</vt:lpstr>
      <vt:lpstr> Porovnání základních směrů kriminologického uvažování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kriminologické směry a školy</dc:title>
  <dc:creator>Microsoft Office User</dc:creator>
  <cp:lastModifiedBy>Microsoft Office User</cp:lastModifiedBy>
  <cp:revision>17</cp:revision>
  <dcterms:created xsi:type="dcterms:W3CDTF">2021-02-02T18:07:08Z</dcterms:created>
  <dcterms:modified xsi:type="dcterms:W3CDTF">2021-02-02T20:24:35Z</dcterms:modified>
</cp:coreProperties>
</file>