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2" d="100"/>
          <a:sy n="62" d="100"/>
        </p:scale>
        <p:origin x="84" y="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metodologie kriminologie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336BF5-E4EF-449D-982F-EB92DCD27C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CC6761-1328-4022-9F9F-6BD38813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36908"/>
            <a:ext cx="10753200" cy="499509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Monografická metoda:</a:t>
            </a:r>
          </a:p>
          <a:p>
            <a:endParaRPr lang="cs-CZ" dirty="0"/>
          </a:p>
          <a:p>
            <a:r>
              <a:rPr lang="cs-CZ" sz="2400" dirty="0"/>
              <a:t>Založeno na studiu jediného případu se snahou najít podstatné prvky v chování a charakteristikách jednotlivce či skupiny.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Individuální  případová studie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Skupinová 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38480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13F9D5-426B-4D5E-919B-52185C4FB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E93E7B-9340-41AA-B05D-A13CC6F10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7424"/>
            <a:ext cx="10753200" cy="513457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Typologická metoda:</a:t>
            </a:r>
          </a:p>
          <a:p>
            <a:endParaRPr lang="cs-CZ" dirty="0"/>
          </a:p>
          <a:p>
            <a:r>
              <a:rPr lang="cs-CZ" sz="2400" dirty="0"/>
              <a:t>Z velkého množství případů jsou zjišťovány jejich opakující se znaky, typické vlastnosti (rozdíl oproti monografické metodě).</a:t>
            </a:r>
          </a:p>
          <a:p>
            <a:endParaRPr lang="cs-CZ" sz="2400" dirty="0"/>
          </a:p>
          <a:p>
            <a:r>
              <a:rPr lang="cs-CZ" sz="2400" dirty="0"/>
              <a:t>Příklady:</a:t>
            </a:r>
          </a:p>
          <a:p>
            <a:pPr lvl="1">
              <a:buFontTx/>
              <a:buChar char="-"/>
            </a:pPr>
            <a:r>
              <a:rPr lang="cs-CZ" dirty="0"/>
              <a:t>Výzkum prostituce (dělení prostitutek podle znaků vycházejících z jejich osoby či ke  způsobu provozování prostituce).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Problematika vražd (např. typologie vrahů podle motivace).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Typologie obětí </a:t>
            </a:r>
          </a:p>
        </p:txBody>
      </p:sp>
    </p:spTree>
    <p:extLst>
      <p:ext uri="{BB962C8B-B14F-4D97-AF65-F5344CB8AC3E}">
        <p14:creationId xmlns:p14="http://schemas.microsoft.com/office/powerpoint/2010/main" val="2295917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3360C-D967-4DB9-BA80-F22E666AF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8D08B5-7BEB-4A25-99FD-A61EACC7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59417"/>
            <a:ext cx="10753200" cy="507258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Topografická metoda:</a:t>
            </a:r>
          </a:p>
          <a:p>
            <a:endParaRPr lang="cs-CZ" dirty="0"/>
          </a:p>
          <a:p>
            <a:r>
              <a:rPr lang="cs-CZ" sz="2400" dirty="0"/>
              <a:t>Zaznamenání vztahu mezi určitým územím a typem kriminality v daném časovém období.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Poznatky vhodné pro situační prevenci na základě určené kriminogenní zóny a zpracované kriminální mapy místa.</a:t>
            </a:r>
          </a:p>
          <a:p>
            <a:endParaRPr lang="cs-CZ" sz="2400" dirty="0"/>
          </a:p>
          <a:p>
            <a:r>
              <a:rPr lang="cs-CZ" sz="2400" dirty="0"/>
              <a:t>Příklad nevýhod:</a:t>
            </a:r>
          </a:p>
          <a:p>
            <a:pPr lvl="1"/>
            <a:r>
              <a:rPr lang="cs-CZ" sz="1600" dirty="0"/>
              <a:t>Časově krátkodobá užitečnost dat a lokální omezenost.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Nízké možnosti zobecnění.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240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3BE195-A818-4C98-80B9-899B85E95D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C6F0E5-AF7B-4E2C-9A00-50DAB85C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4915"/>
            <a:ext cx="10753200" cy="505708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Prognostická metoda:</a:t>
            </a:r>
          </a:p>
          <a:p>
            <a:endParaRPr lang="cs-CZ" dirty="0"/>
          </a:p>
          <a:p>
            <a:r>
              <a:rPr lang="cs-CZ" sz="2400" dirty="0"/>
              <a:t>Snaha kvalifikovaně odhadnout pravděpodobný budoucí vývoj.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Potřeba komplexního uchopení problému skrze analýzu všech relevantních okolností v minulosti (lokální až globální povahy).</a:t>
            </a:r>
          </a:p>
          <a:p>
            <a:endParaRPr lang="cs-CZ" sz="2400" dirty="0"/>
          </a:p>
          <a:p>
            <a:r>
              <a:rPr lang="cs-CZ" sz="2400" dirty="0"/>
              <a:t>Úroveň sociální prognózy</a:t>
            </a:r>
          </a:p>
          <a:p>
            <a:endParaRPr lang="cs-CZ" sz="2400" dirty="0"/>
          </a:p>
          <a:p>
            <a:r>
              <a:rPr lang="cs-CZ" sz="2400" dirty="0"/>
              <a:t>Úroveň prognózy budoucího chování jednotlivce </a:t>
            </a:r>
          </a:p>
        </p:txBody>
      </p:sp>
    </p:spTree>
    <p:extLst>
      <p:ext uri="{BB962C8B-B14F-4D97-AF65-F5344CB8AC3E}">
        <p14:creationId xmlns:p14="http://schemas.microsoft.com/office/powerpoint/2010/main" val="1306405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A8B50-6FD3-4E70-83F6-AEB9C8A4EC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9CC2DD-48B1-418A-8D0B-1B8482A2E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05913"/>
            <a:ext cx="10753200" cy="502608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Analýza statistických dat: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2400" dirty="0"/>
              <a:t>Výstupem je přehled dat kvantitativní povahy o různých jevech.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Příkladem jsou výzkumy struktury a počtů konkrétních trestných činů, škod napáchaných kriminalitou, vztahy daných typů pachatelů k specifickým kriminálním projevům (průnik s typologickou metodou), atp.</a:t>
            </a:r>
          </a:p>
        </p:txBody>
      </p:sp>
    </p:spTree>
    <p:extLst>
      <p:ext uri="{BB962C8B-B14F-4D97-AF65-F5344CB8AC3E}">
        <p14:creationId xmlns:p14="http://schemas.microsoft.com/office/powerpoint/2010/main" val="477451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369C0A-15F4-44E7-BF93-7ED4721DCE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3B6EAA-C3D3-4B72-8483-FE7C82AD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A10BAB-F41B-4932-B522-187ACB9D2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6359"/>
            <a:ext cx="10753200" cy="454564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Přímé pozorování:</a:t>
            </a:r>
          </a:p>
          <a:p>
            <a:pPr lvl="1"/>
            <a:r>
              <a:rPr lang="cs-CZ" dirty="0"/>
              <a:t>Zúčastněné</a:t>
            </a:r>
          </a:p>
          <a:p>
            <a:pPr lvl="1"/>
            <a:r>
              <a:rPr lang="cs-CZ" dirty="0"/>
              <a:t>Nezúčastněné</a:t>
            </a:r>
          </a:p>
          <a:p>
            <a:pPr lvl="1"/>
            <a:r>
              <a:rPr lang="cs-CZ" dirty="0"/>
              <a:t>Skryté</a:t>
            </a:r>
          </a:p>
          <a:p>
            <a:pPr lvl="1"/>
            <a:r>
              <a:rPr lang="cs-CZ" dirty="0"/>
              <a:t>Zjevné</a:t>
            </a:r>
          </a:p>
          <a:p>
            <a:pPr lvl="1"/>
            <a:r>
              <a:rPr lang="cs-CZ" dirty="0"/>
              <a:t>Introspektivní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Se záznamem X bez záznamu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Experiment:</a:t>
            </a:r>
          </a:p>
          <a:p>
            <a:pPr lvl="1"/>
            <a:r>
              <a:rPr lang="cs-CZ" dirty="0"/>
              <a:t>Laboratorní</a:t>
            </a:r>
          </a:p>
          <a:p>
            <a:pPr lvl="1"/>
            <a:r>
              <a:rPr lang="cs-CZ" dirty="0"/>
              <a:t>Přirozený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574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302A97-FDE2-4407-8A9D-AA7D536957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BEB987-431E-410C-9CD6-13E4E57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36908"/>
            <a:ext cx="10753200" cy="499509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Studium a analýza dokumentů:</a:t>
            </a:r>
          </a:p>
          <a:p>
            <a:pPr lvl="1"/>
            <a:r>
              <a:rPr lang="cs-CZ" dirty="0"/>
              <a:t>Záznamů z psychologických vyšetření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Soudní a vyšetřovací spisy</a:t>
            </a:r>
          </a:p>
          <a:p>
            <a:pPr lvl="1"/>
            <a:r>
              <a:rPr lang="cs-CZ" dirty="0"/>
              <a:t>Záznamy z rejstříku trestů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Experiment:</a:t>
            </a:r>
          </a:p>
          <a:p>
            <a:pPr lvl="1"/>
            <a:r>
              <a:rPr lang="cs-CZ" dirty="0"/>
              <a:t>Laboratorní</a:t>
            </a:r>
          </a:p>
          <a:p>
            <a:pPr lvl="1"/>
            <a:r>
              <a:rPr lang="cs-CZ" dirty="0"/>
              <a:t>Přirozený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Dotazník:</a:t>
            </a:r>
          </a:p>
          <a:p>
            <a:pPr lvl="1"/>
            <a:r>
              <a:rPr lang="cs-CZ" dirty="0"/>
              <a:t>Umožňuje zjištění vlastních názorů, znalostí či postojů určitého okruhu lidí či institucí.</a:t>
            </a:r>
          </a:p>
          <a:p>
            <a:pPr lvl="1"/>
            <a:r>
              <a:rPr lang="cs-CZ" dirty="0"/>
              <a:t>Vhodné užití projektivních otázek.</a:t>
            </a:r>
          </a:p>
          <a:p>
            <a:pPr lvl="1"/>
            <a:r>
              <a:rPr lang="cs-CZ" dirty="0"/>
              <a:t>Modifikací je anketa (více povrchní avšak rychleji dosažitelná data).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79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10C617-EC5D-4A4C-9E3F-7FFB2DCF2E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F542D8-40A6-4739-BA8A-03D196208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28420"/>
            <a:ext cx="10753200" cy="510358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Řízený rozhovor:</a:t>
            </a:r>
          </a:p>
          <a:p>
            <a:pPr lvl="1"/>
            <a:r>
              <a:rPr lang="cs-CZ" dirty="0"/>
              <a:t>Otázky kladeny respondentovi na základě v různé míře strukturovaného dotazníku.</a:t>
            </a:r>
          </a:p>
          <a:p>
            <a:pPr lvl="1"/>
            <a:r>
              <a:rPr lang="cs-CZ" dirty="0"/>
              <a:t>Telefonní dotazování.</a:t>
            </a:r>
          </a:p>
          <a:p>
            <a:pPr lvl="1"/>
            <a:r>
              <a:rPr lang="cs-CZ" dirty="0"/>
              <a:t>Užíván při studiích velkých souborů dotázaných (např. výzkumy veřejného mínění).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Sociometrie:</a:t>
            </a:r>
          </a:p>
          <a:p>
            <a:pPr lvl="1"/>
            <a:r>
              <a:rPr lang="cs-CZ" dirty="0"/>
              <a:t>Výzkum malých skupin se členy, kteří se vzájemně znají. </a:t>
            </a:r>
          </a:p>
          <a:p>
            <a:pPr lvl="1"/>
            <a:r>
              <a:rPr lang="cs-CZ" dirty="0"/>
              <a:t>Měřeny vztahy v dané skupině, resp. postavení jejich jednotlivých členů v jejím rámci.</a:t>
            </a:r>
          </a:p>
          <a:p>
            <a:pPr lvl="1"/>
            <a:r>
              <a:rPr lang="cs-CZ" dirty="0"/>
              <a:t>Souhrnem výsledků je sociogram.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Analýza časových řad:</a:t>
            </a:r>
          </a:p>
          <a:p>
            <a:pPr lvl="1"/>
            <a:r>
              <a:rPr lang="cs-CZ" dirty="0"/>
              <a:t>Zjišťování trendů na základě rozboru časově uspořádaných dat.</a:t>
            </a:r>
          </a:p>
          <a:p>
            <a:pPr lvl="1"/>
            <a:r>
              <a:rPr lang="cs-CZ" dirty="0"/>
              <a:t>Možnost extrapolace (hypotetické prodlužování trendů z minulosti),</a:t>
            </a:r>
          </a:p>
        </p:txBody>
      </p:sp>
    </p:spTree>
    <p:extLst>
      <p:ext uri="{BB962C8B-B14F-4D97-AF65-F5344CB8AC3E}">
        <p14:creationId xmlns:p14="http://schemas.microsoft.com/office/powerpoint/2010/main" val="3064595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45104-F9A1-47CC-8D01-A753F97A8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FCC37A-61A2-4273-8156-B8F9BC877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28420"/>
            <a:ext cx="10753200" cy="510358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Expertízy:</a:t>
            </a:r>
          </a:p>
          <a:p>
            <a:pPr lvl="1"/>
            <a:r>
              <a:rPr lang="cs-CZ" dirty="0"/>
              <a:t>Založení na řízené diskuzi odborně erudovaných osob.</a:t>
            </a:r>
          </a:p>
          <a:p>
            <a:pPr lvl="1"/>
            <a:r>
              <a:rPr lang="cs-CZ" dirty="0"/>
              <a:t>Přímá diskuze (brainstorming).</a:t>
            </a:r>
          </a:p>
          <a:p>
            <a:pPr lvl="1"/>
            <a:r>
              <a:rPr lang="cs-CZ" dirty="0"/>
              <a:t>Písemný průběh (delfská technika).</a:t>
            </a:r>
          </a:p>
          <a:p>
            <a:pPr lvl="1"/>
            <a:r>
              <a:rPr lang="cs-CZ" dirty="0"/>
              <a:t>Účelem je vyslovení většího množství nápadů, resp. návrhů k řešení nějakého problému.</a:t>
            </a:r>
          </a:p>
          <a:p>
            <a:pPr lvl="1"/>
            <a:r>
              <a:rPr lang="cs-CZ" dirty="0"/>
              <a:t>Experti se nutně nemusejí shodnout.</a:t>
            </a:r>
          </a:p>
          <a:p>
            <a:pPr lvl="1"/>
            <a:r>
              <a:rPr lang="cs-CZ" dirty="0"/>
              <a:t>Možnost individuální expertízy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24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1F019-F840-44D1-8493-0DE5A419F6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5AC05B-FCAD-4158-972B-CE3A78ED9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7424"/>
            <a:ext cx="10753200" cy="513457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Zdroje:</a:t>
            </a:r>
          </a:p>
          <a:p>
            <a:pPr marL="72000" indent="0">
              <a:buNone/>
            </a:pPr>
            <a:endParaRPr lang="cs-CZ" b="1" dirty="0"/>
          </a:p>
          <a:p>
            <a:pPr lvl="1"/>
            <a:r>
              <a:rPr lang="cs-CZ" dirty="0"/>
              <a:t>Válková, H., Kuchta, J. a kol. </a:t>
            </a:r>
            <a:r>
              <a:rPr lang="cs-CZ" i="1" dirty="0"/>
              <a:t>Základy kriminologie a trestní politiky</a:t>
            </a:r>
            <a:r>
              <a:rPr lang="cs-CZ" dirty="0"/>
              <a:t>. Praha: C. H. Beck, 2012.</a:t>
            </a:r>
          </a:p>
          <a:p>
            <a:pPr lvl="1"/>
            <a:r>
              <a:rPr lang="cs-CZ" dirty="0" err="1"/>
              <a:t>Cejp</a:t>
            </a:r>
            <a:r>
              <a:rPr lang="cs-CZ" dirty="0"/>
              <a:t>, M.</a:t>
            </a:r>
            <a:r>
              <a:rPr lang="pl-PL" dirty="0"/>
              <a:t> </a:t>
            </a:r>
            <a:r>
              <a:rPr lang="pl-PL" i="1" dirty="0"/>
              <a:t>Aplikace výzkumných metod a technik v kriminologii: obecná část. </a:t>
            </a:r>
            <a:r>
              <a:rPr lang="pl-PL" dirty="0"/>
              <a:t>Praha: Institut pro kriminologii a sociální prevenci, 2011.</a:t>
            </a:r>
          </a:p>
          <a:p>
            <a:pPr lvl="1"/>
            <a:r>
              <a:rPr lang="pl-PL" dirty="0"/>
              <a:t>Novotný, O. Zapletal, J., a kol. </a:t>
            </a:r>
            <a:r>
              <a:rPr lang="pl-PL" i="1" dirty="0"/>
              <a:t>Kriminologie</a:t>
            </a:r>
            <a:r>
              <a:rPr lang="pl-PL" dirty="0"/>
              <a:t>. Praha: ASPI Publishing, 2004.</a:t>
            </a:r>
          </a:p>
          <a:p>
            <a:pPr lvl="1"/>
            <a:r>
              <a:rPr lang="cs-CZ" dirty="0"/>
              <a:t>Potůček, M. </a:t>
            </a:r>
            <a:r>
              <a:rPr lang="cs-CZ" i="1" dirty="0"/>
              <a:t>Manuál prognostických metod</a:t>
            </a:r>
            <a:r>
              <a:rPr lang="cs-CZ" dirty="0"/>
              <a:t>. Praha: SLON, 2006.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86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FB692A-5403-46CC-ABE0-7C60A8264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62DDB8-F2F1-473F-ABEF-84DCA872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kriminologie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1D6426-30EB-4BA1-84FA-3BF167EFC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závislost na pojetí kriminality:</a:t>
            </a:r>
          </a:p>
          <a:p>
            <a:endParaRPr lang="cs-CZ" sz="2400" dirty="0"/>
          </a:p>
          <a:p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legální pojetí (užší přístup)</a:t>
            </a:r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sociologické pojetí (širší přístup)</a:t>
            </a:r>
          </a:p>
        </p:txBody>
      </p:sp>
    </p:spTree>
    <p:extLst>
      <p:ext uri="{BB962C8B-B14F-4D97-AF65-F5344CB8AC3E}">
        <p14:creationId xmlns:p14="http://schemas.microsoft.com/office/powerpoint/2010/main" val="251843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72C833-4F16-45DC-86A1-7640634572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Cit. Válková, H., Kuchta, J. a kol. </a:t>
            </a:r>
            <a:r>
              <a:rPr lang="cs-CZ" i="1" dirty="0"/>
              <a:t>Základy kriminologie a trestní politiky</a:t>
            </a:r>
            <a:r>
              <a:rPr lang="cs-CZ" dirty="0"/>
              <a:t>. Praha: C. H. Beck, 2012, s. 1.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0E18FD-7C99-4EAD-8C29-A4705E4BB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225B54-7571-4D6E-8894-14E1B9DE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38629"/>
            <a:ext cx="10753200" cy="5193371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Vymezení společné pro obě pojetí:</a:t>
            </a:r>
          </a:p>
          <a:p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 Kriminologii lze definovat</a:t>
            </a:r>
            <a:r>
              <a:rPr lang="cs-CZ" sz="2400" i="1" dirty="0"/>
              <a:t> „… jako společenskovědní disciplínu, zabývající se jak </a:t>
            </a:r>
            <a:r>
              <a:rPr lang="cs-CZ" sz="2400" i="1" u="sng" dirty="0"/>
              <a:t>jednotlivci</a:t>
            </a:r>
            <a:r>
              <a:rPr lang="cs-CZ" sz="2400" i="1" dirty="0"/>
              <a:t> (pachatelem, obětí, orgánem trestní justice apod.), tak </a:t>
            </a:r>
            <a:r>
              <a:rPr lang="cs-CZ" sz="2400" i="1" u="sng" dirty="0"/>
              <a:t>společností</a:t>
            </a:r>
            <a:r>
              <a:rPr lang="cs-CZ" sz="2400" i="1" dirty="0"/>
              <a:t> jako celkem </a:t>
            </a:r>
            <a:r>
              <a:rPr lang="cs-CZ" sz="2400" i="1" u="sng" dirty="0"/>
              <a:t>i sociálními skupinami, které ji tvoří</a:t>
            </a:r>
            <a:r>
              <a:rPr lang="cs-CZ" sz="2400" i="1" dirty="0"/>
              <a:t> (např. preventivní programy určené pro konkrétní sociální komunity, statistické analýzy zahrnující vybrané regiony nebo celé státní území, externí kontrola kriminality prováděná k tomu určenými institucemi).“.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079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C33D2C-1C03-45E2-9990-3AF68025B3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885AD9-C3F7-48FE-8F2D-4BB108B5D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6971"/>
            <a:ext cx="10753200" cy="4845029"/>
          </a:xfrm>
        </p:spPr>
        <p:txBody>
          <a:bodyPr/>
          <a:lstStyle/>
          <a:p>
            <a:endParaRPr lang="cs-CZ" dirty="0"/>
          </a:p>
          <a:p>
            <a:endParaRPr lang="cs-CZ" sz="2400" dirty="0"/>
          </a:p>
          <a:p>
            <a:r>
              <a:rPr lang="cs-CZ" sz="2400" dirty="0"/>
              <a:t>předmět kriminologie je spoluurčován její empirickou povahou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kriminologie x věda právní (resp. věda trestního práva)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kriminologie x trestní politika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07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CF2BE3-4E5A-4A22-B961-21EE76B9A5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B3B02A-DCDB-4808-ABC7-B6F07D6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 kriminologie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91D354-39D3-465A-ABAF-6CD65027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743200"/>
            <a:ext cx="10753200" cy="3088800"/>
          </a:xfrm>
        </p:spPr>
        <p:txBody>
          <a:bodyPr/>
          <a:lstStyle/>
          <a:p>
            <a:r>
              <a:rPr lang="cs-CZ" sz="2400" dirty="0"/>
              <a:t>Souhrn pravidel, skrze které je možné odhalovat zákonitosti zkoumaných jevů a vztahů mezi nimi v rámci předmětu kriminologie. Nauka o použití výzkumných metod a technik.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5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425BB5-D8B1-48C7-AA9A-B3BD2BF8F0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266A2-588F-4B5A-A52E-14452685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Výzkumné fáze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6B1707-5B53-4C7B-A001-F5DA8705F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r>
              <a:rPr lang="cs-CZ" sz="2400" dirty="0"/>
              <a:t>Přípravná fáze (teoretická příprava, formulace problému a hypotéz, výběr metod a technik atp.)</a:t>
            </a:r>
          </a:p>
          <a:p>
            <a:endParaRPr lang="cs-CZ" sz="2400" dirty="0"/>
          </a:p>
          <a:p>
            <a:r>
              <a:rPr lang="cs-CZ" sz="2400" dirty="0"/>
              <a:t>Vlastní výzkum (opatřování dat)</a:t>
            </a:r>
          </a:p>
          <a:p>
            <a:endParaRPr lang="cs-CZ" sz="2400" dirty="0"/>
          </a:p>
          <a:p>
            <a:r>
              <a:rPr lang="cs-CZ" sz="2400" dirty="0"/>
              <a:t>Fáze zpracování informací (kontrola, užití např. postupů statistické analýzy)</a:t>
            </a:r>
          </a:p>
          <a:p>
            <a:endParaRPr lang="cs-CZ" sz="2400" dirty="0"/>
          </a:p>
          <a:p>
            <a:r>
              <a:rPr lang="cs-CZ" sz="2400" dirty="0"/>
              <a:t>Hodnotící fáze (výstup nových poznatků, praktické návrhy na řešení problému, zveřejnění skrze odborné články, přednášky apod.)</a:t>
            </a:r>
          </a:p>
        </p:txBody>
      </p:sp>
    </p:spTree>
    <p:extLst>
      <p:ext uri="{BB962C8B-B14F-4D97-AF65-F5344CB8AC3E}">
        <p14:creationId xmlns:p14="http://schemas.microsoft.com/office/powerpoint/2010/main" val="55608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170F28-8A08-4D81-97B3-FF5121F71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83840F-E071-4581-AE5C-705B7E03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 techniky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563EE4-B8A2-499E-AE62-017B8A16F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Metodou se rozumí výzkumný postup obecné povahy často zahrnující jak sběr, tak interpretaci výsledků. Při sběru může být užito i konkrétních technik.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Techniky jsou konkrétní způsoby sběru dat v terénu a postupy jejich analýzy.</a:t>
            </a:r>
          </a:p>
        </p:txBody>
      </p:sp>
    </p:spTree>
    <p:extLst>
      <p:ext uri="{BB962C8B-B14F-4D97-AF65-F5344CB8AC3E}">
        <p14:creationId xmlns:p14="http://schemas.microsoft.com/office/powerpoint/2010/main" val="133098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16B2B-FA30-4F60-8217-2737E9C6B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47B66-C538-4D79-A48B-45132BCF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BEA608-724B-4735-AB7B-66CF3B6FA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1340"/>
          </a:xfrm>
        </p:spPr>
        <p:txBody>
          <a:bodyPr/>
          <a:lstStyle/>
          <a:p>
            <a:r>
              <a:rPr lang="cs-CZ" sz="2400" dirty="0"/>
              <a:t>Kvalitativní </a:t>
            </a:r>
          </a:p>
          <a:p>
            <a:pPr marL="324000" lvl="1" indent="0">
              <a:buNone/>
            </a:pPr>
            <a:r>
              <a:rPr lang="cs-CZ" dirty="0"/>
              <a:t>- Hypotézy nepředchází výzkum, naopak jsou jeho výstupem. Badatel se nechá vést poznatky které výzkumem získává, aniž by si vytvořil apriorní představu o zkoumané skutečnosti. Typické je využití indukce – stavění poznání zdola nahoru srovnáním a zobecněním získaných poznatků. Kupříkladu se jedná o případové studie.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r>
              <a:rPr lang="cs-CZ" sz="2400" dirty="0"/>
              <a:t>Kvantitativní </a:t>
            </a:r>
          </a:p>
          <a:p>
            <a:pPr marL="324000" lvl="1" indent="0">
              <a:buNone/>
            </a:pPr>
            <a:r>
              <a:rPr lang="cs-CZ" dirty="0"/>
              <a:t>- Hypotézy vytvořeny před realizací výzkumu a tento také směřují. Účelem je verifikace těchto předem stanovených hypotéz. Jejich výsledkem jsou exaktní, numerické poznatky Běžné jsou statistické postupy či experiment.</a:t>
            </a:r>
          </a:p>
        </p:txBody>
      </p:sp>
    </p:spTree>
    <p:extLst>
      <p:ext uri="{BB962C8B-B14F-4D97-AF65-F5344CB8AC3E}">
        <p14:creationId xmlns:p14="http://schemas.microsoft.com/office/powerpoint/2010/main" val="1633434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9B570-5F38-41D1-B029-5DB83284A2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C2077B-FD63-4C66-A93F-318AC4FE7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90414"/>
            <a:ext cx="10753200" cy="504158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Historická metoda:</a:t>
            </a:r>
          </a:p>
          <a:p>
            <a:pPr marL="7200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Analýza minulosti jejímž předmětem může být společnost, skupina, jednotlivec, teritorium…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Hlavním účelem je stanovit stěžejní události vedoucí ke změnám s vysvětlením příčin těchto změn.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1598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193</TotalTime>
  <Words>923</Words>
  <Application>Microsoft Office PowerPoint</Application>
  <PresentationFormat>Širokoúhlá obrazovka</PresentationFormat>
  <Paragraphs>167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Předmět a metodologie kriminologie</vt:lpstr>
      <vt:lpstr>Předmět kriminologie</vt:lpstr>
      <vt:lpstr>Prezentace aplikace PowerPoint</vt:lpstr>
      <vt:lpstr>Prezentace aplikace PowerPoint</vt:lpstr>
      <vt:lpstr>Metodologie kriminologie</vt:lpstr>
      <vt:lpstr>Výzkumné fáze</vt:lpstr>
      <vt:lpstr>Metody a techniky</vt:lpstr>
      <vt:lpstr>Metody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Techniky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Pliska</dc:creator>
  <cp:lastModifiedBy>Tomáš Pliska</cp:lastModifiedBy>
  <cp:revision>79</cp:revision>
  <cp:lastPrinted>1601-01-01T00:00:00Z</cp:lastPrinted>
  <dcterms:created xsi:type="dcterms:W3CDTF">2021-02-19T15:31:39Z</dcterms:created>
  <dcterms:modified xsi:type="dcterms:W3CDTF">2021-02-20T12:25:12Z</dcterms:modified>
</cp:coreProperties>
</file>