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8" r:id="rId9"/>
    <p:sldId id="264" r:id="rId10"/>
    <p:sldId id="265" r:id="rId11"/>
    <p:sldId id="266" r:id="rId12"/>
    <p:sldId id="269" r:id="rId13"/>
    <p:sldId id="270" r:id="rId14"/>
    <p:sldId id="263" r:id="rId15"/>
    <p:sldId id="267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0"/>
    <p:restoredTop sz="93836"/>
  </p:normalViewPr>
  <p:slideViewPr>
    <p:cSldViewPr snapToGrid="0" snapToObjects="1">
      <p:cViewPr varScale="1">
        <p:scale>
          <a:sx n="67" d="100"/>
          <a:sy n="67" d="100"/>
        </p:scale>
        <p:origin x="10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2/2/21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
Druhá úroveň
Tretia úroveň
Štvrtá úroveň
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/>
              <a:pPr/>
              <a:t>2/2/21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D3764-1117-624C-9D2C-7A97D26C7C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Dopravní kriminalita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57886E-8813-5448-8E11-03BAC0947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4000500"/>
            <a:ext cx="8637072" cy="508325"/>
          </a:xfrm>
        </p:spPr>
        <p:txBody>
          <a:bodyPr>
            <a:normAutofit lnSpcReduction="10000"/>
          </a:bodyPr>
          <a:lstStyle/>
          <a:p>
            <a:r>
              <a:rPr lang="sk-SK" dirty="0"/>
              <a:t>VYPRACOVALA </a:t>
            </a:r>
            <a:r>
              <a:rPr lang="sk-SK" dirty="0" err="1"/>
              <a:t>mGR.</a:t>
            </a:r>
            <a:r>
              <a:rPr lang="sk-SK"/>
              <a:t> SILVIA MIČUDOVÁ</a:t>
            </a:r>
          </a:p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423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606109-C8E9-0D4D-8BF5-6AFA1AA9A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Trestné činy v </a:t>
            </a:r>
            <a:r>
              <a:rPr lang="sk-SK" dirty="0" err="1"/>
              <a:t>dopravě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B4F5FD-0706-5F4F-8EB5-489809334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Trestné činy obecně nebezpečné </a:t>
            </a:r>
          </a:p>
          <a:p>
            <a:pPr lvl="1"/>
            <a:r>
              <a:rPr lang="cs-CZ" sz="2000" dirty="0"/>
              <a:t>§ 272 TZ – obecné ohrožení </a:t>
            </a:r>
          </a:p>
          <a:p>
            <a:pPr lvl="1"/>
            <a:r>
              <a:rPr lang="cs-CZ" sz="2000" dirty="0"/>
              <a:t>§ 273 TZ – obecné ohrožení z nedbalosti</a:t>
            </a:r>
          </a:p>
          <a:p>
            <a:pPr lvl="1"/>
            <a:r>
              <a:rPr lang="cs-CZ" sz="2000" dirty="0"/>
              <a:t>§ 274TZ  – ohrožení pod vlivem návykové látky </a:t>
            </a:r>
          </a:p>
          <a:p>
            <a:pPr lvl="1"/>
            <a:r>
              <a:rPr lang="cs-CZ" sz="2000" dirty="0"/>
              <a:t>§ 276 TZ – poškození a ohrožení provozu obecně prospěšného zařízení</a:t>
            </a:r>
          </a:p>
          <a:p>
            <a:pPr lvl="1"/>
            <a:r>
              <a:rPr lang="cs-CZ" sz="2000" dirty="0"/>
              <a:t>§ 277 TZ – poškození a ohrožení provozu obecně prospěšného zařízení z nedbalosti </a:t>
            </a:r>
          </a:p>
        </p:txBody>
      </p:sp>
    </p:spTree>
    <p:extLst>
      <p:ext uri="{BB962C8B-B14F-4D97-AF65-F5344CB8AC3E}">
        <p14:creationId xmlns:p14="http://schemas.microsoft.com/office/powerpoint/2010/main" val="3598170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065467-F86D-5F4B-9272-96F63E727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Trestné činy v </a:t>
            </a:r>
            <a:r>
              <a:rPr lang="sk-SK" dirty="0" err="1"/>
              <a:t>dopravě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8F036E6-6C2E-1347-A716-2CF63F6BD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Trestné činy proti životnímu prostředí</a:t>
            </a:r>
          </a:p>
          <a:p>
            <a:pPr lvl="1"/>
            <a:r>
              <a:rPr lang="cs-CZ" sz="2000" dirty="0"/>
              <a:t>§ 293 TZ – poškození a ohrožení životního prostředí </a:t>
            </a:r>
          </a:p>
          <a:p>
            <a:pPr lvl="1"/>
            <a:r>
              <a:rPr lang="cs-CZ" sz="2000" dirty="0"/>
              <a:t>§ 294 TZ – poškození a ohrožení životního prostředí z nedbalosti </a:t>
            </a:r>
          </a:p>
          <a:p>
            <a:pPr lvl="1"/>
            <a:endParaRPr lang="cs-CZ" sz="2000" dirty="0"/>
          </a:p>
          <a:p>
            <a:r>
              <a:rPr lang="cs-CZ" sz="2400" dirty="0"/>
              <a:t>Trestné činy proti pořádku ve věcech veřejných </a:t>
            </a:r>
          </a:p>
          <a:p>
            <a:pPr lvl="1"/>
            <a:r>
              <a:rPr lang="cs-CZ" sz="2000" dirty="0"/>
              <a:t>§ 337 TZ – maření výkonu úředního rozhodnutí a vykázání </a:t>
            </a:r>
          </a:p>
          <a:p>
            <a:pPr lvl="1"/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77833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33263C-A3BF-484C-83ED-04CE42A13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zh-CN" dirty="0"/>
              <a:t>SPECIFIKA  některých TRESTNÝCH </a:t>
            </a:r>
            <a:r>
              <a:rPr lang="cs-CZ" altLang="zh-CN" dirty="0" err="1"/>
              <a:t>ČINů</a:t>
            </a:r>
            <a:r>
              <a:rPr lang="cs-CZ" altLang="zh-CN" dirty="0"/>
              <a:t> V SILNIČNÍ </a:t>
            </a:r>
            <a:r>
              <a:rPr lang="cs-CZ" altLang="zh-CN" dirty="0" err="1"/>
              <a:t>DOPRAVě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2AEBC02-7760-A743-904D-A48D8CDE5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18368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/>
              <a:t>trestný čin obecného ohrožení podle § 272 TZ</a:t>
            </a:r>
          </a:p>
          <a:p>
            <a:pPr lvl="1" algn="just"/>
            <a:r>
              <a:rPr lang="cs-CZ" dirty="0"/>
              <a:t>k obecnému ohrožení může nastat i jízdou řidiče, který bude svým jednáním postupně ohrožovat více lidí (nemusí tedy být ohroženo vice lidi ve stejný moment) – viz rozhodnutí č. </a:t>
            </a:r>
            <a:r>
              <a:rPr lang="cs-CZ" dirty="0" err="1"/>
              <a:t>R</a:t>
            </a:r>
            <a:r>
              <a:rPr lang="cs-CZ" dirty="0"/>
              <a:t> 46/2014 </a:t>
            </a:r>
            <a:r>
              <a:rPr lang="cs-CZ" dirty="0" err="1"/>
              <a:t>Sb</a:t>
            </a:r>
            <a:r>
              <a:rPr lang="cs-CZ" dirty="0"/>
              <a:t>, </a:t>
            </a:r>
            <a:r>
              <a:rPr lang="cs-CZ" dirty="0" err="1"/>
              <a:t>rozh</a:t>
            </a:r>
            <a:r>
              <a:rPr lang="cs-CZ" dirty="0"/>
              <a:t>. </a:t>
            </a:r>
            <a:r>
              <a:rPr lang="cs-CZ" dirty="0" err="1"/>
              <a:t>tr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trestný čin usmrcení z nedbalosti podle § 143 TZ </a:t>
            </a:r>
          </a:p>
          <a:p>
            <a:pPr lvl="1" algn="just"/>
            <a:r>
              <a:rPr lang="cs-CZ" dirty="0"/>
              <a:t>vždy se musí zkoumat spoluzavinění poškozeného (to nemá následně vliv pouze na trest, jenž bude uložen obžalovanému, ale i na náhradu nemajetkové újmy, která může být přiznána pozůstalým)</a:t>
            </a:r>
          </a:p>
          <a:p>
            <a:pPr algn="just"/>
            <a:r>
              <a:rPr lang="cs-CZ" dirty="0"/>
              <a:t>trestný čin neposkytnutí pomoci řidičem dopravního prostředku podle § 151 TZ </a:t>
            </a:r>
          </a:p>
          <a:p>
            <a:pPr lvl="1" algn="just"/>
            <a:r>
              <a:rPr lang="cs-CZ" dirty="0"/>
              <a:t>když pachatel neposkytne pomoc člověku v situaci, kterou on sám zavinil, některé soudy to považují za projev obrovské bezohlednosti a bezcharakternosti, která musí být rázně potrestána nepodmíněným trestem odnětí svobody 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97765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773F59-14C8-2044-8FF6-9C84BC99A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7" y="742950"/>
            <a:ext cx="9603275" cy="1049235"/>
          </a:xfrm>
        </p:spPr>
        <p:txBody>
          <a:bodyPr/>
          <a:lstStyle/>
          <a:p>
            <a:r>
              <a:rPr lang="sk-SK" dirty="0"/>
              <a:t>SPECIFIKA TRESTNÝCH </a:t>
            </a:r>
            <a:r>
              <a:rPr lang="sk-SK" dirty="0" err="1"/>
              <a:t>ČINů</a:t>
            </a:r>
            <a:r>
              <a:rPr lang="sk-SK" dirty="0"/>
              <a:t> V </a:t>
            </a:r>
            <a:r>
              <a:rPr lang="sk-SK" dirty="0" err="1"/>
              <a:t>DOPRAVě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E37D7C8-EF0D-3C41-A2F4-92E8CD1C6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7" y="1981200"/>
            <a:ext cx="9603275" cy="36957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trestný čin ohrožení pod vlivem návykové látky podle § 274 TZ  </a:t>
            </a:r>
          </a:p>
          <a:p>
            <a:pPr lvl="1"/>
            <a:r>
              <a:rPr lang="cs-CZ" dirty="0"/>
              <a:t>míra ovlivnění alkoholem = 1 promile </a:t>
            </a:r>
          </a:p>
          <a:p>
            <a:pPr lvl="1"/>
            <a:r>
              <a:rPr lang="cs-CZ" dirty="0"/>
              <a:t>míra ovlivnění jinými látkami než alkoholem – rozhodnutí č. </a:t>
            </a:r>
            <a:r>
              <a:rPr lang="cs-CZ" dirty="0" err="1"/>
              <a:t>R</a:t>
            </a:r>
            <a:r>
              <a:rPr lang="cs-CZ" dirty="0"/>
              <a:t> 42/2020 Sb. s. r. </a:t>
            </a:r>
          </a:p>
          <a:p>
            <a:pPr lvl="2"/>
            <a:r>
              <a:rPr lang="cs-CZ" dirty="0"/>
              <a:t>10 </a:t>
            </a:r>
            <a:r>
              <a:rPr lang="cs-CZ" dirty="0" err="1"/>
              <a:t>ng</a:t>
            </a:r>
            <a:r>
              <a:rPr lang="cs-CZ" dirty="0"/>
              <a:t>/ml 9-THC</a:t>
            </a:r>
          </a:p>
          <a:p>
            <a:pPr lvl="2"/>
            <a:r>
              <a:rPr lang="cs-CZ" dirty="0"/>
              <a:t>150 </a:t>
            </a:r>
            <a:r>
              <a:rPr lang="cs-CZ" dirty="0" err="1"/>
              <a:t>ng</a:t>
            </a:r>
            <a:r>
              <a:rPr lang="cs-CZ" dirty="0"/>
              <a:t>/ml </a:t>
            </a:r>
            <a:r>
              <a:rPr lang="cs-CZ" dirty="0" err="1"/>
              <a:t>methamfetaminu</a:t>
            </a:r>
            <a:r>
              <a:rPr lang="cs-CZ" dirty="0"/>
              <a:t> </a:t>
            </a:r>
          </a:p>
          <a:p>
            <a:pPr lvl="2"/>
            <a:r>
              <a:rPr lang="cs-CZ" dirty="0"/>
              <a:t>150 </a:t>
            </a:r>
            <a:r>
              <a:rPr lang="cs-CZ" dirty="0" err="1"/>
              <a:t>ng</a:t>
            </a:r>
            <a:r>
              <a:rPr lang="cs-CZ" dirty="0"/>
              <a:t>/ amfetaminu </a:t>
            </a:r>
          </a:p>
          <a:p>
            <a:pPr lvl="2"/>
            <a:r>
              <a:rPr lang="cs-CZ" dirty="0"/>
              <a:t>150 </a:t>
            </a:r>
            <a:r>
              <a:rPr lang="cs-CZ" dirty="0" err="1"/>
              <a:t>ng</a:t>
            </a:r>
            <a:r>
              <a:rPr lang="cs-CZ" dirty="0"/>
              <a:t>/ml MDMA</a:t>
            </a:r>
          </a:p>
          <a:p>
            <a:pPr lvl="2"/>
            <a:r>
              <a:rPr lang="cs-CZ" dirty="0"/>
              <a:t>150 </a:t>
            </a:r>
            <a:r>
              <a:rPr lang="cs-CZ" dirty="0" err="1"/>
              <a:t>ng</a:t>
            </a:r>
            <a:r>
              <a:rPr lang="cs-CZ" dirty="0"/>
              <a:t>/ml MDA</a:t>
            </a:r>
          </a:p>
          <a:p>
            <a:pPr lvl="2"/>
            <a:r>
              <a:rPr lang="cs-CZ" dirty="0"/>
              <a:t>75 </a:t>
            </a:r>
            <a:r>
              <a:rPr lang="cs-CZ" dirty="0" err="1"/>
              <a:t>ng</a:t>
            </a:r>
            <a:r>
              <a:rPr lang="cs-CZ" dirty="0"/>
              <a:t>/ml kokainu</a:t>
            </a:r>
          </a:p>
          <a:p>
            <a:pPr lvl="2"/>
            <a:r>
              <a:rPr lang="cs-CZ" dirty="0"/>
              <a:t>200 </a:t>
            </a:r>
            <a:r>
              <a:rPr lang="cs-CZ" dirty="0" err="1"/>
              <a:t>ng</a:t>
            </a:r>
            <a:r>
              <a:rPr lang="cs-CZ" dirty="0"/>
              <a:t>/ml morfinu </a:t>
            </a:r>
          </a:p>
          <a:p>
            <a:pPr lvl="2"/>
            <a:endParaRPr lang="sk-SK" dirty="0"/>
          </a:p>
          <a:p>
            <a:pPr lvl="2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73052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B6326B-E8D3-674B-B354-A1B18C179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 nehodovosti a trestných činů</a:t>
            </a:r>
            <a:br>
              <a:rPr lang="cs-CZ" dirty="0"/>
            </a:br>
            <a:r>
              <a:rPr lang="cs-CZ" dirty="0"/>
              <a:t> v dopravě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138D1CD-B4FE-9C49-99B6-1E4C8EB02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2786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situační prevence = zkomplikování podmínek porušování dopravních předpisů </a:t>
            </a:r>
          </a:p>
          <a:p>
            <a:pPr lvl="1" algn="just"/>
            <a:r>
              <a:rPr lang="cs-CZ" dirty="0"/>
              <a:t>dohled policie, řádné postihování porušování předpisů a celkově technické opatření vedoucí k ochraně lidských životů</a:t>
            </a:r>
          </a:p>
          <a:p>
            <a:pPr algn="just"/>
            <a:r>
              <a:rPr lang="cs-CZ" dirty="0"/>
              <a:t>technické opatření situační prevence = donucení řidičů k respektování předepsané rychlosti </a:t>
            </a:r>
          </a:p>
          <a:p>
            <a:pPr lvl="1" algn="just"/>
            <a:r>
              <a:rPr lang="cs-CZ" dirty="0"/>
              <a:t>zpomalovače instalované na rizikové místa pozemních komunikací, kruhové objezdy, optické brzdy, osvětlení přechodů pro chodce, umístění dopravních značek viditelně atd. </a:t>
            </a:r>
          </a:p>
          <a:p>
            <a:pPr algn="just"/>
            <a:r>
              <a:rPr lang="cs-CZ" dirty="0"/>
              <a:t>ostatní preventivní opatření </a:t>
            </a:r>
          </a:p>
          <a:p>
            <a:pPr lvl="1" algn="just"/>
            <a:r>
              <a:rPr lang="cs-CZ" dirty="0"/>
              <a:t>bodový systém hodnocení řidičů, dopravně-psychologické testy, dopravní výchova, prvky pasivní bezpečnosti motorových vozidel</a:t>
            </a:r>
          </a:p>
        </p:txBody>
      </p:sp>
    </p:spTree>
    <p:extLst>
      <p:ext uri="{BB962C8B-B14F-4D97-AF65-F5344CB8AC3E}">
        <p14:creationId xmlns:p14="http://schemas.microsoft.com/office/powerpoint/2010/main" val="1976978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1B90DA-62D5-554D-B542-1E90DA6F6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Národní strategie bezpečnosti silniční dopravy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0D5DBF9-E598-5249-AD1B-DFAD7197A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37368"/>
          </a:xfrm>
        </p:spPr>
        <p:txBody>
          <a:bodyPr>
            <a:normAutofit/>
          </a:bodyPr>
          <a:lstStyle/>
          <a:p>
            <a:r>
              <a:rPr lang="cs-CZ" dirty="0" err="1"/>
              <a:t>www.czrso.cz</a:t>
            </a:r>
            <a:r>
              <a:rPr lang="cs-CZ" dirty="0"/>
              <a:t> </a:t>
            </a:r>
          </a:p>
          <a:p>
            <a:pPr algn="just"/>
            <a:r>
              <a:rPr lang="cs-CZ" dirty="0"/>
              <a:t>Strategie BESIP 2021-2030 navazuje na Národní strategii bezpečnosti silničního provozu 2011-2020, resp. bílou knihu Evropské komise 2002-2010 (je také v souladu s cíli stanovenými členskými státy Evropské unie a Organizace spojených národů)</a:t>
            </a:r>
          </a:p>
          <a:p>
            <a:pPr lvl="1" algn="just"/>
            <a:r>
              <a:rPr lang="cs-CZ" dirty="0"/>
              <a:t>snížení počet usmrcených a těžce zraněných osob na pozemních komunikacích na polovinu</a:t>
            </a:r>
          </a:p>
          <a:p>
            <a:pPr lvl="1" algn="just"/>
            <a:r>
              <a:rPr lang="cs-CZ" dirty="0"/>
              <a:t>zásadním faktorem je bezpečné chování (rychlost, mladí řidiči, alkohol a jiné návykové látky za volantem) </a:t>
            </a:r>
          </a:p>
          <a:p>
            <a:pPr lvl="1" algn="just"/>
            <a:r>
              <a:rPr lang="cs-CZ" dirty="0"/>
              <a:t>zlepšení silniční infrastruktury – odstraňování nehodových lokalit, zvyšovat zabezpečení na silnicích atd. 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261756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4B399-6777-FD40-88B0-688C8580F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027732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AD0147-71B6-244A-9A0D-B6A50FF50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Druhy </a:t>
            </a:r>
            <a:r>
              <a:rPr lang="sk-SK" dirty="0" err="1"/>
              <a:t>dopRavy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4BF6EF2-792E-854C-9548-0A73D8655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584968"/>
          </a:xfrm>
        </p:spPr>
        <p:txBody>
          <a:bodyPr>
            <a:normAutofit/>
          </a:bodyPr>
          <a:lstStyle/>
          <a:p>
            <a:pPr algn="just"/>
            <a:r>
              <a:rPr lang="cs-CZ" sz="1800" dirty="0"/>
              <a:t>doprava v obecném pojetí je soubor činností, kterými se uskutečňuje pohyb (jízda, plavba, let apod.) dopravních prostředků po dopravních cestách (v obecném pojmu) a přemisťování osob a materiálu dopravními prostředky nebo dopravními zařízeními </a:t>
            </a:r>
          </a:p>
          <a:p>
            <a:pPr algn="just"/>
            <a:r>
              <a:rPr lang="cs-CZ" sz="1800" dirty="0"/>
              <a:t>dělení dle způsobu dopravy:</a:t>
            </a:r>
          </a:p>
          <a:p>
            <a:pPr lvl="1" algn="just"/>
            <a:r>
              <a:rPr lang="cs-CZ" dirty="0"/>
              <a:t>letecká / vodní / železniční / silniční / potrubní </a:t>
            </a:r>
          </a:p>
          <a:p>
            <a:pPr lvl="1" algn="just"/>
            <a:endParaRPr lang="cs-CZ" dirty="0"/>
          </a:p>
          <a:p>
            <a:pPr algn="just"/>
            <a:r>
              <a:rPr lang="cs-CZ" sz="1800" dirty="0"/>
              <a:t>dělení silniční dopravy: </a:t>
            </a:r>
          </a:p>
          <a:p>
            <a:pPr lvl="2" algn="just"/>
            <a:r>
              <a:rPr lang="cs-CZ" sz="1800" dirty="0"/>
              <a:t>osobní / nákladní </a:t>
            </a:r>
          </a:p>
          <a:p>
            <a:pPr lvl="2" algn="just"/>
            <a:r>
              <a:rPr lang="cs-CZ" sz="1800" dirty="0"/>
              <a:t>dálková / místní / městská / v objektech firem (závodní / firemní) </a:t>
            </a:r>
          </a:p>
          <a:p>
            <a:pPr lvl="2"/>
            <a:endParaRPr lang="sk-SK" dirty="0"/>
          </a:p>
          <a:p>
            <a:pPr marL="457200" lvl="1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51884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542CE6-E396-C64F-BC83-FCF96EC7E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TRESTNÉ ČINY v silniční dopravě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6C1D0BD-B53A-2249-8E3D-BC565D68D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2358632"/>
            <a:ext cx="9603275" cy="3450613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v našich podmínkách je nejrozšířenější, a proto je nejvyšší počet dopravních trestných čin</a:t>
            </a:r>
            <a:r>
              <a:rPr lang="sk-SK" sz="2400" dirty="0" err="1"/>
              <a:t>ů</a:t>
            </a:r>
            <a:r>
              <a:rPr lang="sk-SK" sz="2400" dirty="0"/>
              <a:t> spáchaných </a:t>
            </a:r>
            <a:r>
              <a:rPr lang="cs-CZ" sz="2400" dirty="0"/>
              <a:t>právě v rámci ní</a:t>
            </a:r>
          </a:p>
          <a:p>
            <a:pPr algn="just"/>
            <a:r>
              <a:rPr lang="cs-CZ" sz="2400" dirty="0"/>
              <a:t>trestné činy v silniční dopravě jsou takové trestné činy, které vyplývají z aktivní účasti osob v silničním provozu na pozemních komunikacích </a:t>
            </a:r>
          </a:p>
          <a:p>
            <a:pPr algn="just"/>
            <a:r>
              <a:rPr lang="cs-CZ" sz="2400" dirty="0"/>
              <a:t>společným znakem této trestné činnosti je, že prostředkem, resp. předmětem útoku je motorové vozidlo, nebo pachatelem je účastník silničního provozu</a:t>
            </a:r>
          </a:p>
        </p:txBody>
      </p:sp>
    </p:spTree>
    <p:extLst>
      <p:ext uri="{BB962C8B-B14F-4D97-AF65-F5344CB8AC3E}">
        <p14:creationId xmlns:p14="http://schemas.microsoft.com/office/powerpoint/2010/main" val="917064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6703B1-EE25-9C4E-BD8F-A0A8021CC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 upravující pravidla silniční dopravy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3884B26-4F02-7843-8350-5A040C6BC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2263382"/>
            <a:ext cx="9603275" cy="3450613"/>
          </a:xfrm>
        </p:spPr>
        <p:txBody>
          <a:bodyPr/>
          <a:lstStyle/>
          <a:p>
            <a:endParaRPr lang="sk-SK" dirty="0"/>
          </a:p>
          <a:p>
            <a:pPr algn="just"/>
            <a:r>
              <a:rPr lang="cs-CZ" sz="2400" dirty="0"/>
              <a:t>zákon č. 361/2000 Sb., o provozu na pozemních komunikacích a o změnách některých zákonů ve znění pozdějších předpisů (zákon o silničním provozu)</a:t>
            </a:r>
          </a:p>
          <a:p>
            <a:pPr algn="just"/>
            <a:r>
              <a:rPr lang="cs-CZ" sz="2400" dirty="0"/>
              <a:t>novela zákona o silničním provozu č. 411/2005 Sb.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71387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6A6A32-6E0F-E040-83E3-20749089A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OBJEKT TRESTNÉ ČINNOSTI  V DOPRAVĚ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D17D610-410C-D649-A486-F83D8CD52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společným objektem trestných činu v silniční dopravě je chráněný zájem na bezpečnosti a plynulosti silničního provozu</a:t>
            </a:r>
          </a:p>
          <a:p>
            <a:pPr algn="just"/>
            <a:r>
              <a:rPr lang="cs-CZ" sz="2400" dirty="0"/>
              <a:t>jednotlivé trestné činy ale můžou mít i jiné objekty – například zájem na ochraně zdraví, života, majetku, zájem na dodržování pravomocných rozhodnutí orgán</a:t>
            </a:r>
            <a:r>
              <a:rPr lang="sk-SK" sz="2400" dirty="0" err="1"/>
              <a:t>ů</a:t>
            </a:r>
            <a:r>
              <a:rPr lang="cs-CZ" sz="2400" dirty="0"/>
              <a:t> veřejné moci a pod. </a:t>
            </a:r>
          </a:p>
        </p:txBody>
      </p:sp>
    </p:spTree>
    <p:extLst>
      <p:ext uri="{BB962C8B-B14F-4D97-AF65-F5344CB8AC3E}">
        <p14:creationId xmlns:p14="http://schemas.microsoft.com/office/powerpoint/2010/main" val="1938203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558498-36EC-9247-BB71-EB1A33A5C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SUBJEKTIVNÍ STRÁNKA SKUTKOVÝCH PODSTAT TRESTNÉ ČINNOSTI V DOPRAVĚ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7CF0BDB-EC8C-9A47-AA14-FC0BA1831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450613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400" dirty="0"/>
              <a:t>obecně platí, že k trestnosti jakéhokoliv činu třeba úmyslné zavinění, pokud zákon výslovně nestanoví, že postačuje i zavinění z nedbalosti</a:t>
            </a:r>
          </a:p>
          <a:p>
            <a:pPr algn="just"/>
            <a:r>
              <a:rPr lang="cs-CZ" sz="2400" dirty="0"/>
              <a:t>dopravní trestná činnost zahrnuje jak úmyslné trestné činy, tak ty nedbalostní</a:t>
            </a:r>
          </a:p>
          <a:p>
            <a:pPr algn="just"/>
            <a:r>
              <a:rPr lang="cs-CZ" sz="2400" dirty="0"/>
              <a:t>co se týče dopravních nehod, většinou jde o nedbalostní zavinění (z nepozornosti, nesprávného vyhodnocení situace a pod.); jen malé procento dopravních nehod je způsobeno úmyslně (např. jízda v protisměru se sebevražedným úmyslem)</a:t>
            </a:r>
          </a:p>
        </p:txBody>
      </p:sp>
    </p:spTree>
    <p:extLst>
      <p:ext uri="{BB962C8B-B14F-4D97-AF65-F5344CB8AC3E}">
        <p14:creationId xmlns:p14="http://schemas.microsoft.com/office/powerpoint/2010/main" val="235155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A92A2-B746-A143-B1C1-E5A90B891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OMEZENÉ Důvěry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23028B1-7121-4C48-951C-4ADC628D6B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980445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řidič se muže spoléhat na to, že ostatní účastníci silničního provozu budou dodržovat dopravní předpisy, pokud z konkrétní situace nevyplyne obava, že tomu tak nebude</a:t>
            </a:r>
          </a:p>
          <a:p>
            <a:pPr algn="just"/>
            <a:r>
              <a:rPr lang="cs-CZ" dirty="0"/>
              <a:t>tento princip však není absolutní, jelikož zvýšené opatrnosti mají řidiči dbát při dětech, starších lidech apod., kteří nejsou schopni řádně a včas vyhodnotit situace v silničním provozu, také při objíždění vozidel hromadní dopravy v místech zastávky apod. </a:t>
            </a:r>
          </a:p>
          <a:p>
            <a:pPr algn="just"/>
            <a:r>
              <a:rPr lang="cs-CZ" dirty="0"/>
              <a:t>k tomu viz usnesení Nejvyššího soudu </a:t>
            </a:r>
            <a:r>
              <a:rPr lang="cs-CZ" dirty="0" err="1"/>
              <a:t>sp</a:t>
            </a:r>
            <a:r>
              <a:rPr lang="cs-CZ" dirty="0"/>
              <a:t>. zn. 3 </a:t>
            </a:r>
            <a:r>
              <a:rPr lang="cs-CZ" dirty="0" err="1"/>
              <a:t>Tz</a:t>
            </a:r>
            <a:r>
              <a:rPr lang="cs-CZ" dirty="0"/>
              <a:t> 182/2001 - je třeba vycházet vždy z existujících objektivních okolností určité dopravní situace, tedy charakteru komunikace, povětrnostních podmínek, technického stavu vozovky atd. -&gt; u nedbalostního zavinění se tedy krom míry povinné opatrnosti hledí i na její subjektivní vymezení (míra opatrnosti, kterou bylo možné vynaložit v konkrétním případě)</a:t>
            </a:r>
          </a:p>
        </p:txBody>
      </p:sp>
    </p:spTree>
    <p:extLst>
      <p:ext uri="{BB962C8B-B14F-4D97-AF65-F5344CB8AC3E}">
        <p14:creationId xmlns:p14="http://schemas.microsoft.com/office/powerpoint/2010/main" val="1741965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EFAA69-649D-E24C-B423-C5C4C0DB5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 gradace příčinné souvislosti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402A64A-6B4B-0845-95C7-CFF5D7CAB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46918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/>
              <a:t>jednotlivé příčiny a podmínky nemají pro způsobení následku stejný význam – je zásadní, aby jednání pachatele bylo z hlediska způsobení následku příčinou dostatečně významnou </a:t>
            </a:r>
          </a:p>
          <a:p>
            <a:pPr algn="just"/>
            <a:r>
              <a:rPr lang="cs-CZ" dirty="0"/>
              <a:t>zásada velice často využívaná při dopravních trestných činech </a:t>
            </a:r>
          </a:p>
          <a:p>
            <a:pPr algn="just"/>
            <a:r>
              <a:rPr lang="cs-CZ" dirty="0"/>
              <a:t>příčinná souvislosti mezi jednáním pachatele a následkem se nepřerušuje, jestliže k jednání pachatele přistoupí další skutečnost, jež spolupůsobí při vzniku následku, avšak jednání pachatele zůstává takovou skutečností, bez níž by k následku nebylo došlo (srov. rozhodnutí č. 37/1975 Sb. </a:t>
            </a:r>
            <a:r>
              <a:rPr lang="cs-CZ" dirty="0" err="1"/>
              <a:t>rozh</a:t>
            </a:r>
            <a:r>
              <a:rPr lang="cs-CZ" dirty="0"/>
              <a:t>. </a:t>
            </a:r>
            <a:r>
              <a:rPr lang="cs-CZ" dirty="0" err="1"/>
              <a:t>tr</a:t>
            </a:r>
            <a:r>
              <a:rPr lang="cs-CZ" dirty="0"/>
              <a:t>.)</a:t>
            </a:r>
          </a:p>
          <a:p>
            <a:pPr algn="just"/>
            <a:r>
              <a:rPr lang="cs-CZ" dirty="0"/>
              <a:t>jestliže při vzniku následku spolupůsobilo více příčin (velice často jednání poškozeného v podobě nepřipoutání se bezpečnostním pásem), je třeba hodnotit každou příčinu pro vznik následku zvlášť a určit její důležitost pro následek, který z jednání obviněného nastal </a:t>
            </a:r>
          </a:p>
        </p:txBody>
      </p:sp>
    </p:spTree>
    <p:extLst>
      <p:ext uri="{BB962C8B-B14F-4D97-AF65-F5344CB8AC3E}">
        <p14:creationId xmlns:p14="http://schemas.microsoft.com/office/powerpoint/2010/main" val="1616062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44C126-1E39-6C4A-B783-9042FA371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Trestné činy v </a:t>
            </a:r>
            <a:r>
              <a:rPr lang="sk-SK" dirty="0" err="1"/>
              <a:t>dopravě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67FCABF-F244-124E-8959-740AA8355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Trestné činy proti životu a zdraví </a:t>
            </a:r>
          </a:p>
          <a:p>
            <a:pPr lvl="1"/>
            <a:r>
              <a:rPr lang="cs-CZ" sz="2000" dirty="0"/>
              <a:t>§ 143 TZ – usmrcení z nedbalosti </a:t>
            </a:r>
          </a:p>
          <a:p>
            <a:pPr lvl="1"/>
            <a:r>
              <a:rPr lang="cs-CZ" sz="2000" dirty="0"/>
              <a:t>§ 145/146 TZ – těžké ublížení na zdraví/ublížení na zdraví </a:t>
            </a:r>
          </a:p>
          <a:p>
            <a:pPr lvl="1"/>
            <a:r>
              <a:rPr lang="cs-CZ" sz="2000" dirty="0"/>
              <a:t>§ 147/148 TZ - těžké ublížení na zdraví z nedbalosti/ublížení na zdraví z nedbalosti</a:t>
            </a:r>
          </a:p>
          <a:p>
            <a:pPr lvl="1"/>
            <a:r>
              <a:rPr lang="cs-CZ" sz="2000" dirty="0"/>
              <a:t>§ 150 TZ – neposkytnutí pomoci </a:t>
            </a:r>
          </a:p>
          <a:p>
            <a:pPr lvl="1"/>
            <a:r>
              <a:rPr lang="cs-CZ" sz="2000" dirty="0"/>
              <a:t>§ 151 TZ – neposkytnutí pomoci řidičem dopravního prostředku</a:t>
            </a:r>
          </a:p>
        </p:txBody>
      </p:sp>
    </p:spTree>
    <p:extLst>
      <p:ext uri="{BB962C8B-B14F-4D97-AF65-F5344CB8AC3E}">
        <p14:creationId xmlns:p14="http://schemas.microsoft.com/office/powerpoint/2010/main" val="29436534"/>
      </p:ext>
    </p:extLst>
  </p:cSld>
  <p:clrMapOvr>
    <a:masterClrMapping/>
  </p:clrMapOvr>
</p:sld>
</file>

<file path=ppt/theme/theme1.xml><?xml version="1.0" encoding="utf-8"?>
<a:theme xmlns:a="http://schemas.openxmlformats.org/drawingml/2006/main" name="Galéri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Galéria</Template>
  <TotalTime>23446</TotalTime>
  <Words>1158</Words>
  <Application>Microsoft Macintosh PowerPoint</Application>
  <PresentationFormat>Širokouhlá</PresentationFormat>
  <Paragraphs>92</Paragraphs>
  <Slides>16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20" baseType="lpstr">
      <vt:lpstr>等线 Light</vt:lpstr>
      <vt:lpstr>Arial</vt:lpstr>
      <vt:lpstr>Gill Sans MT</vt:lpstr>
      <vt:lpstr>Galéria</vt:lpstr>
      <vt:lpstr>Dopravní kriminalita </vt:lpstr>
      <vt:lpstr>Druhy dopRavy</vt:lpstr>
      <vt:lpstr>TRESTNÉ ČINY v silniční dopravě</vt:lpstr>
      <vt:lpstr>právní předpisy upravující pravidla silniční dopravy </vt:lpstr>
      <vt:lpstr>OBJEKT TRESTNÉ ČINNOSTI  V DOPRAVĚ</vt:lpstr>
      <vt:lpstr>SUBJEKTIVNÍ STRÁNKA SKUTKOVÝCH PODSTAT TRESTNÉ ČINNOSTI V DOPRAVĚ</vt:lpstr>
      <vt:lpstr>PRINCIP OMEZENÉ Důvěry </vt:lpstr>
      <vt:lpstr>Princip gradace příčinné souvislosti</vt:lpstr>
      <vt:lpstr>Trestné činy v dopravě</vt:lpstr>
      <vt:lpstr>Trestné činy v dopravě</vt:lpstr>
      <vt:lpstr>Trestné činy v dopravě</vt:lpstr>
      <vt:lpstr>SPECIFIKA  některých TRESTNÝCH ČINů V SILNIČNÍ DOPRAVě </vt:lpstr>
      <vt:lpstr>SPECIFIKA TRESTNÝCH ČINů V DOPRAVě</vt:lpstr>
      <vt:lpstr>Prevence nehodovosti a trestných činů  v dopravě</vt:lpstr>
      <vt:lpstr>Národní strategie bezpečnosti silniční dopravy </vt:lpstr>
      <vt:lpstr>DĚKUJI ZA POZORNOST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Dopravní kriminalita </dc:title>
  <dc:creator>Silvia Mičudová</dc:creator>
  <cp:lastModifiedBy>Silvia Mičudová</cp:lastModifiedBy>
  <cp:revision>45</cp:revision>
  <dcterms:created xsi:type="dcterms:W3CDTF">2021-02-02T14:02:07Z</dcterms:created>
  <dcterms:modified xsi:type="dcterms:W3CDTF">2021-02-18T20:48:17Z</dcterms:modified>
</cp:coreProperties>
</file>