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slideLayouts/slideLayout19.xml" ContentType="application/vnd.openxmlformats-officedocument.presentationml.slideLayout+xml"/>
  <Override PartName="/ppt/theme/theme6.xml" ContentType="application/vnd.openxmlformats-officedocument.theme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slideLayouts/slideLayout21.xml" ContentType="application/vnd.openxmlformats-officedocument.presentationml.slideLayout+xml"/>
  <Override PartName="/ppt/theme/theme8.xml" ContentType="application/vnd.openxmlformats-officedocument.theme+xml"/>
  <Override PartName="/ppt/slideLayouts/slideLayout22.xml" ContentType="application/vnd.openxmlformats-officedocument.presentationml.slideLayout+xml"/>
  <Override PartName="/ppt/theme/theme9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10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11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0" r:id="rId5"/>
    <p:sldMasterId id="2147483688" r:id="rId6"/>
    <p:sldMasterId id="2147483694" r:id="rId7"/>
    <p:sldMasterId id="2147483665" r:id="rId8"/>
    <p:sldMasterId id="2147483700" r:id="rId9"/>
    <p:sldMasterId id="2147483684" r:id="rId10"/>
    <p:sldMasterId id="2147483680" r:id="rId11"/>
    <p:sldMasterId id="2147483676" r:id="rId12"/>
    <p:sldMasterId id="2147483712" r:id="rId13"/>
    <p:sldMasterId id="2147483721" r:id="rId14"/>
    <p:sldMasterId id="2147483730" r:id="rId15"/>
  </p:sldMasterIdLst>
  <p:notesMasterIdLst>
    <p:notesMasterId r:id="rId40"/>
  </p:notesMasterIdLst>
  <p:handoutMasterIdLst>
    <p:handoutMasterId r:id="rId41"/>
  </p:handoutMasterIdLst>
  <p:sldIdLst>
    <p:sldId id="306" r:id="rId16"/>
    <p:sldId id="336" r:id="rId17"/>
    <p:sldId id="365" r:id="rId18"/>
    <p:sldId id="366" r:id="rId19"/>
    <p:sldId id="367" r:id="rId20"/>
    <p:sldId id="369" r:id="rId21"/>
    <p:sldId id="370" r:id="rId22"/>
    <p:sldId id="371" r:id="rId23"/>
    <p:sldId id="372" r:id="rId24"/>
    <p:sldId id="373" r:id="rId25"/>
    <p:sldId id="374" r:id="rId26"/>
    <p:sldId id="375" r:id="rId27"/>
    <p:sldId id="368" r:id="rId28"/>
    <p:sldId id="376" r:id="rId29"/>
    <p:sldId id="377" r:id="rId30"/>
    <p:sldId id="378" r:id="rId31"/>
    <p:sldId id="379" r:id="rId32"/>
    <p:sldId id="381" r:id="rId33"/>
    <p:sldId id="380" r:id="rId34"/>
    <p:sldId id="382" r:id="rId35"/>
    <p:sldId id="348" r:id="rId36"/>
    <p:sldId id="349" r:id="rId37"/>
    <p:sldId id="337" r:id="rId38"/>
    <p:sldId id="321" r:id="rId3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DC4E"/>
    <a:srgbClr val="F9BF73"/>
    <a:srgbClr val="E94C55"/>
    <a:srgbClr val="66BFAE"/>
    <a:srgbClr val="2896D4"/>
    <a:srgbClr val="4FB7E9"/>
    <a:srgbClr val="0E6CA1"/>
    <a:srgbClr val="955BA1"/>
    <a:srgbClr val="73BE8B"/>
    <a:srgbClr val="F6A6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6" autoAdjust="0"/>
    <p:restoredTop sz="94660" autoAdjust="0"/>
  </p:normalViewPr>
  <p:slideViewPr>
    <p:cSldViewPr snapToGrid="0">
      <p:cViewPr>
        <p:scale>
          <a:sx n="40" d="100"/>
          <a:sy n="40" d="100"/>
        </p:scale>
        <p:origin x="-102" y="-7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04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3.xml"/><Relationship Id="rId26" Type="http://schemas.openxmlformats.org/officeDocument/2006/relationships/slide" Target="slides/slide11.xml"/><Relationship Id="rId39" Type="http://schemas.openxmlformats.org/officeDocument/2006/relationships/slide" Target="slides/slide24.xml"/><Relationship Id="rId3" Type="http://schemas.openxmlformats.org/officeDocument/2006/relationships/customXml" Target="../customXml/item3.xml"/><Relationship Id="rId21" Type="http://schemas.openxmlformats.org/officeDocument/2006/relationships/slide" Target="slides/slide6.xml"/><Relationship Id="rId34" Type="http://schemas.openxmlformats.org/officeDocument/2006/relationships/slide" Target="slides/slide19.xml"/><Relationship Id="rId42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33" Type="http://schemas.openxmlformats.org/officeDocument/2006/relationships/slide" Target="slides/slide18.xml"/><Relationship Id="rId38" Type="http://schemas.openxmlformats.org/officeDocument/2006/relationships/slide" Target="slides/slide23.xml"/><Relationship Id="rId2" Type="http://schemas.openxmlformats.org/officeDocument/2006/relationships/customXml" Target="../customXml/item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29" Type="http://schemas.openxmlformats.org/officeDocument/2006/relationships/slide" Target="slides/slide14.xml"/><Relationship Id="rId41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9.xml"/><Relationship Id="rId32" Type="http://schemas.openxmlformats.org/officeDocument/2006/relationships/slide" Target="slides/slide17.xml"/><Relationship Id="rId37" Type="http://schemas.openxmlformats.org/officeDocument/2006/relationships/slide" Target="slides/slide22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Master" Target="slideMasters/slideMaster12.xml"/><Relationship Id="rId23" Type="http://schemas.openxmlformats.org/officeDocument/2006/relationships/slide" Target="slides/slide8.xml"/><Relationship Id="rId28" Type="http://schemas.openxmlformats.org/officeDocument/2006/relationships/slide" Target="slides/slide13.xml"/><Relationship Id="rId36" Type="http://schemas.openxmlformats.org/officeDocument/2006/relationships/slide" Target="slides/slide2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4.xml"/><Relationship Id="rId31" Type="http://schemas.openxmlformats.org/officeDocument/2006/relationships/slide" Target="slides/slide16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slide" Target="slides/slide7.xml"/><Relationship Id="rId27" Type="http://schemas.openxmlformats.org/officeDocument/2006/relationships/slide" Target="slides/slide12.xml"/><Relationship Id="rId30" Type="http://schemas.openxmlformats.org/officeDocument/2006/relationships/slide" Target="slides/slide15.xml"/><Relationship Id="rId35" Type="http://schemas.openxmlformats.org/officeDocument/2006/relationships/slide" Target="slides/slide20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D8D6A-8F55-4BFA-B894-5D8F8AF403BC}" type="datetimeFigureOut">
              <a:rPr lang="cs-CZ" smtClean="0"/>
              <a:t>18.5.2021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081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249A0-7F22-44CB-85BA-D73A5FF7D475}" type="datetimeFigureOut">
              <a:rPr lang="cs-CZ" smtClean="0"/>
              <a:t>18.5.2021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FD5F7-534F-48DD-BB5D-897B972DA3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620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3663" y="746125"/>
            <a:ext cx="661035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48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9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73210" y="1268628"/>
            <a:ext cx="10305535" cy="4333102"/>
          </a:xfrm>
          <a:prstGeom prst="rect">
            <a:avLst/>
          </a:prstGeom>
        </p:spPr>
        <p:txBody>
          <a:bodyPr lIns="0" anchor="ctr"/>
          <a:lstStyle>
            <a:lvl1pPr algn="l">
              <a:defRPr sz="48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873210" y="6025275"/>
            <a:ext cx="1967155" cy="230660"/>
          </a:xfrm>
          <a:prstGeom prst="rect">
            <a:avLst/>
          </a:prstGeom>
        </p:spPr>
        <p:txBody>
          <a:bodyPr lIns="18000"/>
          <a:lstStyle>
            <a:lvl1pPr algn="l">
              <a:defRPr sz="11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 dirty="0" smtClean="0"/>
              <a:t>1. LEDNA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88842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92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36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>
          <a:xfrm>
            <a:off x="838200" y="6170400"/>
            <a:ext cx="442784" cy="395417"/>
          </a:xfrm>
        </p:spPr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2088000"/>
            <a:ext cx="10515600" cy="3960000"/>
          </a:xfrm>
          <a:prstGeom prst="rect">
            <a:avLst/>
          </a:prstGeom>
          <a:noFill/>
          <a:ln>
            <a:noFill/>
          </a:ln>
        </p:spPr>
        <p:txBody>
          <a:bodyPr numCol="1" anchor="t"/>
          <a:lstStyle>
            <a:lvl1pPr marL="0" indent="0" algn="l">
              <a:lnSpc>
                <a:spcPct val="150000"/>
              </a:lnSpc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 smtClean="0"/>
              <a:t>Upravte styly předlohy textu.            </a:t>
            </a:r>
          </a:p>
        </p:txBody>
      </p:sp>
    </p:spTree>
    <p:extLst>
      <p:ext uri="{BB962C8B-B14F-4D97-AF65-F5344CB8AC3E}">
        <p14:creationId xmlns:p14="http://schemas.microsoft.com/office/powerpoint/2010/main" val="2753553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105156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45387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10515600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2609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dva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 smtClean="0"/>
          </a:p>
          <a:p>
            <a:endParaRPr lang="cs-CZ" dirty="0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52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L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50539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P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838200" y="1728000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 smtClean="0"/>
          </a:p>
          <a:p>
            <a:endParaRPr lang="cs-CZ" dirty="0"/>
          </a:p>
        </p:txBody>
      </p:sp>
      <p:sp>
        <p:nvSpPr>
          <p:cNvPr id="8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82291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10515600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994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texty vedle seb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4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01507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57925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62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4" name="Zástupný symbol pro graf 3"/>
          <p:cNvSpPr>
            <a:spLocks noGrp="1"/>
          </p:cNvSpPr>
          <p:nvPr>
            <p:ph type="chart" sz="quarter" idx="14"/>
          </p:nvPr>
        </p:nvSpPr>
        <p:spPr>
          <a:xfrm>
            <a:off x="838200" y="1704975"/>
            <a:ext cx="10515600" cy="4248150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5" name="Zástupný symbol pro text 2"/>
          <p:cNvSpPr>
            <a:spLocks noGrp="1"/>
          </p:cNvSpPr>
          <p:nvPr>
            <p:ph type="body" sz="quarter" idx="15"/>
          </p:nvPr>
        </p:nvSpPr>
        <p:spPr>
          <a:xfrm>
            <a:off x="5112422" y="6170400"/>
            <a:ext cx="1967155" cy="23066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algn="ctr">
              <a:defRPr/>
            </a:lvl1pPr>
          </a:lstStyle>
          <a:p>
            <a:pPr marL="0" indent="0">
              <a:buNone/>
            </a:pPr>
            <a:r>
              <a:rPr lang="cs-CZ" dirty="0" smtClean="0"/>
              <a:t>Zde zdroj, případně vymažte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906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trana se jménem auto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73210" y="2295525"/>
            <a:ext cx="10305535" cy="2295526"/>
          </a:xfrm>
          <a:prstGeom prst="rect">
            <a:avLst/>
          </a:prstGeom>
        </p:spPr>
        <p:txBody>
          <a:bodyPr lIns="0" anchor="ctr"/>
          <a:lstStyle>
            <a:lvl1pPr algn="l">
              <a:defRPr sz="48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873210" y="6025275"/>
            <a:ext cx="1967155" cy="230660"/>
          </a:xfrm>
          <a:prstGeom prst="rect">
            <a:avLst/>
          </a:prstGeom>
        </p:spPr>
        <p:txBody>
          <a:bodyPr lIns="18000"/>
          <a:lstStyle>
            <a:lvl1pPr algn="l">
              <a:defRPr sz="11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 dirty="0" smtClean="0"/>
              <a:t>1. LEDNA 2020</a:t>
            </a:r>
            <a:endParaRPr lang="cs-CZ" dirty="0"/>
          </a:p>
        </p:txBody>
      </p:sp>
      <p:sp>
        <p:nvSpPr>
          <p:cNvPr id="6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873210" y="4924425"/>
            <a:ext cx="2774865" cy="718143"/>
          </a:xfrm>
          <a:prstGeom prst="rect">
            <a:avLst/>
          </a:prstGeom>
        </p:spPr>
        <p:txBody>
          <a:bodyPr lIns="18000"/>
          <a:lstStyle>
            <a:lvl1pPr algn="l">
              <a:defRPr sz="1200" b="1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39554279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 s popis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1671636" y="4781550"/>
            <a:ext cx="4086370" cy="1332220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 smtClean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5"/>
          </p:nvPr>
        </p:nvSpPr>
        <p:spPr>
          <a:xfrm>
            <a:off x="1671635" y="2333130"/>
            <a:ext cx="4086371" cy="2300730"/>
          </a:xfrm>
          <a:prstGeom prst="rect">
            <a:avLst/>
          </a:prstGeom>
          <a:ln w="9525"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9200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4"/>
          <p:cNvSpPr>
            <a:spLocks noGrp="1"/>
          </p:cNvSpPr>
          <p:nvPr>
            <p:ph type="body" sz="quarter" idx="18"/>
          </p:nvPr>
        </p:nvSpPr>
        <p:spPr>
          <a:xfrm>
            <a:off x="6453041" y="4781550"/>
            <a:ext cx="4086370" cy="1332220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 smtClean="0"/>
          </a:p>
        </p:txBody>
      </p:sp>
      <p:sp>
        <p:nvSpPr>
          <p:cNvPr id="11" name="Zástupný symbol pro obrázek 7"/>
          <p:cNvSpPr>
            <a:spLocks noGrp="1"/>
          </p:cNvSpPr>
          <p:nvPr>
            <p:ph type="pic" sz="quarter" idx="20"/>
          </p:nvPr>
        </p:nvSpPr>
        <p:spPr>
          <a:xfrm>
            <a:off x="6453040" y="2333130"/>
            <a:ext cx="4086371" cy="2300730"/>
          </a:xfrm>
          <a:prstGeom prst="rect">
            <a:avLst/>
          </a:prstGeom>
          <a:ln w="9525"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426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rázky s popis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1364606" y="4232635"/>
            <a:ext cx="2386137" cy="1772745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 smtClean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5"/>
          </p:nvPr>
        </p:nvSpPr>
        <p:spPr>
          <a:xfrm>
            <a:off x="1364606" y="2328846"/>
            <a:ext cx="2386136" cy="1752959"/>
          </a:xfrm>
          <a:prstGeom prst="rect">
            <a:avLst/>
          </a:prstGeom>
          <a:ln w="9525"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9" name="Zástupný symbol pro obrázek 7"/>
          <p:cNvSpPr>
            <a:spLocks noGrp="1"/>
          </p:cNvSpPr>
          <p:nvPr>
            <p:ph type="pic" sz="quarter" idx="16"/>
          </p:nvPr>
        </p:nvSpPr>
        <p:spPr>
          <a:xfrm>
            <a:off x="4895514" y="2328846"/>
            <a:ext cx="2386800" cy="1752533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10" name="Zástupný symbol pro obrázek 7"/>
          <p:cNvSpPr>
            <a:spLocks noGrp="1"/>
          </p:cNvSpPr>
          <p:nvPr>
            <p:ph type="pic" sz="quarter" idx="17"/>
          </p:nvPr>
        </p:nvSpPr>
        <p:spPr>
          <a:xfrm>
            <a:off x="8441256" y="2328846"/>
            <a:ext cx="2386137" cy="1752533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9200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4"/>
          <p:cNvSpPr>
            <a:spLocks noGrp="1"/>
          </p:cNvSpPr>
          <p:nvPr>
            <p:ph type="body" sz="quarter" idx="18"/>
          </p:nvPr>
        </p:nvSpPr>
        <p:spPr>
          <a:xfrm>
            <a:off x="8441256" y="4232635"/>
            <a:ext cx="2386137" cy="1772745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 smtClean="0"/>
          </a:p>
        </p:txBody>
      </p:sp>
      <p:sp>
        <p:nvSpPr>
          <p:cNvPr id="14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4895514" y="4232635"/>
            <a:ext cx="2386800" cy="1772745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228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rovnání"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838199" y="1726250"/>
            <a:ext cx="5034699" cy="424091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12"/>
          </p:nvPr>
        </p:nvSpPr>
        <p:spPr>
          <a:xfrm>
            <a:off x="6319101" y="1726250"/>
            <a:ext cx="5034699" cy="424057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  <p:sp>
        <p:nvSpPr>
          <p:cNvPr id="17" name="Zástupný symbol pro text 16"/>
          <p:cNvSpPr>
            <a:spLocks noGrp="1"/>
          </p:cNvSpPr>
          <p:nvPr>
            <p:ph type="body" sz="quarter" idx="13"/>
          </p:nvPr>
        </p:nvSpPr>
        <p:spPr>
          <a:xfrm>
            <a:off x="6319101" y="394085"/>
            <a:ext cx="5034699" cy="104160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 smtClean="0"/>
              <a:t>Upravte styly předlohy textu.</a:t>
            </a:r>
            <a:endParaRPr lang="cs-CZ" dirty="0"/>
          </a:p>
        </p:txBody>
      </p:sp>
      <p:sp>
        <p:nvSpPr>
          <p:cNvPr id="18" name="Zástupný symbol pro text 16"/>
          <p:cNvSpPr>
            <a:spLocks noGrp="1"/>
          </p:cNvSpPr>
          <p:nvPr>
            <p:ph type="body" sz="quarter" idx="14"/>
          </p:nvPr>
        </p:nvSpPr>
        <p:spPr>
          <a:xfrm>
            <a:off x="838199" y="394085"/>
            <a:ext cx="5034699" cy="104160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 smtClean="0"/>
              <a:t>Upravte styly předlohy textu.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8293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105156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584671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10515600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256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dva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 smtClean="0"/>
          </a:p>
          <a:p>
            <a:endParaRPr lang="cs-CZ" dirty="0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7455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L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434896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P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838200" y="1728000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 smtClean="0"/>
          </a:p>
          <a:p>
            <a:endParaRPr lang="cs-CZ" dirty="0"/>
          </a:p>
        </p:txBody>
      </p:sp>
      <p:sp>
        <p:nvSpPr>
          <p:cNvPr id="8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56956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10515600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7010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texty vedle seb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4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454363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8224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10515600" cy="4320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510706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57925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639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105156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05400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10515600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642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dva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 smtClean="0"/>
          </a:p>
          <a:p>
            <a:endParaRPr lang="cs-CZ" dirty="0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9248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L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902534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P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838200" y="1728000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 smtClean="0"/>
          </a:p>
          <a:p>
            <a:endParaRPr lang="cs-CZ" dirty="0"/>
          </a:p>
        </p:txBody>
      </p:sp>
      <p:sp>
        <p:nvSpPr>
          <p:cNvPr id="8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281032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10515600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898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texty vedle seb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4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752707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57925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4667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105156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61485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vá 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0" y="1810800"/>
            <a:ext cx="10305535" cy="3240000"/>
          </a:xfrm>
          <a:prstGeom prst="rect">
            <a:avLst/>
          </a:prstGeom>
        </p:spPr>
        <p:txBody>
          <a:bodyPr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284767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10515600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2075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dva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 smtClean="0"/>
          </a:p>
          <a:p>
            <a:endParaRPr lang="cs-CZ" dirty="0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112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L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59768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P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838200" y="1728000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 smtClean="0"/>
          </a:p>
          <a:p>
            <a:endParaRPr lang="cs-CZ" dirty="0"/>
          </a:p>
        </p:txBody>
      </p:sp>
      <p:sp>
        <p:nvSpPr>
          <p:cNvPr id="8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90575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10515600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498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texty vedle seb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4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06519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57925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6238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2632" y="1148758"/>
            <a:ext cx="10959050" cy="490597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538163" indent="-361950">
              <a:buFont typeface="Arial" panose="020B0604020202020204" pitchFamily="34" charset="0"/>
              <a:buChar char="‒"/>
              <a:defRPr sz="18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>
              <a:buFont typeface="Calibri" panose="020F0502020204030204" pitchFamily="34" charset="0"/>
              <a:buChar char="‒"/>
              <a:defRPr sz="1600" baseline="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1" name="object 4"/>
          <p:cNvSpPr/>
          <p:nvPr userDrawn="1"/>
        </p:nvSpPr>
        <p:spPr>
          <a:xfrm>
            <a:off x="535754" y="388678"/>
            <a:ext cx="985351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Nadpis 14"/>
          <p:cNvSpPr>
            <a:spLocks noGrp="1"/>
          </p:cNvSpPr>
          <p:nvPr>
            <p:ph type="title"/>
          </p:nvPr>
        </p:nvSpPr>
        <p:spPr>
          <a:xfrm>
            <a:off x="535754" y="526874"/>
            <a:ext cx="10250792" cy="422651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9923212" y="6458074"/>
            <a:ext cx="1804184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3"/>
          </p:nvPr>
        </p:nvSpPr>
        <p:spPr>
          <a:xfrm>
            <a:off x="535753" y="6480916"/>
            <a:ext cx="4339599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0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5140332" y="6480916"/>
            <a:ext cx="19638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9E9D0BF8-95ED-4B89-9468-B9BA80425C8A}" type="datetime1">
              <a:rPr lang="cs-CZ" smtClean="0"/>
              <a:t>18.5.2021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1297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1060621" y="1861751"/>
            <a:ext cx="10210800" cy="3146854"/>
          </a:xfrm>
          <a:prstGeom prst="rect">
            <a:avLst/>
          </a:prstGeom>
        </p:spPr>
        <p:txBody>
          <a:bodyPr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 smtClean="0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2"/>
          </p:nvPr>
        </p:nvSpPr>
        <p:spPr>
          <a:xfrm>
            <a:off x="1060621" y="5219700"/>
            <a:ext cx="5063954" cy="1066800"/>
          </a:xfrm>
          <a:prstGeom prst="rect">
            <a:avLst/>
          </a:prstGeom>
        </p:spPr>
        <p:txBody>
          <a:bodyPr anchor="t"/>
          <a:lstStyle>
            <a:lvl1pPr algn="l">
              <a:defRPr sz="12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2838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_sociální sít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1060621" y="1861751"/>
            <a:ext cx="10210800" cy="3146854"/>
          </a:xfrm>
          <a:prstGeom prst="rect">
            <a:avLst/>
          </a:prstGeom>
        </p:spPr>
        <p:txBody>
          <a:bodyPr lIns="90000"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 smtClean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346" y="5237205"/>
            <a:ext cx="1816612" cy="91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204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vá 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0" y="1810800"/>
            <a:ext cx="10305535" cy="3240000"/>
          </a:xfrm>
          <a:prstGeom prst="rect">
            <a:avLst/>
          </a:prstGeom>
        </p:spPr>
        <p:txBody>
          <a:bodyPr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22417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vá kapitola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0" y="2905124"/>
            <a:ext cx="10305535" cy="1057275"/>
          </a:xfrm>
          <a:prstGeom prst="rect">
            <a:avLst/>
          </a:prstGeom>
        </p:spPr>
        <p:txBody>
          <a:bodyPr wrap="none"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838799" y="3962399"/>
            <a:ext cx="10305535" cy="818777"/>
          </a:xfrm>
          <a:prstGeom prst="rect">
            <a:avLst/>
          </a:prstGeom>
        </p:spPr>
        <p:txBody>
          <a:bodyPr lIns="18000"/>
          <a:lstStyle>
            <a:lvl1pPr algn="l">
              <a:defRPr sz="14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80401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26.xml"/><Relationship Id="rId9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34.xml"/><Relationship Id="rId9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5" Type="http://schemas.openxmlformats.org/officeDocument/2006/relationships/slideLayout" Target="../slideLayouts/slideLayout43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42.xml"/><Relationship Id="rId9" Type="http://schemas.openxmlformats.org/officeDocument/2006/relationships/theme" Target="../theme/theme1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7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14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8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8.png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525" y="5880980"/>
            <a:ext cx="4181474" cy="97702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5081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674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7" r:id="rId2"/>
    <p:sldLayoutId id="2147483711" r:id="rId3"/>
    <p:sldLayoutId id="2147483739" r:id="rId4"/>
    <p:sldLayoutId id="2147483740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896D4"/>
          </a:solidFill>
          <a:latin typeface="AvenirNext LT Pro Bold" panose="020B0804020202020204" pitchFamily="34" charset="-18"/>
          <a:ea typeface="Roboto Slab" pitchFamily="2" charset="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8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728000"/>
            <a:ext cx="10515600" cy="4320000"/>
          </a:xfrm>
          <a:prstGeom prst="rect">
            <a:avLst/>
          </a:prstGeom>
        </p:spPr>
        <p:txBody>
          <a:bodyPr vert="horz" lIns="180000" tIns="45720" rIns="91440" bIns="45720" rtlCol="0">
            <a:noAutofit/>
          </a:bodyPr>
          <a:lstStyle/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81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rgbClr val="2896D4"/>
          </a:solidFill>
          <a:latin typeface="Segoe UI" panose="020B0502040204020203" pitchFamily="34" charset="0"/>
          <a:ea typeface="Roboto Slab" pitchFamily="2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rgbClr val="2896D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8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728000"/>
            <a:ext cx="10515600" cy="4320000"/>
          </a:xfrm>
          <a:prstGeom prst="rect">
            <a:avLst/>
          </a:prstGeom>
        </p:spPr>
        <p:txBody>
          <a:bodyPr vert="horz" lIns="180000" tIns="45720" rIns="91440" bIns="45720" rtlCol="0">
            <a:noAutofit/>
          </a:bodyPr>
          <a:lstStyle/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38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rgbClr val="2896D4"/>
          </a:solidFill>
          <a:latin typeface="Segoe UI" panose="020B0502040204020203" pitchFamily="34" charset="0"/>
          <a:ea typeface="Roboto Slab" pitchFamily="2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rgbClr val="2896D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8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728000"/>
            <a:ext cx="10515600" cy="4320000"/>
          </a:xfrm>
          <a:prstGeom prst="rect">
            <a:avLst/>
          </a:prstGeom>
        </p:spPr>
        <p:txBody>
          <a:bodyPr vert="horz" lIns="180000" tIns="45720" rIns="91440" bIns="45720" rtlCol="0">
            <a:noAutofit/>
          </a:bodyPr>
          <a:lstStyle/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0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rgbClr val="2896D4"/>
          </a:solidFill>
          <a:latin typeface="Segoe UI" panose="020B0502040204020203" pitchFamily="34" charset="0"/>
          <a:ea typeface="Roboto Slab" pitchFamily="2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rgbClr val="2896D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2169"/>
            <a:ext cx="757539" cy="315692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526" y="5880980"/>
            <a:ext cx="4181474" cy="977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51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96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2896D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1809750"/>
            <a:ext cx="101705" cy="3238500"/>
          </a:xfrm>
          <a:prstGeom prst="rect">
            <a:avLst/>
          </a:prstGeom>
        </p:spPr>
      </p:pic>
      <p:sp>
        <p:nvSpPr>
          <p:cNvPr id="5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6956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7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8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896D4"/>
          </a:solidFill>
          <a:latin typeface="AvenirNext LT Pro Bold" panose="020B0804020202020204" pitchFamily="34" charset="-18"/>
          <a:ea typeface="Roboto Slab" pitchFamily="2" charset="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69560"/>
            <a:ext cx="12192000" cy="68844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6046195" y="-1007360"/>
            <a:ext cx="99609" cy="5295678"/>
          </a:xfrm>
          <a:prstGeom prst="rect">
            <a:avLst/>
          </a:prstGeom>
        </p:spPr>
      </p:pic>
      <p:sp>
        <p:nvSpPr>
          <p:cNvPr id="5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968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896D4"/>
          </a:solidFill>
          <a:latin typeface="AvenirNext LT Pro Bold" panose="020B0804020202020204" pitchFamily="34" charset="-18"/>
          <a:ea typeface="Roboto Slab" pitchFamily="2" charset="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8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728000"/>
            <a:ext cx="10515600" cy="4320000"/>
          </a:xfrm>
          <a:prstGeom prst="rect">
            <a:avLst/>
          </a:prstGeom>
        </p:spPr>
        <p:txBody>
          <a:bodyPr vert="horz" lIns="180000" tIns="45720" rIns="91440" bIns="45720" rtlCol="0">
            <a:noAutofit/>
          </a:bodyPr>
          <a:lstStyle/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21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3" r:id="rId2"/>
    <p:sldLayoutId id="2147483687" r:id="rId3"/>
    <p:sldLayoutId id="2147483690" r:id="rId4"/>
    <p:sldLayoutId id="2147483691" r:id="rId5"/>
    <p:sldLayoutId id="2147483675" r:id="rId6"/>
    <p:sldLayoutId id="2147483693" r:id="rId7"/>
    <p:sldLayoutId id="2147483686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rgbClr val="2896D4"/>
          </a:solidFill>
          <a:latin typeface="Segoe UI" panose="020B0502040204020203" pitchFamily="34" charset="0"/>
          <a:ea typeface="Roboto Slab" pitchFamily="2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rgbClr val="2896D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8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43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rgbClr val="2896D4"/>
          </a:solidFill>
          <a:latin typeface="Segoe UI" panose="020B0502040204020203" pitchFamily="34" charset="0"/>
          <a:ea typeface="Roboto Slab" pitchFamily="2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rgbClr val="2896D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pic>
        <p:nvPicPr>
          <p:cNvPr id="3" name="Obrázek 2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638100" y="1082675"/>
            <a:ext cx="115200" cy="1789200"/>
          </a:xfrm>
          <a:prstGeom prst="rect">
            <a:avLst/>
          </a:prstGeom>
        </p:spPr>
      </p:pic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69560"/>
            <a:ext cx="442800" cy="396000"/>
          </a:xfrm>
          <a:prstGeom prst="rect">
            <a:avLst/>
          </a:prstGeom>
        </p:spPr>
        <p:txBody>
          <a:bodyPr anchor="ctr" anchorCtr="0"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6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390775" y="1082675"/>
            <a:ext cx="115200" cy="178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98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2896D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69560"/>
            <a:ext cx="12192000" cy="68844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038847" y="1046793"/>
            <a:ext cx="114305" cy="179063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593947" y="1045801"/>
            <a:ext cx="114305" cy="1790635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483740" y="1045809"/>
            <a:ext cx="114304" cy="1790619"/>
          </a:xfrm>
          <a:prstGeom prst="rect">
            <a:avLst/>
          </a:prstGeom>
        </p:spPr>
      </p:pic>
      <p:sp>
        <p:nvSpPr>
          <p:cNvPr id="12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200" y="6169560"/>
            <a:ext cx="442800" cy="396000"/>
          </a:xfrm>
          <a:prstGeom prst="rect">
            <a:avLst/>
          </a:prstGeom>
        </p:spPr>
        <p:txBody>
          <a:bodyPr anchor="ctr" anchorCtr="0"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439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2896D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896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9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>
          <a:xfrm>
            <a:off x="838200" y="1728000"/>
            <a:ext cx="10515600" cy="432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838200" y="6170400"/>
            <a:ext cx="372218" cy="276999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fld id="{7EB3CF81-40B1-461F-ABB1-DF8E3BDEAF2C}" type="slidenum">
              <a:rPr lang="cs-CZ" sz="120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‹#›</a:t>
            </a:fld>
            <a:endParaRPr lang="cs-CZ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18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chemeClr val="bg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chemeClr val="bg1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ca.europa.eu/cs/Pages/PublicationSearch.aspx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microsoft.com/office/2007/relationships/hdphoto" Target="../media/hdphoto2.wdp"/><Relationship Id="rId5" Type="http://schemas.openxmlformats.org/officeDocument/2006/relationships/image" Target="../media/image11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fcr.cz/cs/verejny-sektor/kontrola-verejnych-financi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a.europa.eu/cs/Pages/DocItem.aspx?did=57946" TargetMode="External"/><Relationship Id="rId2" Type="http://schemas.openxmlformats.org/officeDocument/2006/relationships/hyperlink" Target="https://www.eca.europa.eu/cs/Pages/Strategy.aspx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Kontrolní mechanismy EU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4</a:t>
            </a:r>
            <a:r>
              <a:rPr lang="cs-CZ" dirty="0" smtClean="0"/>
              <a:t>. </a:t>
            </a:r>
            <a:r>
              <a:rPr lang="cs-CZ" dirty="0"/>
              <a:t>k</a:t>
            </a:r>
            <a:r>
              <a:rPr lang="cs-CZ" dirty="0" smtClean="0"/>
              <a:t>větna 2021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 smtClean="0"/>
              <a:t>Mgr. Andrea Vuongová</a:t>
            </a:r>
          </a:p>
          <a:p>
            <a:r>
              <a:rPr lang="cs-CZ" dirty="0"/>
              <a:t>BVV11K Evropské finanční </a:t>
            </a:r>
            <a:r>
              <a:rPr lang="cs-CZ" dirty="0" smtClean="0"/>
              <a:t>právo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696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 smtClean="0">
                <a:latin typeface="+mn-lt"/>
              </a:rPr>
              <a:t>Audity výkonnosti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10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k</a:t>
            </a:r>
            <a:r>
              <a:rPr lang="cs-CZ" sz="1800" dirty="0" smtClean="0"/>
              <a:t>ontrola </a:t>
            </a:r>
            <a:r>
              <a:rPr lang="cs-CZ" sz="1800" dirty="0"/>
              <a:t>kvality příjmových a výdajových operací EU a uplatňování zásady řádného finančního řízení. </a:t>
            </a:r>
            <a:endParaRPr lang="cs-CZ" sz="1800" dirty="0" smtClean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prověrky </a:t>
            </a:r>
            <a:r>
              <a:rPr lang="cs-CZ" sz="1800" dirty="0"/>
              <a:t>programů, operací, řídicích systémů a postupů subjektů a orgánů, které řídí finanční prostředky </a:t>
            </a:r>
            <a:r>
              <a:rPr lang="cs-CZ" sz="1800" dirty="0"/>
              <a:t>EU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cílem </a:t>
            </a:r>
            <a:r>
              <a:rPr lang="cs-CZ" sz="1800" dirty="0"/>
              <a:t>je posoudit soulad s principy 3E, tj., zda se postupuje hospodárně, efektivně a účelně.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14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 smtClean="0">
                <a:latin typeface="+mn-lt"/>
              </a:rPr>
              <a:t>Výstupy činnosti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11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zjištění </a:t>
            </a:r>
            <a:r>
              <a:rPr lang="cs-CZ" sz="1800" dirty="0"/>
              <a:t>a doporučení předkládá Evropskému parlamentu, Radě EU, vládám a parlamentům členských států a také široké </a:t>
            </a:r>
            <a:r>
              <a:rPr lang="cs-CZ" sz="1800" dirty="0" smtClean="0"/>
              <a:t>veřejnosti.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EÚD </a:t>
            </a:r>
            <a:r>
              <a:rPr lang="cs-CZ" sz="1800" dirty="0"/>
              <a:t>vypracuje po skončení každého rozpočtového roku výroční zprávu, která se předkládá ostatním orgánům Unie a zveřejňuje se v Úředním věstníku Evropské unie spolu s odpověďmi orgánů na připomínky Účetního </a:t>
            </a:r>
            <a:r>
              <a:rPr lang="cs-CZ" sz="1800" dirty="0" smtClean="0"/>
              <a:t>dvora.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EÚD </a:t>
            </a:r>
            <a:r>
              <a:rPr lang="cs-CZ" sz="1800" dirty="0"/>
              <a:t>předkládá Evropskému parlamentu a Radě EU prohlášení o věrohodnosti účetnictví a o legalitě a správnosti uskutečněných operací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8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 smtClean="0">
                <a:latin typeface="+mn-lt"/>
              </a:rPr>
              <a:t>Výstupy činnosti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12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EÚD vypracovává auditní zprávy a vydává stanoviska týkající se všech oblastí činnosti Evropské </a:t>
            </a:r>
            <a:r>
              <a:rPr lang="cs-CZ" sz="1800" dirty="0" smtClean="0"/>
              <a:t>unie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EÚD vydává zvláštní zprávy o vybraných auditních tématech, zveřejňované v průběhu roku, především jako výsledek auditů výkonnosti.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Viz publikace EÚD: </a:t>
            </a:r>
          </a:p>
          <a:p>
            <a:pPr marL="0" lvl="2" indent="0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None/>
            </a:pPr>
            <a:r>
              <a:rPr lang="cs-CZ" sz="1800" dirty="0">
                <a:hlinkClick r:id="rId2"/>
              </a:rPr>
              <a:t>https://</a:t>
            </a:r>
            <a:r>
              <a:rPr lang="cs-CZ" sz="1800" dirty="0" smtClean="0">
                <a:hlinkClick r:id="rId2"/>
              </a:rPr>
              <a:t>www.eca.europa.eu/cs/Pages/PublicationSearch.aspx</a:t>
            </a:r>
            <a:endParaRPr lang="cs-CZ" sz="1800" dirty="0" smtClean="0"/>
          </a:p>
          <a:p>
            <a:pPr marL="0" lvl="2" indent="0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None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83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Evropský úřad pro boj proti podvodů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51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 smtClean="0">
                <a:latin typeface="+mn-lt"/>
              </a:rPr>
              <a:t>Vymezení pravomocí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14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čl</a:t>
            </a:r>
            <a:r>
              <a:rPr lang="cs-CZ" sz="1800" dirty="0"/>
              <a:t>. 2 rozhodnutí 1999/352/ES, ESUO, Euratom ze dne 28. dubna 1999 o zřízení Evropského úřadu pro boj proti </a:t>
            </a:r>
            <a:r>
              <a:rPr lang="cs-CZ" sz="1800" dirty="0" smtClean="0"/>
              <a:t>podvodům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nařízení </a:t>
            </a:r>
            <a:r>
              <a:rPr lang="cs-CZ" sz="1800" dirty="0"/>
              <a:t>Evropského parlamentu a Rady (EU, Euratom) č. 883/2013 ze dne 11. září 2013 o vyšetřování prováděném Evropským úřadem pro boj proti podvodům</a:t>
            </a:r>
            <a:endParaRPr lang="cs-CZ" sz="1800" dirty="0" smtClean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p</a:t>
            </a:r>
            <a:r>
              <a:rPr lang="cs-CZ" sz="1800" dirty="0" smtClean="0"/>
              <a:t>rovádí </a:t>
            </a:r>
            <a:r>
              <a:rPr lang="cs-CZ" sz="1800" dirty="0"/>
              <a:t>nezávislá vyšetřování podvodů (včetně dotačních) a korupčních jednání souvisejících s finančními prostředky Evropské unie. . </a:t>
            </a:r>
            <a:endParaRPr lang="cs-CZ" sz="1800" dirty="0" smtClean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v</a:t>
            </a:r>
            <a:r>
              <a:rPr lang="cs-CZ" sz="1800" dirty="0" smtClean="0"/>
              <a:t>ede </a:t>
            </a:r>
            <a:r>
              <a:rPr lang="cs-CZ" sz="1800" dirty="0"/>
              <a:t>správní vyšetřování v členských státech, které se týká finančních zájmů EU (vnější vyšetřování) a vyšetřování personálu a orgánů Evropské unie (vnitřní </a:t>
            </a:r>
            <a:r>
              <a:rPr lang="cs-CZ" sz="1800" dirty="0" smtClean="0"/>
              <a:t>vyšetřování)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p</a:t>
            </a:r>
            <a:r>
              <a:rPr lang="cs-CZ" sz="1800" dirty="0" smtClean="0"/>
              <a:t>ředmětem </a:t>
            </a:r>
            <a:r>
              <a:rPr lang="cs-CZ" sz="1800" dirty="0"/>
              <a:t>vyšetřování jsou záležitosti týkající se podvodů, korupce a jiných trestných činů, které poškozují finanční zájmy Evropské unie, v souvislosti s: </a:t>
            </a:r>
          </a:p>
          <a:p>
            <a:pPr marL="690563" lvl="2" indent="-342900" algn="just">
              <a:lnSpc>
                <a:spcPct val="100000"/>
              </a:lnSpc>
            </a:pPr>
            <a:r>
              <a:rPr lang="cs-CZ" sz="1800" dirty="0"/>
              <a:t>veškerými výdaji Evropské unie – hlavními výdajovými kategoriemi jsou strukturální fondy, fondy zemědělské politiky a rozvoje venkova, přímé výdaje a vnější pomoc,</a:t>
            </a:r>
          </a:p>
          <a:p>
            <a:pPr marL="690563" lvl="2" indent="-342900" algn="just">
              <a:lnSpc>
                <a:spcPct val="100000"/>
              </a:lnSpc>
            </a:pPr>
            <a:r>
              <a:rPr lang="cs-CZ" sz="1800" dirty="0"/>
              <a:t>některými oblastmi příjmů Evropské unie, zejména cel, </a:t>
            </a:r>
          </a:p>
          <a:p>
            <a:pPr marL="690563" lvl="2" indent="-342900" algn="just">
              <a:lnSpc>
                <a:spcPct val="100000"/>
              </a:lnSpc>
            </a:pPr>
            <a:r>
              <a:rPr lang="cs-CZ" sz="1800" dirty="0"/>
              <a:t>podezřeními na závažné pochybení ze strany zaměstnanců a členů orgánů Evropské unie.</a:t>
            </a:r>
          </a:p>
          <a:p>
            <a:pPr marL="228600" lvl="2" algn="just">
              <a:lnSpc>
                <a:spcPct val="100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0" lvl="2" indent="0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None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22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 smtClean="0">
                <a:latin typeface="+mn-lt"/>
              </a:rPr>
              <a:t>Vyšetřování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15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z</a:t>
            </a:r>
            <a:r>
              <a:rPr lang="cs-CZ" sz="1800" dirty="0" smtClean="0"/>
              <a:t>ahajováno na základě </a:t>
            </a:r>
            <a:r>
              <a:rPr lang="cs-CZ" sz="1800" dirty="0"/>
              <a:t>informace o možných podvodech a nesrovnalostech z </a:t>
            </a:r>
            <a:r>
              <a:rPr lang="cs-CZ" sz="1800" dirty="0" smtClean="0"/>
              <a:t>různých zdrojů, zejména od orgánů, </a:t>
            </a:r>
            <a:r>
              <a:rPr lang="cs-CZ" sz="1800" dirty="0"/>
              <a:t>jež odpovídají za správu finančních prostředků EU v rámci evropských orgánů či členských </a:t>
            </a:r>
            <a:r>
              <a:rPr lang="cs-CZ" sz="1800" dirty="0" smtClean="0"/>
              <a:t>zemí – subjekty sítě AFCOS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p</a:t>
            </a:r>
            <a:r>
              <a:rPr lang="cs-CZ" sz="1800" dirty="0" smtClean="0"/>
              <a:t>rvotní posouzení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v případě, že existuje dostatečně závažné podezření, že došlo k podvodu, úplatkářství nebo jinému protiprávnímu jednání ohrožujícímu finanční zájmy </a:t>
            </a:r>
            <a:r>
              <a:rPr lang="cs-CZ" sz="1800" dirty="0" smtClean="0"/>
              <a:t>Unie je vyšetřování zahájeno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v</a:t>
            </a:r>
            <a:r>
              <a:rPr lang="cs-CZ" sz="1800" dirty="0" smtClean="0"/>
              <a:t>yšetřování spočívá ve shromažďování informací relevantních pro případ (dokumentace, výslech osob, provádění kontrolní činnosti)</a:t>
            </a:r>
          </a:p>
          <a:p>
            <a:pPr marL="228600" lvl="2" algn="just">
              <a:lnSpc>
                <a:spcPct val="100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0" lvl="2" indent="0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None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13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 smtClean="0">
                <a:latin typeface="+mn-lt"/>
              </a:rPr>
              <a:t>Výsledek činnosti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16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v</a:t>
            </a:r>
            <a:r>
              <a:rPr lang="cs-CZ" sz="1800" dirty="0" smtClean="0"/>
              <a:t>ýstupem z vyšetřování je zpráva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doporučení </a:t>
            </a:r>
            <a:r>
              <a:rPr lang="cs-CZ" sz="1800" dirty="0"/>
              <a:t>orgánům EU a vládám příslušných zemí </a:t>
            </a:r>
            <a:r>
              <a:rPr lang="cs-CZ" sz="1800" dirty="0" smtClean="0"/>
              <a:t>dalšího postupu</a:t>
            </a:r>
          </a:p>
          <a:p>
            <a:pPr marL="685800" lvl="3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dirty="0"/>
              <a:t>Finanční </a:t>
            </a:r>
            <a:r>
              <a:rPr lang="cs-CZ" dirty="0"/>
              <a:t>opatření - doporučení aby subjekt, který protiprávně vynaložil finanční prostředky, tyto vrátil </a:t>
            </a:r>
            <a:r>
              <a:rPr lang="cs-CZ" dirty="0" smtClean="0"/>
              <a:t>zpět</a:t>
            </a:r>
            <a:endParaRPr lang="cs-CZ" dirty="0"/>
          </a:p>
          <a:p>
            <a:pPr marL="685800" lvl="3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dirty="0"/>
              <a:t>Soudní </a:t>
            </a:r>
            <a:r>
              <a:rPr lang="cs-CZ" dirty="0"/>
              <a:t>opatření -  doporučením na trestní </a:t>
            </a:r>
            <a:r>
              <a:rPr lang="cs-CZ" dirty="0" smtClean="0"/>
              <a:t>stíhání</a:t>
            </a:r>
            <a:endParaRPr lang="cs-CZ" dirty="0"/>
          </a:p>
          <a:p>
            <a:pPr marL="685800" lvl="3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dirty="0"/>
              <a:t>Disciplinární </a:t>
            </a:r>
            <a:r>
              <a:rPr lang="cs-CZ" dirty="0"/>
              <a:t>opatření - postoupení případu týkajícího se úředníka EU disciplinární </a:t>
            </a:r>
            <a:r>
              <a:rPr lang="cs-CZ" dirty="0" smtClean="0"/>
              <a:t>komisi</a:t>
            </a:r>
          </a:p>
          <a:p>
            <a:pPr marL="685800" lvl="3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Správní opatření – doporučení ke změně postupů, u nichž existuje zvýšené riziko podvodů </a:t>
            </a:r>
            <a:endParaRPr lang="cs-CZ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0" lvl="2" indent="0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None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75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Evropská komise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06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 smtClean="0">
                <a:latin typeface="+mn-lt"/>
              </a:rPr>
              <a:t>Vymezení pravomocí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18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č</a:t>
            </a:r>
            <a:r>
              <a:rPr lang="cs-CZ" sz="1800" dirty="0" smtClean="0"/>
              <a:t>l</a:t>
            </a:r>
            <a:r>
              <a:rPr lang="cs-CZ" sz="1800" dirty="0"/>
              <a:t>. 317 Smlouvy o fungování Evropské </a:t>
            </a:r>
            <a:r>
              <a:rPr lang="cs-CZ" sz="1800" dirty="0" smtClean="0"/>
              <a:t>unie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Evropská </a:t>
            </a:r>
            <a:r>
              <a:rPr lang="cs-CZ" sz="1800" dirty="0"/>
              <a:t>komise je odpovědná za kontrolu výdajů z rozpočtu EU, včetně dotací poskytovaných z fondů Evropské </a:t>
            </a:r>
            <a:r>
              <a:rPr lang="cs-CZ" sz="1800" dirty="0" smtClean="0"/>
              <a:t>unie.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m</a:t>
            </a:r>
            <a:r>
              <a:rPr lang="cs-CZ" sz="1800" dirty="0" smtClean="0"/>
              <a:t>ůže </a:t>
            </a:r>
            <a:r>
              <a:rPr lang="cs-CZ" sz="1800" dirty="0"/>
              <a:t>kontrolovat, zda země EU nenarušují hospodářskou soutěž například nepovolenými státními </a:t>
            </a:r>
            <a:r>
              <a:rPr lang="cs-CZ" sz="1800" dirty="0" smtClean="0"/>
              <a:t>dotacemi.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v</a:t>
            </a:r>
            <a:r>
              <a:rPr lang="cs-CZ" sz="1800" dirty="0" smtClean="0"/>
              <a:t> </a:t>
            </a:r>
            <a:r>
              <a:rPr lang="cs-CZ" sz="1800" dirty="0"/>
              <a:t>rámci kontroly  dotací kontroluje subjekty zapojené do implementační struktury (řídicí orgán, zprostředkující subjekt, Platební a certifikační orgán, platební agentura, Auditní orgán) a příjemce dotací.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0" lvl="2" indent="0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None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95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Kontrola dotací z fondů EU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06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 smtClean="0">
                <a:latin typeface="+mn-lt"/>
              </a:rPr>
              <a:t>Legislativní základ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2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indent="-228600" algn="just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Smlouva o fungování </a:t>
            </a:r>
            <a:r>
              <a:rPr lang="cs-CZ" dirty="0"/>
              <a:t>Evropské unie (články 287, 317, 318, 319, 322 a 325 </a:t>
            </a:r>
            <a:r>
              <a:rPr lang="cs-CZ" dirty="0" smtClean="0"/>
              <a:t>)</a:t>
            </a:r>
            <a:endParaRPr lang="cs-CZ" dirty="0" smtClean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N</a:t>
            </a:r>
            <a:r>
              <a:rPr lang="cs-CZ" sz="1800" dirty="0" smtClean="0"/>
              <a:t>ařízení </a:t>
            </a:r>
            <a:r>
              <a:rPr lang="cs-CZ" sz="1800" dirty="0"/>
              <a:t>Evropského Parlamentu a Rady (EU, Euratom) 2018/1046 ze dne 18. července 2018, kterým se stanoví finanční pravidla pro souhrnný rozpočet </a:t>
            </a:r>
            <a:r>
              <a:rPr lang="cs-CZ" sz="1800" dirty="0" smtClean="0"/>
              <a:t>Unie (finanční nařízení)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Nařízení </a:t>
            </a:r>
            <a:r>
              <a:rPr lang="cs-CZ" sz="1800" dirty="0"/>
              <a:t>Evropského Parlamentu </a:t>
            </a:r>
            <a:r>
              <a:rPr lang="cs-CZ" sz="1800" dirty="0"/>
              <a:t>a</a:t>
            </a:r>
            <a:r>
              <a:rPr lang="cs-CZ" sz="1800" dirty="0"/>
              <a:t> </a:t>
            </a:r>
            <a:r>
              <a:rPr lang="cs-CZ" sz="1800" dirty="0" smtClean="0"/>
              <a:t>Rady </a:t>
            </a:r>
            <a:r>
              <a:rPr lang="cs-CZ" sz="1800" dirty="0"/>
              <a:t>(EU) č. </a:t>
            </a:r>
            <a:r>
              <a:rPr lang="cs-CZ" sz="1800" dirty="0"/>
              <a:t>1303/2013 </a:t>
            </a:r>
            <a:r>
              <a:rPr lang="pl-PL" sz="1800" dirty="0"/>
              <a:t>ze </a:t>
            </a:r>
            <a:r>
              <a:rPr lang="pl-PL" sz="1800" dirty="0"/>
              <a:t>dne 17. prosince 2013 </a:t>
            </a:r>
            <a:r>
              <a:rPr lang="cs-CZ" sz="1800" dirty="0"/>
              <a:t>o společných ustanoveních o Evropském fondu pro regionální rozvoj, Evropském sociálním fondu, Fondu soudržnosti, Evropském zemědělském fondu pro rozvoj venkova a Evropském námořním a rybářském fondu, o obecných ustanoveních o Evropském fondu pro regionální rozvoj, Evropském sociálním fondu, Fondu soudržnosti a Evropském námořním a rybářském </a:t>
            </a:r>
            <a:r>
              <a:rPr lang="cs-CZ" sz="1800" dirty="0" smtClean="0"/>
              <a:t>fondu (obecné nařízení)</a:t>
            </a:r>
            <a:endParaRPr lang="cs-CZ" sz="1800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14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1143" y="425342"/>
            <a:ext cx="10972800" cy="564959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latin typeface="+mj-lt"/>
                <a:cs typeface="Arial"/>
              </a:rPr>
              <a:t>Kontrolní orgány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20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13242" y="1305794"/>
            <a:ext cx="33660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 smtClean="0"/>
              <a:t>Příjemce dotace z fondů Evropské unie </a:t>
            </a:r>
          </a:p>
          <a:p>
            <a:endParaRPr lang="cs-CZ" b="1" dirty="0" smtClean="0"/>
          </a:p>
          <a:p>
            <a:pPr algn="r"/>
            <a:r>
              <a:rPr lang="cs-CZ" b="1" dirty="0" smtClean="0"/>
              <a:t>Žadatel o dotaci z fondů Evropské unie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163292" y="1109903"/>
            <a:ext cx="39407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Kontrolní orgány EU: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Evropská komise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Evropský účetní dvůr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Evropský úřad pro boj proti podvodům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7740804" y="3525890"/>
            <a:ext cx="3940770" cy="2093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Kontrolní orgány ČR: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Nejvyšší kontrolní úřad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Orgány finanční správy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Ministerstvo financí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Úřad pro ochranu hospodářské soutěže (pouze veřejné zakázky)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131167" y="3538918"/>
            <a:ext cx="3940770" cy="2344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Kontrolní orgány v rámci implementační struktury fondů EÚ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Řídicí orgán/Zprostředkující subjekt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Platební agentura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Auditní orgán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Platební a certifikační orgán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18" name="Picture 26" descr="C:\Users\15137\Downloads\business-person-silhouette-wearing-t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347" y="1508319"/>
            <a:ext cx="1098570" cy="873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5" descr="C:\Users\15137\Downloads\three-buildings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201" y="1410145"/>
            <a:ext cx="738894" cy="587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7" descr="C:\Users\15137\Downloads\test-quiz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2802" y="3694331"/>
            <a:ext cx="817553" cy="650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9" descr="C:\Users\15137\Downloads\law-office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864284"/>
            <a:ext cx="674251" cy="536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Přímá spojnice se šipkou 23"/>
          <p:cNvCxnSpPr/>
          <p:nvPr/>
        </p:nvCxnSpPr>
        <p:spPr>
          <a:xfrm flipV="1">
            <a:off x="2080794" y="2645437"/>
            <a:ext cx="2209019" cy="979454"/>
          </a:xfrm>
          <a:prstGeom prst="straightConnector1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H="1" flipV="1">
            <a:off x="4946609" y="2645437"/>
            <a:ext cx="1149391" cy="880453"/>
          </a:xfrm>
          <a:prstGeom prst="straightConnector1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 flipH="1">
            <a:off x="5439205" y="1975616"/>
            <a:ext cx="892337" cy="212743"/>
          </a:xfrm>
          <a:prstGeom prst="straightConnector1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" name="Přímá spojnice se šipkou 3"/>
          <p:cNvCxnSpPr/>
          <p:nvPr/>
        </p:nvCxnSpPr>
        <p:spPr>
          <a:xfrm flipV="1">
            <a:off x="4101552" y="2645437"/>
            <a:ext cx="188261" cy="6752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flipH="1">
            <a:off x="5028917" y="1848567"/>
            <a:ext cx="1043020" cy="1958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 flipV="1">
            <a:off x="5028917" y="2587231"/>
            <a:ext cx="1381284" cy="733485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44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</a:t>
            </a:r>
            <a:r>
              <a:rPr lang="cs-CZ" dirty="0" smtClean="0"/>
              <a:t>dotací z fondů EU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dotace z fondů EU jsou předfinancovány ze státního </a:t>
            </a:r>
            <a:r>
              <a:rPr lang="cs-CZ" dirty="0" smtClean="0"/>
              <a:t>rozpočtu</a:t>
            </a:r>
          </a:p>
          <a:p>
            <a:r>
              <a:rPr lang="cs-CZ" dirty="0"/>
              <a:t>s</a:t>
            </a:r>
            <a:r>
              <a:rPr lang="cs-CZ" dirty="0" smtClean="0"/>
              <a:t>dílené řízení - </a:t>
            </a:r>
            <a:r>
              <a:rPr lang="cs-CZ" dirty="0"/>
              <a:t>za plnění rozpočtu odpovídá Evropská komise, ale realizace programů je svěřena členským státům</a:t>
            </a:r>
            <a:endParaRPr lang="cs-CZ" dirty="0" smtClean="0"/>
          </a:p>
          <a:p>
            <a:r>
              <a:rPr lang="cs-CZ" dirty="0"/>
              <a:t>f</a:t>
            </a:r>
            <a:r>
              <a:rPr lang="cs-CZ" dirty="0" smtClean="0"/>
              <a:t>unkci </a:t>
            </a:r>
            <a:r>
              <a:rPr lang="cs-CZ" dirty="0" smtClean="0"/>
              <a:t>poskytovatele dotace </a:t>
            </a:r>
            <a:r>
              <a:rPr lang="cs-CZ" dirty="0" smtClean="0"/>
              <a:t>plní tzv.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řídicí orgány, </a:t>
            </a:r>
            <a:r>
              <a:rPr lang="cs-CZ" dirty="0"/>
              <a:t>vybírají konkrétní projekty, kontrolují a monitorují jejich </a:t>
            </a:r>
            <a:r>
              <a:rPr lang="cs-CZ" dirty="0" smtClean="0"/>
              <a:t>realizaci</a:t>
            </a:r>
          </a:p>
          <a:p>
            <a:r>
              <a:rPr lang="cs-CZ" dirty="0"/>
              <a:t>nezávislý audit výdajů a fungování řídicího a kontrolního systému </a:t>
            </a:r>
            <a:r>
              <a:rPr lang="cs-CZ" dirty="0" smtClean="0"/>
              <a:t>vykonává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Auditní orgán </a:t>
            </a:r>
            <a:r>
              <a:rPr lang="cs-CZ" dirty="0" smtClean="0"/>
              <a:t>(MF)</a:t>
            </a:r>
          </a:p>
          <a:p>
            <a:r>
              <a:rPr lang="cs-CZ" dirty="0"/>
              <a:t>k</a:t>
            </a:r>
            <a:r>
              <a:rPr lang="cs-CZ" dirty="0" smtClean="0"/>
              <a:t>ontrolu může provádět také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Platební a certifikační orgán </a:t>
            </a:r>
            <a:r>
              <a:rPr lang="cs-CZ" dirty="0" smtClean="0"/>
              <a:t>(MF)</a:t>
            </a:r>
          </a:p>
          <a:p>
            <a:r>
              <a:rPr lang="cs-CZ" dirty="0"/>
              <a:t>v</a:t>
            </a:r>
            <a:r>
              <a:rPr lang="cs-CZ" dirty="0" smtClean="0"/>
              <a:t>lastní kontrolní činnost zajištuje také Evropská unie (EK, EÚD, OLAF)</a:t>
            </a:r>
          </a:p>
          <a:p>
            <a:r>
              <a:rPr lang="cs-CZ" dirty="0"/>
              <a:t>předběžná, průběžná, následná kontrola</a:t>
            </a:r>
          </a:p>
          <a:p>
            <a:r>
              <a:rPr lang="cs-CZ" dirty="0" smtClean="0"/>
              <a:t>procesně </a:t>
            </a:r>
            <a:r>
              <a:rPr lang="cs-CZ" dirty="0"/>
              <a:t>se postupuje dle zákona č. 255/2012 Sb., o kontrole (kontrolní řád)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1343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Preventivní opatření a finanční opravy EU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22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Preventivní opatření </a:t>
            </a:r>
            <a:r>
              <a:rPr lang="cs-CZ" dirty="0" smtClean="0"/>
              <a:t>EU zahrnují </a:t>
            </a:r>
            <a:r>
              <a:rPr lang="cs-CZ" dirty="0"/>
              <a:t>pozastavení plateb, zejména z důvodu závažných nedostatků v řídicím a kontrolním systému, a přerušení platební </a:t>
            </a:r>
            <a:r>
              <a:rPr lang="cs-CZ" dirty="0" smtClean="0"/>
              <a:t>u potvrzených nesrovnalostí se aplikuje</a:t>
            </a:r>
          </a:p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inanční oprava </a:t>
            </a:r>
            <a:r>
              <a:rPr lang="cs-CZ" dirty="0"/>
              <a:t>slouží k nápravě nežádoucího stavu v případě zjištění, že došlo k spolufinancování nesprávných výdajů, tj. byla odhalena nesrovnalost. </a:t>
            </a:r>
            <a:endParaRPr lang="cs-CZ" dirty="0" smtClean="0"/>
          </a:p>
          <a:p>
            <a:r>
              <a:rPr lang="cs-CZ" dirty="0" smtClean="0"/>
              <a:t>finanční </a:t>
            </a:r>
            <a:r>
              <a:rPr lang="cs-CZ" dirty="0"/>
              <a:t>opravy, které aplikuje </a:t>
            </a:r>
            <a:r>
              <a:rPr lang="cs-CZ" dirty="0" smtClean="0"/>
              <a:t>sama Česká republika, </a:t>
            </a:r>
            <a:r>
              <a:rPr lang="cs-CZ" dirty="0"/>
              <a:t>nesnižují alokaci, tj. částku, kterou členský stát může z fondů Evropské unie čerpat</a:t>
            </a:r>
          </a:p>
          <a:p>
            <a:r>
              <a:rPr lang="cs-CZ" dirty="0" smtClean="0"/>
              <a:t>vymožení prostředků od konkrétních příjemců je v odpovědnosti České republiky,  k tomu slouží institut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porušením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rozpočtové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kázně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00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 smtClean="0">
                <a:latin typeface="+mn-lt"/>
              </a:rPr>
              <a:t>Kontrola evropských dotací v roce 2020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23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752600"/>
            <a:ext cx="10515600" cy="4295400"/>
          </a:xfrm>
        </p:spPr>
        <p:txBody>
          <a:bodyPr/>
          <a:lstStyle/>
          <a:p>
            <a:pPr algn="ctr">
              <a:lnSpc>
                <a:spcPct val="114000"/>
              </a:lnSpc>
              <a:buClr>
                <a:srgbClr val="2896D4"/>
              </a:buClr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1 890 </a:t>
            </a:r>
            <a:r>
              <a:rPr lang="cs-CZ" dirty="0" smtClean="0"/>
              <a:t>vykonaných veřejnosprávních kontrol prostředků poskytnutých z fondů EU</a:t>
            </a:r>
          </a:p>
          <a:p>
            <a:pPr lvl="1" indent="0" algn="ctr">
              <a:lnSpc>
                <a:spcPct val="114000"/>
              </a:lnSpc>
              <a:buClr>
                <a:srgbClr val="2896D4"/>
              </a:buClr>
              <a:buNone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1 493 </a:t>
            </a:r>
            <a:r>
              <a:rPr lang="cs-CZ" sz="1800" dirty="0"/>
              <a:t>kontrol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1800" dirty="0" smtClean="0"/>
              <a:t>vykonali řídicí orgány a zprostředkující subjekty</a:t>
            </a:r>
            <a:endParaRPr lang="cs-CZ" sz="1800" dirty="0"/>
          </a:p>
          <a:p>
            <a:pPr lvl="1" indent="0" algn="ctr">
              <a:lnSpc>
                <a:spcPct val="114000"/>
              </a:lnSpc>
              <a:buClr>
                <a:srgbClr val="2896D4"/>
              </a:buClr>
              <a:buNone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397 </a:t>
            </a:r>
            <a:r>
              <a:rPr lang="cs-CZ" sz="1800" dirty="0"/>
              <a:t>kontrol </a:t>
            </a:r>
            <a:r>
              <a:rPr lang="cs-CZ" sz="1800" dirty="0" smtClean="0"/>
              <a:t>vykonalo Ministerstvo financí (auditní orgán a platební a certifikační orgán)</a:t>
            </a:r>
            <a:endParaRPr lang="cs-CZ" dirty="0" smtClean="0"/>
          </a:p>
          <a:p>
            <a:pPr algn="ctr">
              <a:lnSpc>
                <a:spcPct val="114000"/>
              </a:lnSpc>
              <a:buClr>
                <a:srgbClr val="2896D4"/>
              </a:buClr>
            </a:pPr>
            <a:r>
              <a:rPr lang="cs-CZ" dirty="0" smtClean="0"/>
              <a:t>objem </a:t>
            </a:r>
            <a:r>
              <a:rPr lang="cs-CZ" dirty="0"/>
              <a:t>zkontrolovaných </a:t>
            </a:r>
            <a:r>
              <a:rPr lang="cs-CZ" dirty="0" smtClean="0"/>
              <a:t>prostředků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 747 048 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803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Kč </a:t>
            </a:r>
            <a:endParaRPr lang="cs-CZ" dirty="0" smtClean="0"/>
          </a:p>
          <a:p>
            <a:pPr algn="ctr">
              <a:lnSpc>
                <a:spcPct val="114000"/>
              </a:lnSpc>
              <a:buClr>
                <a:srgbClr val="2896D4"/>
              </a:buClr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884 </a:t>
            </a:r>
            <a:r>
              <a:rPr lang="cs-CZ" dirty="0"/>
              <a:t>zjištění </a:t>
            </a:r>
          </a:p>
          <a:p>
            <a:pPr algn="ctr">
              <a:lnSpc>
                <a:spcPct val="114000"/>
              </a:lnSpc>
              <a:buClr>
                <a:srgbClr val="2896D4"/>
              </a:buClr>
            </a:pPr>
            <a:r>
              <a:rPr lang="cs-CZ" dirty="0" smtClean="0"/>
              <a:t>identifikované </a:t>
            </a:r>
            <a:r>
              <a:rPr lang="cs-CZ" dirty="0"/>
              <a:t>korekce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825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 755 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858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Kč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ctr">
              <a:lnSpc>
                <a:spcPct val="114000"/>
              </a:lnSpc>
              <a:buClr>
                <a:srgbClr val="2896D4"/>
              </a:buClr>
            </a:pPr>
            <a:r>
              <a:rPr lang="cs-CZ" dirty="0"/>
              <a:t>výše nahlášených nesrovnalostí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17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 815 070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EUR</a:t>
            </a: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Picture 2" descr="C:\Users\15137\Downloads\funds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955" y="433500"/>
            <a:ext cx="788276" cy="788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94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Mgr. Andrea Vuongová</a:t>
            </a:r>
          </a:p>
          <a:p>
            <a:r>
              <a:rPr lang="cs-CZ" dirty="0">
                <a:hlinkClick r:id="rId2"/>
              </a:rPr>
              <a:t>a</a:t>
            </a:r>
            <a:r>
              <a:rPr lang="cs-CZ" dirty="0" smtClean="0">
                <a:hlinkClick r:id="rId2"/>
              </a:rPr>
              <a:t>ndrea.vuongova@mfcr.cz</a:t>
            </a: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www.mfcr.cz/cs/verejny-sektor/kontrola-verejnych-financi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3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 smtClean="0">
                <a:latin typeface="+mn-lt"/>
              </a:rPr>
              <a:t>Obecně ke kontrole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3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kontrola vs. audit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kontrola je součástí finančního řízení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cílem </a:t>
            </a:r>
            <a:r>
              <a:rPr lang="cs-CZ" sz="1800" dirty="0"/>
              <a:t>kontroly je dosažení </a:t>
            </a:r>
            <a:r>
              <a:rPr lang="cs-CZ" sz="1800" dirty="0"/>
              <a:t>nápravy ve smyslu opravení nefunkčních či nedostatečně funkčních částí </a:t>
            </a:r>
            <a:r>
              <a:rPr lang="cs-CZ" sz="1800" dirty="0" smtClean="0"/>
              <a:t>systému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d</a:t>
            </a:r>
            <a:r>
              <a:rPr lang="cs-CZ" sz="1800" dirty="0" smtClean="0"/>
              <a:t>efinice kontroly ve finančním nařízení:</a:t>
            </a:r>
          </a:p>
          <a:p>
            <a:pPr marL="0" lvl="2" indent="0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None/>
            </a:pPr>
            <a:r>
              <a:rPr lang="cs-CZ" sz="1800" dirty="0"/>
              <a:t>„jakékoli </a:t>
            </a:r>
            <a:r>
              <a:rPr lang="cs-CZ" sz="1800" dirty="0"/>
              <a:t>opatření přijaté za účelem poskytnutí přiměřené jistoty o </a:t>
            </a:r>
            <a:r>
              <a:rPr lang="cs-CZ" sz="1800" b="1" dirty="0"/>
              <a:t>účinnosti, efektivnosti a hospodárnosti operací</a:t>
            </a:r>
            <a:r>
              <a:rPr lang="cs-CZ" sz="1800" dirty="0"/>
              <a:t>, o spolehlivosti výkaznictví, o ochraně majetku a informací, o předcházení podvodům a nesrovnalostem, jejich odhalování a nápravě a opatřeních reagujících na tyto podvody a nesrovnalosti, jakož i o náležitém řízení rizik souvisejících s legalitou a správností uskutečněných </a:t>
            </a:r>
            <a:r>
              <a:rPr lang="cs-CZ" sz="1800" dirty="0" smtClean="0"/>
              <a:t>operací“</a:t>
            </a:r>
            <a:endParaRPr lang="cs-CZ" sz="1800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76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 smtClean="0">
                <a:latin typeface="+mn-lt"/>
              </a:rPr>
              <a:t>Kontrolní mechanismy EU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v</a:t>
            </a:r>
            <a:r>
              <a:rPr lang="cs-CZ" sz="1800" dirty="0" smtClean="0"/>
              <a:t>nitřní </a:t>
            </a:r>
            <a:r>
              <a:rPr lang="cs-CZ" sz="1800" dirty="0"/>
              <a:t>kontrola na úrovní Evropské unie – kontrola schvalující osoby a účetní, interní </a:t>
            </a:r>
            <a:r>
              <a:rPr lang="cs-CZ" sz="1800" dirty="0" smtClean="0"/>
              <a:t>audit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v</a:t>
            </a:r>
            <a:r>
              <a:rPr lang="cs-CZ" sz="1800" dirty="0" smtClean="0"/>
              <a:t>nější kontrola na úrovni Evropské unie:</a:t>
            </a:r>
          </a:p>
          <a:p>
            <a:pPr marL="1604963" lvl="4" indent="-342900" algn="just">
              <a:lnSpc>
                <a:spcPct val="100000"/>
              </a:lnSpc>
            </a:pPr>
            <a:r>
              <a:rPr lang="cs-CZ" dirty="0"/>
              <a:t>kontrola Evropského účetního dvoru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p</a:t>
            </a:r>
            <a:r>
              <a:rPr lang="cs-CZ" sz="1800" dirty="0" smtClean="0"/>
              <a:t>olitická kontrola ze strany Evropského parlamentu</a:t>
            </a:r>
          </a:p>
          <a:p>
            <a:pPr marL="1719263" lvl="4" indent="-457200" algn="just">
              <a:lnSpc>
                <a:spcPct val="100000"/>
              </a:lnSpc>
            </a:pPr>
            <a:r>
              <a:rPr lang="cs-CZ" dirty="0"/>
              <a:t>Výbor pro rozpočtovou kontrolu</a:t>
            </a:r>
          </a:p>
          <a:p>
            <a:pPr marL="1719263" lvl="4" indent="-457200" algn="just">
              <a:lnSpc>
                <a:spcPct val="100000"/>
              </a:lnSpc>
            </a:pPr>
            <a:r>
              <a:rPr lang="cs-CZ" dirty="0"/>
              <a:t>udělení </a:t>
            </a:r>
            <a:r>
              <a:rPr lang="pl-PL" dirty="0"/>
              <a:t>absolutoria Komisi za plnění </a:t>
            </a:r>
            <a:r>
              <a:rPr lang="pl-PL" dirty="0" smtClean="0"/>
              <a:t>rozpočtu</a:t>
            </a:r>
          </a:p>
          <a:p>
            <a:pPr marL="1262063" lvl="4" indent="0" algn="just">
              <a:lnSpc>
                <a:spcPct val="100000"/>
              </a:lnSpc>
              <a:buNone/>
            </a:pPr>
            <a:endParaRPr lang="cs-CZ" sz="1800" dirty="0" smtClean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boj proti podvodům – Evropský úřad pro boj proti podvodům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kontrola dotací z fondů Evropské unie</a:t>
            </a:r>
          </a:p>
          <a:p>
            <a:pPr marL="1719263" lvl="4" indent="-457200" algn="just">
              <a:lnSpc>
                <a:spcPct val="100000"/>
              </a:lnSpc>
              <a:buClr>
                <a:srgbClr val="2896D4"/>
              </a:buClr>
            </a:pPr>
            <a:r>
              <a:rPr lang="cs-CZ" dirty="0" smtClean="0"/>
              <a:t>kontrola </a:t>
            </a:r>
            <a:r>
              <a:rPr lang="cs-CZ" dirty="0"/>
              <a:t>členských státu </a:t>
            </a:r>
            <a:r>
              <a:rPr lang="cs-CZ" dirty="0" smtClean="0"/>
              <a:t>v </a:t>
            </a:r>
            <a:r>
              <a:rPr lang="cs-CZ" dirty="0"/>
              <a:t>rámci sdíleného </a:t>
            </a:r>
            <a:r>
              <a:rPr lang="cs-CZ" dirty="0"/>
              <a:t>řízení</a:t>
            </a:r>
          </a:p>
          <a:p>
            <a:pPr marL="1719263" lvl="4" indent="-457200" algn="just">
              <a:lnSpc>
                <a:spcPct val="100000"/>
              </a:lnSpc>
              <a:buClr>
                <a:srgbClr val="2896D4"/>
              </a:buClr>
            </a:pPr>
            <a:r>
              <a:rPr lang="cs-CZ" dirty="0" smtClean="0"/>
              <a:t>kontrola orgánů EU</a:t>
            </a:r>
          </a:p>
          <a:p>
            <a:pPr marL="1262063" lvl="4" indent="0" algn="just">
              <a:lnSpc>
                <a:spcPct val="100000"/>
              </a:lnSpc>
              <a:buClr>
                <a:srgbClr val="2896D4"/>
              </a:buClr>
              <a:buNone/>
            </a:pPr>
            <a:endParaRPr lang="cs-CZ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1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Evropský účetní dvůr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51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 smtClean="0">
                <a:latin typeface="+mn-lt"/>
              </a:rPr>
              <a:t>Vymezení pravomocí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čl</a:t>
            </a:r>
            <a:r>
              <a:rPr lang="cs-CZ" sz="1800" dirty="0"/>
              <a:t>. 285 až 287 Smlouvy o fungování Evropské </a:t>
            </a:r>
            <a:r>
              <a:rPr lang="cs-CZ" sz="1800" dirty="0" smtClean="0"/>
              <a:t>unie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Evropský </a:t>
            </a:r>
            <a:r>
              <a:rPr lang="cs-CZ" sz="1800" dirty="0"/>
              <a:t>účetní dvůr je prezentován jako „ochránce financí </a:t>
            </a:r>
            <a:r>
              <a:rPr lang="cs-CZ" sz="1800" dirty="0" smtClean="0"/>
              <a:t>EU“, je </a:t>
            </a:r>
            <a:r>
              <a:rPr lang="cs-CZ" sz="1800" dirty="0"/>
              <a:t>nezávislým externím auditorem Evropské </a:t>
            </a:r>
            <a:r>
              <a:rPr lang="cs-CZ" sz="1800" dirty="0" smtClean="0"/>
              <a:t>unie.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k</a:t>
            </a:r>
            <a:r>
              <a:rPr lang="cs-CZ" sz="1800" dirty="0" smtClean="0"/>
              <a:t>ontroluje</a:t>
            </a:r>
            <a:r>
              <a:rPr lang="cs-CZ" sz="1800" dirty="0"/>
              <a:t>, zda Evropská unie vede řádné účetnictví, správně uplatňuje svá finanční pravidla a zda politiky a programy EU plní zamýšlené cíle a zajišťují optimální zhodnocení </a:t>
            </a:r>
            <a:r>
              <a:rPr lang="cs-CZ" sz="1800" dirty="0" smtClean="0"/>
              <a:t>prostředků.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k</a:t>
            </a:r>
            <a:r>
              <a:rPr lang="cs-CZ" sz="1800" dirty="0" smtClean="0"/>
              <a:t>ontroluje </a:t>
            </a:r>
            <a:r>
              <a:rPr lang="cs-CZ" sz="1800" dirty="0"/>
              <a:t>finanční hospodaření Evropské unie – jak příjmů, tak výdajů, prověřuje jejich zákonnost a finanční </a:t>
            </a:r>
            <a:r>
              <a:rPr lang="cs-CZ" sz="1800" dirty="0" smtClean="0"/>
              <a:t>řízení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je nezávislý na orgánech a institucích, jejichž kontrolu provádí, a tudíž se nezávisle rozhoduje, co bude kontrolovat, jakým způsobem kontrolu provede a jak a kdy předloží výsledky kontroly.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294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 smtClean="0">
                <a:latin typeface="+mn-lt"/>
              </a:rPr>
              <a:t>Vymezení pravomocí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kontroluje </a:t>
            </a:r>
            <a:r>
              <a:rPr lang="cs-CZ" sz="1800" dirty="0"/>
              <a:t>orgány Evropské unie, subjekty zapojené do implementační struktury fondů Evropské unie (řídicí orgány, zprostředkující subjekty, Platební a certifikační orgán, platební agenturu, Auditní orgán), příjemce veřejné finanční podpory (dotace) z fondů Evropské unie a státy, které čerpají pomoc z Evropské </a:t>
            </a:r>
            <a:r>
              <a:rPr lang="cs-CZ" sz="1800" dirty="0" smtClean="0"/>
              <a:t>unie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nemá </a:t>
            </a:r>
            <a:r>
              <a:rPr lang="cs-CZ" sz="1800" dirty="0"/>
              <a:t>exekutivní pravomoci. Pokud zjistí, že některý z výše uvedených subjektů nezákonně zacházel s financemi EU, může informovat kompetentní instituce, např. dát podnět Evropskému úřadu pro boj proti podvodům. 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90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 smtClean="0">
                <a:latin typeface="+mn-lt"/>
              </a:rPr>
              <a:t>Plánování činnosti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EÚD </a:t>
            </a:r>
            <a:r>
              <a:rPr lang="cs-CZ" sz="1800" dirty="0"/>
              <a:t>plánuje svou práci na ročním a víceletém základě. </a:t>
            </a:r>
            <a:endParaRPr lang="cs-CZ" sz="1800" dirty="0" smtClean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v</a:t>
            </a:r>
            <a:r>
              <a:rPr lang="cs-CZ" sz="1800" dirty="0" smtClean="0"/>
              <a:t>íceleté </a:t>
            </a:r>
            <a:r>
              <a:rPr lang="cs-CZ" sz="1800" dirty="0"/>
              <a:t>plánování se zaměřuje na vymezení a aktualizaci strategie. </a:t>
            </a:r>
            <a:endParaRPr lang="cs-CZ" sz="1800" dirty="0" smtClean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p</a:t>
            </a:r>
            <a:r>
              <a:rPr lang="cs-CZ" sz="1800" dirty="0" smtClean="0"/>
              <a:t>ři </a:t>
            </a:r>
            <a:r>
              <a:rPr lang="cs-CZ" sz="1800" dirty="0"/>
              <a:t>ročním plánování se určují konkrétní úkoly, které se budou realizovat daný </a:t>
            </a:r>
            <a:r>
              <a:rPr lang="cs-CZ" sz="1800" dirty="0" smtClean="0"/>
              <a:t>rok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p</a:t>
            </a:r>
            <a:r>
              <a:rPr lang="cs-CZ" sz="1800" dirty="0" smtClean="0"/>
              <a:t>lány </a:t>
            </a:r>
            <a:r>
              <a:rPr lang="cs-CZ" sz="1800" dirty="0"/>
              <a:t>se vypracovávají na základě rizika, veřejného zájmu a pravděpodobného dopadu </a:t>
            </a:r>
            <a:endParaRPr lang="cs-CZ" sz="1800" dirty="0" smtClean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Viz strategie:</a:t>
            </a:r>
          </a:p>
          <a:p>
            <a:pPr marL="0" lvl="2" indent="0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None/>
            </a:pPr>
            <a:r>
              <a:rPr lang="cs-CZ" sz="1800" dirty="0">
                <a:hlinkClick r:id="rId2"/>
              </a:rPr>
              <a:t>https://</a:t>
            </a:r>
            <a:r>
              <a:rPr lang="cs-CZ" sz="1800" dirty="0" smtClean="0">
                <a:hlinkClick r:id="rId2"/>
              </a:rPr>
              <a:t>www.eca.europa.eu/cs/Pages/Strategy.aspx</a:t>
            </a:r>
            <a:endParaRPr lang="cs-CZ" sz="1800" dirty="0" smtClean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chemeClr val="tx1">
                    <a:lumMod val="50000"/>
                  </a:schemeClr>
                </a:solidFill>
              </a:rPr>
              <a:t>Viz </a:t>
            </a:r>
            <a:r>
              <a:rPr lang="cs-CZ" sz="1800" dirty="0">
                <a:solidFill>
                  <a:schemeClr val="tx1">
                    <a:lumMod val="50000"/>
                  </a:schemeClr>
                </a:solidFill>
              </a:rPr>
              <a:t>pracovní </a:t>
            </a:r>
            <a:r>
              <a:rPr lang="cs-CZ" sz="1800" dirty="0" smtClean="0">
                <a:solidFill>
                  <a:schemeClr val="tx1">
                    <a:lumMod val="50000"/>
                  </a:schemeClr>
                </a:solidFill>
              </a:rPr>
              <a:t>program 2021+:</a:t>
            </a:r>
          </a:p>
          <a:p>
            <a:pPr marL="0" lvl="2" indent="0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None/>
            </a:pPr>
            <a:r>
              <a:rPr lang="cs-CZ" sz="1800" dirty="0">
                <a:solidFill>
                  <a:schemeClr val="tx1">
                    <a:lumMod val="50000"/>
                  </a:schemeClr>
                </a:solidFill>
                <a:hlinkClick r:id="rId3"/>
              </a:rPr>
              <a:t>https://</a:t>
            </a:r>
            <a:r>
              <a:rPr lang="cs-CZ" sz="1800" dirty="0" smtClean="0">
                <a:solidFill>
                  <a:schemeClr val="tx1">
                    <a:lumMod val="50000"/>
                  </a:schemeClr>
                </a:solidFill>
                <a:hlinkClick r:id="rId3"/>
              </a:rPr>
              <a:t>www.eca.europa.eu/cs/Pages/DocItem.aspx?did=57946</a:t>
            </a:r>
            <a:endParaRPr lang="cs-CZ" sz="18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>
              <a:solidFill>
                <a:schemeClr val="tx1">
                  <a:lumMod val="50000"/>
                </a:schemeClr>
              </a:solidFill>
            </a:endParaRP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66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 smtClean="0">
                <a:latin typeface="+mn-lt"/>
              </a:rPr>
              <a:t>Audity k prohlášení věrohodnosti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9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kontrola </a:t>
            </a:r>
            <a:r>
              <a:rPr lang="cs-CZ" sz="1800" dirty="0"/>
              <a:t>spolehlivosti roční účetní závěrky Evropské unie a </a:t>
            </a:r>
            <a:r>
              <a:rPr lang="cs-CZ" sz="1800" dirty="0" smtClean="0"/>
              <a:t>legality </a:t>
            </a:r>
            <a:r>
              <a:rPr lang="cs-CZ" sz="1800" dirty="0"/>
              <a:t>a </a:t>
            </a:r>
            <a:r>
              <a:rPr lang="cs-CZ" sz="1800" dirty="0" smtClean="0"/>
              <a:t>správnosti </a:t>
            </a:r>
            <a:r>
              <a:rPr lang="cs-CZ" sz="1800" dirty="0"/>
              <a:t>uskutečněných operací. </a:t>
            </a:r>
            <a:endParaRPr lang="cs-CZ" sz="1800" dirty="0" smtClean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s</a:t>
            </a:r>
            <a:r>
              <a:rPr lang="cs-CZ" sz="1800" dirty="0" smtClean="0"/>
              <a:t>ouvisející </a:t>
            </a:r>
            <a:r>
              <a:rPr lang="cs-CZ" sz="1800" dirty="0"/>
              <a:t>zjištění a závěry se zveřejňují ve výročních </a:t>
            </a:r>
            <a:r>
              <a:rPr lang="cs-CZ" sz="1800" dirty="0" smtClean="0"/>
              <a:t>zprávách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s</a:t>
            </a:r>
            <a:r>
              <a:rPr lang="cs-CZ" sz="1800" dirty="0" smtClean="0"/>
              <a:t>oučástí </a:t>
            </a:r>
            <a:r>
              <a:rPr lang="cs-CZ" sz="1800" dirty="0"/>
              <a:t>auditu je testování náhodně vybraného vzorku operací a hodnocení systémů dohledu a kontroly s cílem určit, zda jsou příjmy a platby správně vyčísleny a zda jsou v souladu s právním rámcem. </a:t>
            </a:r>
            <a:endParaRPr lang="cs-CZ" sz="1800" dirty="0" smtClean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v</a:t>
            </a:r>
            <a:r>
              <a:rPr lang="cs-CZ" sz="1800" dirty="0" smtClean="0"/>
              <a:t>ýsledkem </a:t>
            </a:r>
            <a:r>
              <a:rPr lang="cs-CZ" sz="1800" dirty="0"/>
              <a:t>je zvláštní posouzení jednotlivých oblastí rozpočtu EU. 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>
              <a:solidFill>
                <a:schemeClr val="tx1">
                  <a:lumMod val="50000"/>
                </a:schemeClr>
              </a:solidFill>
            </a:endParaRP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 smtClean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97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Kontrola ve veřejné správě_Vuongová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zentace1" id="{B440C3D6-D9A6-4CC0-A6C5-9599EEAC9BDA}" vid="{47F9D14D-9C1E-4042-8589-B8CDA61C1CE1}"/>
    </a:ext>
  </a:extLst>
</a:theme>
</file>

<file path=ppt/theme/theme10.xml><?xml version="1.0" encoding="utf-8"?>
<a:theme xmlns:a="http://schemas.openxmlformats.org/drawingml/2006/main" name="1_Různé typy stránek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zentace1" id="{B440C3D6-D9A6-4CC0-A6C5-9599EEAC9BDA}" vid="{C5417595-ABD5-4210-848A-BFAC5615E8EE}"/>
    </a:ext>
  </a:extLst>
</a:theme>
</file>

<file path=ppt/theme/theme11.xml><?xml version="1.0" encoding="utf-8"?>
<a:theme xmlns:a="http://schemas.openxmlformats.org/drawingml/2006/main" name="2_Různé typy stránek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zentace1" id="{B440C3D6-D9A6-4CC0-A6C5-9599EEAC9BDA}" vid="{C5417595-ABD5-4210-848A-BFAC5615E8EE}"/>
    </a:ext>
  </a:extLst>
</a:theme>
</file>

<file path=ppt/theme/theme12.xml><?xml version="1.0" encoding="utf-8"?>
<a:theme xmlns:a="http://schemas.openxmlformats.org/drawingml/2006/main" name="3_Různé typy stránek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zentace1" id="{B440C3D6-D9A6-4CC0-A6C5-9599EEAC9BDA}" vid="{C5417595-ABD5-4210-848A-BFAC5615E8EE}"/>
    </a:ext>
  </a:extLst>
</a:theme>
</file>

<file path=ppt/theme/theme1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Závěr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zentace1" id="{B440C3D6-D9A6-4CC0-A6C5-9599EEAC9BDA}" vid="{905ECC45-70F2-4E34-A170-CC807D26CA96}"/>
    </a:ext>
  </a:extLst>
</a:theme>
</file>

<file path=ppt/theme/theme3.xml><?xml version="1.0" encoding="utf-8"?>
<a:theme xmlns:a="http://schemas.openxmlformats.org/drawingml/2006/main" name="Předělová stránka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zentace1" id="{B440C3D6-D9A6-4CC0-A6C5-9599EEAC9BDA}" vid="{4935B815-551A-4D4C-B8C9-B4F979A08362}"/>
    </a:ext>
  </a:extLst>
</a:theme>
</file>

<file path=ppt/theme/theme4.xml><?xml version="1.0" encoding="utf-8"?>
<a:theme xmlns:a="http://schemas.openxmlformats.org/drawingml/2006/main" name="Obsah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zentace1" id="{B440C3D6-D9A6-4CC0-A6C5-9599EEAC9BDA}" vid="{AABD3FE4-58BC-4DB7-AC75-BC2CD0EA9375}"/>
    </a:ext>
  </a:extLst>
</a:theme>
</file>

<file path=ppt/theme/theme5.xml><?xml version="1.0" encoding="utf-8"?>
<a:theme xmlns:a="http://schemas.openxmlformats.org/drawingml/2006/main" name="Různé typy stránek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zentace1" id="{B440C3D6-D9A6-4CC0-A6C5-9599EEAC9BDA}" vid="{C5417595-ABD5-4210-848A-BFAC5615E8EE}"/>
    </a:ext>
  </a:extLst>
</a:theme>
</file>

<file path=ppt/theme/theme6.xml><?xml version="1.0" encoding="utf-8"?>
<a:theme xmlns:a="http://schemas.openxmlformats.org/drawingml/2006/main" name="Graf">
  <a:themeElements>
    <a:clrScheme name="Vlastní 2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398D2"/>
      </a:accent1>
      <a:accent2>
        <a:srgbClr val="E94C55"/>
      </a:accent2>
      <a:accent3>
        <a:srgbClr val="F9BF73"/>
      </a:accent3>
      <a:accent4>
        <a:srgbClr val="66BFAE"/>
      </a:accent4>
      <a:accent5>
        <a:srgbClr val="955B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zentace1" id="{B440C3D6-D9A6-4CC0-A6C5-9599EEAC9BDA}" vid="{942D8321-746C-4995-8FFC-4B22EB1581D9}"/>
    </a:ext>
  </a:extLst>
</a:theme>
</file>

<file path=ppt/theme/theme7.xml><?xml version="1.0" encoding="utf-8"?>
<a:theme xmlns:a="http://schemas.openxmlformats.org/drawingml/2006/main" name="Dva obrázky s popisky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zentace1" id="{B440C3D6-D9A6-4CC0-A6C5-9599EEAC9BDA}" vid="{8C888A70-A91D-4DC2-8646-ABDE5677D4CB}"/>
    </a:ext>
  </a:extLst>
</a:theme>
</file>

<file path=ppt/theme/theme8.xml><?xml version="1.0" encoding="utf-8"?>
<a:theme xmlns:a="http://schemas.openxmlformats.org/drawingml/2006/main" name="Tři obrázky s popisky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zentace1" id="{B440C3D6-D9A6-4CC0-A6C5-9599EEAC9BDA}" vid="{81281743-2A7C-46B6-8CAE-15451AA34C2D}"/>
    </a:ext>
  </a:extLst>
</a:theme>
</file>

<file path=ppt/theme/theme9.xml><?xml version="1.0" encoding="utf-8"?>
<a:theme xmlns:a="http://schemas.openxmlformats.org/drawingml/2006/main" name="Speciální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zentace1" id="{B440C3D6-D9A6-4CC0-A6C5-9599EEAC9BDA}" vid="{07F043D4-1FBC-4D82-8415-E8D9A3B22B9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7F6911759377A489158637EE57A7A06" ma:contentTypeVersion="9" ma:contentTypeDescription="Vytvořit nový dokument" ma:contentTypeScope="" ma:versionID="22dcb395c5bd9ad3a5a6295c34e4f7ad">
  <xsd:schema xmlns:xsd="http://www.w3.org/2001/XMLSchema" xmlns:p="http://schemas.microsoft.com/office/2006/metadata/properties" xmlns:ns2="57c3d9b8-bc72-4856-b35c-920442c0b9a4" xmlns:ns3="http://schemas.microsoft.com/sharepoint/v3/fields" targetNamespace="http://schemas.microsoft.com/office/2006/metadata/properties" ma:root="true" ma:fieldsID="cf99c080062c4bb3b487e0af1ab196dc" ns2:_="" ns3:_="">
    <xsd:import namespace="57c3d9b8-bc72-4856-b35c-920442c0b9a4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pozn_x00e1_mka" minOccurs="0"/>
                <xsd:element ref="ns3:_DCDateCreate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7c3d9b8-bc72-4856-b35c-920442c0b9a4" elementFormDefault="qualified">
    <xsd:import namespace="http://schemas.microsoft.com/office/2006/documentManagement/types"/>
    <xsd:element name="pozn_x00e1_mka" ma:index="8" nillable="true" ma:displayName="Poznámka" ma:default="" ma:internalName="pozn_x00e1_mka">
      <xsd:simpleType>
        <xsd:restriction base="dms:Text">
          <xsd:maxLength value="255"/>
        </xsd:restriction>
      </xsd:simpleType>
    </xsd:element>
  </xsd:schema>
  <xsd:schema xmlns:xsd="http://www.w3.org/2001/XMLSchema" xmlns:dms="http://schemas.microsoft.com/office/2006/documentManagement/types" targetNamespace="http://schemas.microsoft.com/sharepoint/v3/fields" elementFormDefault="qualified">
    <xsd:import namespace="http://schemas.microsoft.com/office/2006/documentManagement/types"/>
    <xsd:element name="_DCDateCreated" ma:index="11" nillable="true" ma:displayName="Datum vytvoření" ma:default="[today]" ma:description="Datum, k němuž byl tento prostředek vytvořen" ma:format="DateTime" ma:internalName="_DCDateCreated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10" ma:displayName="Autor"/>
        <xsd:element ref="dcterms:created" minOccurs="0" maxOccurs="1"/>
        <xsd:element ref="dc:identifier" minOccurs="0" maxOccurs="1"/>
        <xsd:element name="contentType" minOccurs="0" maxOccurs="1" type="xsd:string" ma:index="0" ma:displayName="Typ obsahu" ma:readOnly="true"/>
        <xsd:element ref="dc:title" minOccurs="0" maxOccurs="1" ma:index="4" ma:displayName="Nadpis"/>
        <xsd:element ref="dc:subject" minOccurs="0" maxOccurs="1"/>
        <xsd:element ref="dc:description" minOccurs="0" maxOccurs="1" ma:index="9" ma:displayName="Komentář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ozn_x00e1_mka xmlns="57c3d9b8-bc72-4856-b35c-920442c0b9a4" xsi:nil="true"/>
    <_DCDateCreated xmlns="http://schemas.microsoft.com/sharepoint/v3/fields">2020-08-04T12:43:00+00:00</_DCDateCreated>
  </documentManagement>
</p:properties>
</file>

<file path=customXml/itemProps1.xml><?xml version="1.0" encoding="utf-8"?>
<ds:datastoreItem xmlns:ds="http://schemas.openxmlformats.org/officeDocument/2006/customXml" ds:itemID="{E8230E46-01C3-41A4-9FF3-AC3BE958BF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c3d9b8-bc72-4856-b35c-920442c0b9a4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334B5AF6-26CB-4910-81DC-330A19CD42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119A97-8F21-48FF-B049-FE9C103EE9FA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dcmitype/"/>
    <ds:schemaRef ds:uri="57c3d9b8-bc72-4856-b35c-920442c0b9a4"/>
    <ds:schemaRef ds:uri="http://purl.org/dc/terms/"/>
    <ds:schemaRef ds:uri="http://schemas.microsoft.com/sharepoint/v3/field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Prezentace_Kontrola ve veřejné správě_Vuongová</Template>
  <TotalTime>1152</TotalTime>
  <Words>914</Words>
  <Application>Microsoft Office PowerPoint</Application>
  <PresentationFormat>Vlastní</PresentationFormat>
  <Paragraphs>244</Paragraphs>
  <Slides>24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12</vt:i4>
      </vt:variant>
      <vt:variant>
        <vt:lpstr>Nadpisy snímků</vt:lpstr>
      </vt:variant>
      <vt:variant>
        <vt:i4>24</vt:i4>
      </vt:variant>
    </vt:vector>
  </HeadingPairs>
  <TitlesOfParts>
    <vt:vector size="36" baseType="lpstr">
      <vt:lpstr>Prezentace_Kontrola ve veřejné správě_Vuongová</vt:lpstr>
      <vt:lpstr>Závěr</vt:lpstr>
      <vt:lpstr>Předělová stránka</vt:lpstr>
      <vt:lpstr>Obsah</vt:lpstr>
      <vt:lpstr>Různé typy stránek</vt:lpstr>
      <vt:lpstr>Graf</vt:lpstr>
      <vt:lpstr>Dva obrázky s popisky</vt:lpstr>
      <vt:lpstr>Tři obrázky s popisky</vt:lpstr>
      <vt:lpstr>Speciální</vt:lpstr>
      <vt:lpstr>1_Různé typy stránek</vt:lpstr>
      <vt:lpstr>2_Různé typy stránek</vt:lpstr>
      <vt:lpstr>3_Různé typy stránek</vt:lpstr>
      <vt:lpstr>Prezentace aplikace PowerPoint</vt:lpstr>
      <vt:lpstr>Legislativní základ</vt:lpstr>
      <vt:lpstr>Obecně ke kontrole</vt:lpstr>
      <vt:lpstr>Kontrolní mechanismy EU</vt:lpstr>
      <vt:lpstr>Prezentace aplikace PowerPoint</vt:lpstr>
      <vt:lpstr>Vymezení pravomocí</vt:lpstr>
      <vt:lpstr>Vymezení pravomocí</vt:lpstr>
      <vt:lpstr>Plánování činnosti</vt:lpstr>
      <vt:lpstr>Audity k prohlášení věrohodnosti</vt:lpstr>
      <vt:lpstr>Audity výkonnosti</vt:lpstr>
      <vt:lpstr>Výstupy činnosti</vt:lpstr>
      <vt:lpstr>Výstupy činnosti</vt:lpstr>
      <vt:lpstr>Prezentace aplikace PowerPoint</vt:lpstr>
      <vt:lpstr>Vymezení pravomocí</vt:lpstr>
      <vt:lpstr>Vyšetřování</vt:lpstr>
      <vt:lpstr>Výsledek činnosti</vt:lpstr>
      <vt:lpstr>Prezentace aplikace PowerPoint</vt:lpstr>
      <vt:lpstr>Vymezení pravomocí</vt:lpstr>
      <vt:lpstr>Prezentace aplikace PowerPoint</vt:lpstr>
      <vt:lpstr>Kontrolní orgány</vt:lpstr>
      <vt:lpstr>Kontrola dotací z fondů EU</vt:lpstr>
      <vt:lpstr>Preventivní opatření a finanční opravy EU</vt:lpstr>
      <vt:lpstr>Kontrola evropských dotací v roce 2020</vt:lpstr>
      <vt:lpstr>Prezentace aplikace PowerPoint</vt:lpstr>
    </vt:vector>
  </TitlesOfParts>
  <Company>Ministerstvo financí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Vuongová Andrea</dc:creator>
  <cp:lastModifiedBy>Vuongová Andrea</cp:lastModifiedBy>
  <cp:revision>99</cp:revision>
  <cp:lastPrinted>2020-07-28T07:36:30Z</cp:lastPrinted>
  <dcterms:created xsi:type="dcterms:W3CDTF">2021-05-02T16:34:08Z</dcterms:created>
  <dcterms:modified xsi:type="dcterms:W3CDTF">2021-05-18T15:12:42Z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0x01010067F6911759377A489158637EE57A7A06</vt:lpwstr>
  </property>
</Properties>
</file>