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7"/>
  </p:notesMasterIdLst>
  <p:handoutMasterIdLst>
    <p:handoutMasterId r:id="rId18"/>
  </p:handoutMasterIdLst>
  <p:sldIdLst>
    <p:sldId id="309" r:id="rId3"/>
    <p:sldId id="304" r:id="rId4"/>
    <p:sldId id="310" r:id="rId5"/>
    <p:sldId id="305" r:id="rId6"/>
    <p:sldId id="320" r:id="rId7"/>
    <p:sldId id="318" r:id="rId8"/>
    <p:sldId id="319" r:id="rId9"/>
    <p:sldId id="313" r:id="rId10"/>
    <p:sldId id="314" r:id="rId11"/>
    <p:sldId id="321" r:id="rId12"/>
    <p:sldId id="315" r:id="rId13"/>
    <p:sldId id="316" r:id="rId14"/>
    <p:sldId id="317" r:id="rId15"/>
    <p:sldId id="322" r:id="rId16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93" d="100"/>
          <a:sy n="93" d="100"/>
        </p:scale>
        <p:origin x="1109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0110D01-9E4D-445C-85B8-E233F1FF877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893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323D176-8621-4B7C-B8E9-6DDD774AA42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517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54759-F748-4B2E-B787-3EC6FC538AA5}" type="slidenum">
              <a:rPr lang="cs-CZ"/>
              <a:pPr/>
              <a:t>2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3D176-8621-4B7C-B8E9-6DDD774AA42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616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3D176-8621-4B7C-B8E9-6DDD774AA42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63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291CC098-5F07-4B9B-870F-2DE6D3E4D5F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609D58-E5D6-45B3-B6C9-8EBD64E928D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54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238391-CCD5-46DD-8632-7A087731FA5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33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16243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0327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99575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53704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6449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59787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8316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1743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1F6540-1D46-4811-A686-DCC077D21E1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4385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223929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3176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5730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9A5EB3-480E-4A00-A9B4-EAB5DF2A34D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65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0380B1-ECF5-472B-8593-58CB3CA885F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ED5B63-4D37-461A-9134-642EF3B865A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79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0E4E6D-90F0-4B4D-9C52-0DF032BF461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8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6EEAC0-269E-49B6-80A3-3E40F8F7D6F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31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3C01A7-C6F2-422C-8976-5BF4B286A5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38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5CCA74-65AE-4E78-AAB8-C974AD8B770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7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2DE3FB86-4E30-4896-8C3C-BFD10E95BFE8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2771800" y="6525344"/>
            <a:ext cx="4960938" cy="332656"/>
          </a:xfrm>
        </p:spPr>
        <p:txBody>
          <a:bodyPr/>
          <a:lstStyle/>
          <a:p>
            <a:r>
              <a:rPr lang="cs-CZ" sz="1600" dirty="0"/>
              <a:t>© Jan </a:t>
            </a:r>
            <a:r>
              <a:rPr lang="cs-CZ" sz="1600" dirty="0" err="1"/>
              <a:t>Hurdík</a:t>
            </a:r>
            <a:endParaRPr lang="cs-CZ" sz="1600" dirty="0"/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699792" y="2564904"/>
            <a:ext cx="5969000" cy="3888431"/>
          </a:xfrm>
        </p:spPr>
        <p:txBody>
          <a:bodyPr/>
          <a:lstStyle/>
          <a:p>
            <a:r>
              <a:rPr lang="cs-CZ" sz="4800" b="1" dirty="0"/>
              <a:t>Osobnost člověka</a:t>
            </a:r>
            <a:br>
              <a:rPr lang="cs-CZ" sz="3600" dirty="0"/>
            </a:br>
            <a:r>
              <a:rPr lang="cs-CZ" sz="3200" dirty="0"/>
              <a:t>Část první Obecná část</a:t>
            </a:r>
            <a:br>
              <a:rPr lang="cs-CZ" sz="3200" dirty="0"/>
            </a:br>
            <a:r>
              <a:rPr lang="cs-CZ" sz="3200" dirty="0"/>
              <a:t>Hlava II Osoby</a:t>
            </a:r>
            <a:br>
              <a:rPr lang="cs-CZ" sz="3200" dirty="0"/>
            </a:br>
            <a:r>
              <a:rPr lang="cs-CZ" sz="3200" dirty="0"/>
              <a:t>Díl 2 Fyzické osoby</a:t>
            </a:r>
            <a:br>
              <a:rPr lang="cs-CZ" sz="3200" dirty="0"/>
            </a:br>
            <a:r>
              <a:rPr lang="cs-CZ" sz="3200" dirty="0"/>
              <a:t>Oddíl 6 Osobnost člověka</a:t>
            </a:r>
            <a:br>
              <a:rPr lang="cs-CZ" sz="3200" dirty="0"/>
            </a:br>
            <a:r>
              <a:rPr lang="cs-CZ" sz="3200" dirty="0"/>
              <a:t>§ 81-117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7772400" cy="432048"/>
          </a:xfrm>
        </p:spPr>
        <p:txBody>
          <a:bodyPr/>
          <a:lstStyle/>
          <a:p>
            <a:r>
              <a:rPr lang="cs-CZ" b="1" dirty="0"/>
              <a:t>3) Právo na </a:t>
            </a:r>
            <a:r>
              <a:rPr lang="cs-CZ" b="1" dirty="0" err="1"/>
              <a:t>duš</a:t>
            </a:r>
            <a:r>
              <a:rPr lang="cs-CZ" b="1" dirty="0"/>
              <a:t>. a tělesnou integritu II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445224"/>
          </a:xfrm>
        </p:spPr>
        <p:txBody>
          <a:bodyPr/>
          <a:lstStyle/>
          <a:p>
            <a:pPr lvl="0" hangingPunct="0"/>
            <a:r>
              <a:rPr lang="cs-CZ" sz="1800" dirty="0"/>
              <a:t>souhlas dotčeného člověka se zásahem,</a:t>
            </a:r>
          </a:p>
          <a:p>
            <a:pPr lvl="1" hangingPunct="0"/>
            <a:r>
              <a:rPr lang="cs-CZ" sz="1800" dirty="0"/>
              <a:t>Nevyžaduje se, je-li pro zásah zákonný důvod (§ 93/1);</a:t>
            </a:r>
          </a:p>
          <a:p>
            <a:pPr lvl="1" hangingPunct="0"/>
            <a:r>
              <a:rPr lang="cs-CZ" sz="1800" dirty="0"/>
              <a:t>k souhlasu dotčeného se způsobením závažné újmy se nepřihlíží (§ 93/1);</a:t>
            </a:r>
          </a:p>
          <a:p>
            <a:pPr lvl="1" hangingPunct="0"/>
            <a:r>
              <a:rPr lang="cs-CZ" sz="1800" dirty="0"/>
              <a:t>max. míra respektování autonomie vůle nezletilého při rozhodování o zásahu do jeho integrity;</a:t>
            </a:r>
          </a:p>
          <a:p>
            <a:pPr lvl="0" hangingPunct="0"/>
            <a:r>
              <a:rPr lang="cs-CZ" sz="1800" dirty="0"/>
              <a:t>nelze-li získat relevantní souhlas dotčeného člověka, může udělit souhlas zákonný zástupce, je-li to ku přímému prospěchu osoby;</a:t>
            </a:r>
          </a:p>
          <a:p>
            <a:pPr lvl="0" hangingPunct="0"/>
            <a:r>
              <a:rPr lang="cs-CZ" sz="1800" dirty="0"/>
              <a:t>stanovené pořadí dalších osob oprávněných udělit souhlas se zásahem (zejm. § 98/1)</a:t>
            </a:r>
          </a:p>
          <a:p>
            <a:pPr lvl="0" hangingPunct="0"/>
            <a:r>
              <a:rPr lang="cs-CZ" sz="1800" dirty="0"/>
              <a:t>zákonná forma souhlasu k některým zásahům do integrity člověka; </a:t>
            </a:r>
          </a:p>
          <a:p>
            <a:pPr lvl="0" hangingPunct="0"/>
            <a:r>
              <a:rPr lang="cs-CZ" sz="1800" dirty="0"/>
              <a:t>není-li stanovena písemná forma souhlasu, platí vyvratitelná právní domněnka, že byl souhlas udělen (§ 97/2);</a:t>
            </a:r>
          </a:p>
          <a:p>
            <a:pPr lvl="0" hangingPunct="0"/>
            <a:r>
              <a:rPr lang="cs-CZ" sz="1800" dirty="0"/>
              <a:t>možnost neformálního odvolání uděleného souhlasu;</a:t>
            </a:r>
          </a:p>
          <a:p>
            <a:pPr lvl="0" hangingPunct="0"/>
            <a:r>
              <a:rPr lang="cs-CZ" sz="1800" dirty="0"/>
              <a:t>možnost vyloučení souhlasu ve stavu akutního nebezpečí či nouze;</a:t>
            </a:r>
          </a:p>
          <a:p>
            <a:r>
              <a:rPr lang="cs-CZ" sz="1800" dirty="0"/>
              <a:t>souhlas (přivolení) soudu se zásahem v zákonem stanovených případech (§ 100/1,2, § 101), též § 65 ZŘS: </a:t>
            </a:r>
            <a:r>
              <a:rPr lang="cs-CZ" sz="1800" b="1" dirty="0"/>
              <a:t>Řízení o přivolení k zásahu do integrity</a:t>
            </a:r>
            <a:endParaRPr lang="cs-CZ" sz="1800" dirty="0"/>
          </a:p>
          <a:p>
            <a:br>
              <a:rPr lang="cs-CZ" sz="1800" dirty="0"/>
            </a:b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5719"/>
          </a:xfrm>
        </p:spPr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F6540-1D46-4811-A686-DCC077D21E1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460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7772400" cy="936104"/>
          </a:xfrm>
        </p:spPr>
        <p:txBody>
          <a:bodyPr/>
          <a:lstStyle/>
          <a:p>
            <a:r>
              <a:rPr lang="cs-CZ" b="1" dirty="0"/>
              <a:t>4) </a:t>
            </a:r>
            <a:r>
              <a:rPr lang="cs-CZ" sz="2800" b="1" dirty="0"/>
              <a:t>Práva člověka převzatého do zdrav.  </a:t>
            </a:r>
            <a:r>
              <a:rPr lang="cs-CZ" sz="2800" b="1" dirty="0" err="1"/>
              <a:t>zaříz</a:t>
            </a:r>
            <a:r>
              <a:rPr lang="cs-CZ" sz="2800" b="1" dirty="0"/>
              <a:t>. bez jeho souhlasu § 104-110, § 66n. ZŘS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824536"/>
          </a:xfrm>
        </p:spPr>
        <p:txBody>
          <a:bodyPr/>
          <a:lstStyle/>
          <a:p>
            <a:pPr lvl="0" hangingPunct="0"/>
            <a:r>
              <a:rPr lang="cs-CZ" sz="2000" b="1" dirty="0"/>
              <a:t>souhlas dotčeného </a:t>
            </a:r>
            <a:r>
              <a:rPr lang="cs-CZ" sz="2000" dirty="0"/>
              <a:t>člověka (§ 104);</a:t>
            </a:r>
          </a:p>
          <a:p>
            <a:pPr lvl="0" hangingPunct="0"/>
            <a:r>
              <a:rPr lang="cs-CZ" sz="2000" b="1" dirty="0"/>
              <a:t>zákonný důvod </a:t>
            </a:r>
            <a:r>
              <a:rPr lang="cs-CZ" sz="2000" dirty="0"/>
              <a:t>pro převzetí a držení </a:t>
            </a:r>
            <a:r>
              <a:rPr lang="cs-CZ" sz="2000" b="1" dirty="0"/>
              <a:t>bez jeho souhlasu </a:t>
            </a:r>
            <a:r>
              <a:rPr lang="cs-CZ" sz="2000" dirty="0"/>
              <a:t>(§ 104);</a:t>
            </a:r>
          </a:p>
          <a:p>
            <a:pPr lvl="0" hangingPunct="0"/>
            <a:r>
              <a:rPr lang="cs-CZ" sz="2000" dirty="0"/>
              <a:t>zásada </a:t>
            </a:r>
            <a:r>
              <a:rPr lang="cs-CZ" sz="2000" b="1" dirty="0"/>
              <a:t>přiměřenosti</a:t>
            </a:r>
            <a:r>
              <a:rPr lang="cs-CZ" sz="2000" dirty="0"/>
              <a:t> (§ 104);</a:t>
            </a:r>
          </a:p>
          <a:p>
            <a:pPr lvl="0" hangingPunct="0"/>
            <a:r>
              <a:rPr lang="cs-CZ" sz="2000" dirty="0"/>
              <a:t>neprodlená </a:t>
            </a:r>
            <a:r>
              <a:rPr lang="cs-CZ" sz="2000" b="1" dirty="0"/>
              <a:t>oznamovací povinnost </a:t>
            </a:r>
            <a:r>
              <a:rPr lang="cs-CZ" sz="2000" dirty="0"/>
              <a:t>osobám a v pořadí dle § 105/1;</a:t>
            </a:r>
          </a:p>
          <a:p>
            <a:pPr lvl="0" hangingPunct="0"/>
            <a:r>
              <a:rPr lang="cs-CZ" sz="2000" b="1" dirty="0"/>
              <a:t>oznámení soudu </a:t>
            </a:r>
            <a:r>
              <a:rPr lang="cs-CZ" sz="2000" dirty="0"/>
              <a:t>do 24 hodin a </a:t>
            </a:r>
            <a:r>
              <a:rPr lang="cs-CZ" sz="2000" b="1" dirty="0"/>
              <a:t>rozhodnutí soudu </a:t>
            </a:r>
            <a:r>
              <a:rPr lang="cs-CZ" sz="2000" dirty="0"/>
              <a:t>o opatření do 7 dnů (§ 105/2);</a:t>
            </a:r>
          </a:p>
          <a:p>
            <a:pPr lvl="0" hangingPunct="0"/>
            <a:r>
              <a:rPr lang="cs-CZ" sz="2000" b="1" dirty="0"/>
              <a:t>vysvětlovací povinnost</a:t>
            </a:r>
            <a:r>
              <a:rPr lang="cs-CZ" sz="2000" dirty="0"/>
              <a:t> osobám a v pořadí dle § 106-107;</a:t>
            </a:r>
          </a:p>
          <a:p>
            <a:pPr lvl="0" hangingPunct="0"/>
            <a:r>
              <a:rPr lang="cs-CZ" sz="2000" dirty="0"/>
              <a:t>právo na důvěrné jednání se zástupcem, důvěrníkem nebo podpůrcem (§ 108); podpůrce viz § 45n.</a:t>
            </a:r>
          </a:p>
          <a:p>
            <a:pPr lvl="0" hangingPunct="0"/>
            <a:r>
              <a:rPr lang="cs-CZ" sz="2000" dirty="0"/>
              <a:t>právo na přezkum nezávislým lékařem a ingerence soudu (§ 109);</a:t>
            </a:r>
          </a:p>
          <a:p>
            <a:pPr lvl="0" hangingPunct="0"/>
            <a:r>
              <a:rPr lang="cs-CZ" sz="2000" dirty="0"/>
              <a:t>nezávislé právo na odmítnutí určitého zákroku nebo léčebného výkonu (§ 110).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F6540-1D46-4811-A686-DCC077D21E1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008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7772400" cy="936104"/>
          </a:xfrm>
        </p:spPr>
        <p:txBody>
          <a:bodyPr/>
          <a:lstStyle/>
          <a:p>
            <a:r>
              <a:rPr lang="cs-CZ" b="1" dirty="0"/>
              <a:t>5) Nakládání s částmi lidského těla § 111-112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608090"/>
          </a:xfrm>
        </p:spPr>
        <p:txBody>
          <a:bodyPr/>
          <a:lstStyle/>
          <a:p>
            <a:pPr lvl="0" hangingPunct="0"/>
            <a:r>
              <a:rPr lang="cs-CZ" sz="2000" dirty="0"/>
              <a:t>právo </a:t>
            </a:r>
            <a:r>
              <a:rPr lang="cs-CZ" sz="2000" b="1" dirty="0"/>
              <a:t>dozvědět se  o naložení s odňatou částí </a:t>
            </a:r>
            <a:r>
              <a:rPr lang="cs-CZ" sz="2000" dirty="0"/>
              <a:t>vlastního těla (§ 111 odst. 1);</a:t>
            </a:r>
          </a:p>
          <a:p>
            <a:pPr lvl="0" hangingPunct="0"/>
            <a:r>
              <a:rPr lang="cs-CZ" sz="2000" dirty="0"/>
              <a:t>vázanost </a:t>
            </a:r>
            <a:r>
              <a:rPr lang="cs-CZ" sz="2000" b="1" dirty="0"/>
              <a:t>použití části těla žijícího člověka </a:t>
            </a:r>
            <a:r>
              <a:rPr lang="cs-CZ" sz="2000" dirty="0"/>
              <a:t>k účelům zdravotnickým, výzkumným nebo vědeckým na </a:t>
            </a:r>
            <a:r>
              <a:rPr lang="cs-CZ" sz="2000" b="1" dirty="0"/>
              <a:t>souhlas člověka </a:t>
            </a:r>
            <a:r>
              <a:rPr lang="cs-CZ" sz="2000" dirty="0"/>
              <a:t>(§ 111 odst. 2);</a:t>
            </a:r>
          </a:p>
          <a:p>
            <a:pPr lvl="0" hangingPunct="0"/>
            <a:r>
              <a:rPr lang="cs-CZ" sz="2000" dirty="0"/>
              <a:t>vždy </a:t>
            </a:r>
            <a:r>
              <a:rPr lang="cs-CZ" sz="2000" b="1" dirty="0"/>
              <a:t>výslovný souhlas </a:t>
            </a:r>
            <a:r>
              <a:rPr lang="cs-CZ" sz="2000" dirty="0"/>
              <a:t>k užití odňaté části těla </a:t>
            </a:r>
            <a:r>
              <a:rPr lang="cs-CZ" sz="2000" b="1" dirty="0"/>
              <a:t>k účelu svou povahou neobvyklému</a:t>
            </a:r>
            <a:r>
              <a:rPr lang="cs-CZ" sz="2000" dirty="0"/>
              <a:t> (§ 111 odst. 2);</a:t>
            </a:r>
          </a:p>
          <a:p>
            <a:pPr lvl="0" hangingPunct="0"/>
            <a:r>
              <a:rPr lang="cs-CZ" sz="2000" b="1" dirty="0"/>
              <a:t>shodný režim </a:t>
            </a:r>
            <a:r>
              <a:rPr lang="cs-CZ" sz="2000" dirty="0"/>
              <a:t>pro části lidského těla a to, co má původ v lidském těle (§ 111 odst. 3);</a:t>
            </a:r>
          </a:p>
          <a:p>
            <a:pPr lvl="0" hangingPunct="0"/>
            <a:r>
              <a:rPr lang="cs-CZ" sz="2000" b="1" dirty="0"/>
              <a:t>přenechání části svého těla </a:t>
            </a:r>
            <a:r>
              <a:rPr lang="cs-CZ" sz="2000" dirty="0"/>
              <a:t>jen za podmínek stanovených </a:t>
            </a:r>
            <a:r>
              <a:rPr lang="cs-CZ" sz="2000" b="1" dirty="0"/>
              <a:t>jiným právním předpisem</a:t>
            </a:r>
            <a:r>
              <a:rPr lang="cs-CZ" sz="2000" dirty="0"/>
              <a:t>; avšak </a:t>
            </a:r>
            <a:r>
              <a:rPr lang="cs-CZ" sz="2000" b="1" dirty="0"/>
              <a:t>vlasy a jiné </a:t>
            </a:r>
            <a:r>
              <a:rPr lang="cs-CZ" sz="2000" dirty="0"/>
              <a:t>bezbolestně </a:t>
            </a:r>
            <a:r>
              <a:rPr lang="cs-CZ" sz="2000" dirty="0" err="1"/>
              <a:t>odejmutelné</a:t>
            </a:r>
            <a:r>
              <a:rPr lang="cs-CZ" sz="2000" dirty="0"/>
              <a:t> a přirozeně se obnovující části lidského těla lze přenechat jinému </a:t>
            </a:r>
            <a:r>
              <a:rPr lang="cs-CZ" sz="2000" b="1" dirty="0"/>
              <a:t>i za odměnu </a:t>
            </a:r>
            <a:r>
              <a:rPr lang="cs-CZ" sz="2000" dirty="0"/>
              <a:t>a hledí se na ně jako na </a:t>
            </a:r>
            <a:r>
              <a:rPr lang="cs-CZ" sz="2000" b="1" dirty="0"/>
              <a:t>věc movitou</a:t>
            </a:r>
            <a:r>
              <a:rPr lang="cs-CZ" sz="2000" dirty="0"/>
              <a:t> (§ 112).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F6540-1D46-4811-A686-DCC077D21E15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816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7772400" cy="936104"/>
          </a:xfrm>
        </p:spPr>
        <p:txBody>
          <a:bodyPr/>
          <a:lstStyle/>
          <a:p>
            <a:r>
              <a:rPr lang="cs-CZ" b="1" dirty="0"/>
              <a:t>6) Ochrana lidského těla po smrti člověka § 113-114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4509120"/>
          </a:xfrm>
        </p:spPr>
        <p:txBody>
          <a:bodyPr/>
          <a:lstStyle/>
          <a:p>
            <a:pPr lvl="0" hangingPunct="0"/>
            <a:endParaRPr lang="cs-CZ" sz="2000" dirty="0"/>
          </a:p>
          <a:p>
            <a:pPr lvl="0" hangingPunct="0"/>
            <a:endParaRPr lang="cs-CZ" sz="2000" dirty="0"/>
          </a:p>
          <a:p>
            <a:pPr lvl="0" hangingPunct="0"/>
            <a:r>
              <a:rPr lang="cs-CZ" dirty="0"/>
              <a:t>Právo čl. rozhodnout </a:t>
            </a:r>
            <a:r>
              <a:rPr lang="cs-CZ" b="1" dirty="0"/>
              <a:t>o naložení s jeho tělem po smrti </a:t>
            </a:r>
            <a:r>
              <a:rPr lang="cs-CZ" dirty="0"/>
              <a:t>(§113 /1);</a:t>
            </a:r>
          </a:p>
          <a:p>
            <a:pPr lvl="0" hangingPunct="0"/>
            <a:r>
              <a:rPr lang="cs-CZ" dirty="0"/>
              <a:t>K </a:t>
            </a:r>
            <a:r>
              <a:rPr lang="cs-CZ" b="1" dirty="0"/>
              <a:t>pitvě</a:t>
            </a:r>
            <a:r>
              <a:rPr lang="cs-CZ" dirty="0"/>
              <a:t> člověka nebo </a:t>
            </a:r>
            <a:r>
              <a:rPr lang="cs-CZ" b="1" dirty="0"/>
              <a:t>použití jeho těla </a:t>
            </a:r>
            <a:r>
              <a:rPr lang="cs-CZ" dirty="0"/>
              <a:t>pro potřeby lékařské vědy, výzkumu nebo výuce je třeba </a:t>
            </a:r>
            <a:r>
              <a:rPr lang="cs-CZ" b="1" dirty="0"/>
              <a:t>souhlasu zemřelého</a:t>
            </a:r>
            <a:r>
              <a:rPr lang="cs-CZ" dirty="0"/>
              <a:t> (</a:t>
            </a:r>
            <a:r>
              <a:rPr lang="cs-CZ" i="1" dirty="0" err="1"/>
              <a:t>contradictio</a:t>
            </a:r>
            <a:r>
              <a:rPr lang="cs-CZ" i="1" dirty="0"/>
              <a:t> in </a:t>
            </a:r>
            <a:r>
              <a:rPr lang="cs-CZ" i="1" dirty="0" err="1"/>
              <a:t>adiecto</a:t>
            </a:r>
            <a:r>
              <a:rPr lang="cs-CZ" dirty="0"/>
              <a:t>); </a:t>
            </a:r>
          </a:p>
          <a:p>
            <a:pPr lvl="1" hangingPunct="0"/>
            <a:r>
              <a:rPr lang="cs-CZ" dirty="0"/>
              <a:t>Souhlasu zemřelého není třeba, pokud jiný zákon nestanoví jinak (§ 113 odst. 2).</a:t>
            </a:r>
          </a:p>
          <a:p>
            <a:pPr lvl="1" hangingPunct="0"/>
            <a:r>
              <a:rPr lang="cs-CZ" dirty="0"/>
              <a:t>(§ 115 – 117 zrušeny)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F6540-1D46-4811-A686-DCC077D21E1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166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6) Ochrana lid. těla po smrti člověka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608090"/>
          </a:xfrm>
        </p:spPr>
        <p:txBody>
          <a:bodyPr/>
          <a:lstStyle/>
          <a:p>
            <a:pPr marL="0" lvl="0" indent="0" hangingPunct="0">
              <a:buNone/>
            </a:pPr>
            <a:r>
              <a:rPr lang="cs-CZ" b="1" dirty="0"/>
              <a:t>Pohřeb člověka:</a:t>
            </a:r>
          </a:p>
          <a:p>
            <a:pPr lvl="0" hangingPunct="0"/>
            <a:r>
              <a:rPr lang="cs-CZ" dirty="0"/>
              <a:t>Právo člověka </a:t>
            </a:r>
            <a:r>
              <a:rPr lang="cs-CZ" b="1" dirty="0"/>
              <a:t>rozhodnout o svém pohřbu</a:t>
            </a:r>
            <a:r>
              <a:rPr lang="cs-CZ" dirty="0"/>
              <a:t>: přechází na manžela a není-li ho, na děti zemřelého, ne-li, na rodiče, ne-li, na sourozence, ne-li, na kteroukoli z osob blízkých (§ 114 odst. 1, osoba blízká viz § 22);</a:t>
            </a:r>
          </a:p>
          <a:p>
            <a:pPr lvl="0" hangingPunct="0"/>
            <a:r>
              <a:rPr lang="cs-CZ" b="1" dirty="0"/>
              <a:t>Náklady pohřbu a opatření pohřebiště</a:t>
            </a:r>
            <a:r>
              <a:rPr lang="cs-CZ" dirty="0"/>
              <a:t> se hradí z pozůstalosti; nestačí-li pozůstalost k vyhovění přání zesnulého, alespoň slušný pohřeb podle místních zvyklostí (§ 114 odst. 2);</a:t>
            </a:r>
          </a:p>
          <a:p>
            <a:pPr lvl="0" hangingPunct="0"/>
            <a:r>
              <a:rPr lang="cs-CZ" dirty="0"/>
              <a:t>Není-li postačující pozůstalosti a osoby ochotné uhradit náklady pohřbu, užije se jiného právního předpisu (§ 114 odst. 3).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F6540-1D46-4811-A686-DCC077D21E15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57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34E248-687A-4598-93AB-F253623CF239}" type="slidenum">
              <a:rPr lang="cs-CZ"/>
              <a:pPr/>
              <a:t>2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pojmy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Člověk – </a:t>
            </a:r>
            <a:r>
              <a:rPr lang="cs-CZ" dirty="0" err="1"/>
              <a:t>biosociální</a:t>
            </a:r>
            <a:r>
              <a:rPr lang="cs-CZ" dirty="0"/>
              <a:t> bytost</a:t>
            </a:r>
          </a:p>
          <a:p>
            <a:r>
              <a:rPr lang="cs-CZ" dirty="0"/>
              <a:t>Fyzická osoba – soubor vlastností vyžadovaných právem k potenciální účasti na právních vztazích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504056"/>
          </a:xfrm>
        </p:spPr>
        <p:txBody>
          <a:bodyPr/>
          <a:lstStyle/>
          <a:p>
            <a:r>
              <a:rPr lang="cs-CZ" b="1" dirty="0"/>
              <a:t>Vznik a zánik fyzické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256584"/>
          </a:xfrm>
        </p:spPr>
        <p:txBody>
          <a:bodyPr/>
          <a:lstStyle/>
          <a:p>
            <a:r>
              <a:rPr lang="cs-CZ" dirty="0"/>
              <a:t>Spojen s biologickou existencí člověka</a:t>
            </a:r>
          </a:p>
          <a:p>
            <a:r>
              <a:rPr lang="cs-CZ" dirty="0"/>
              <a:t>Člověk má právní osobnost od narození do smrti (§ 23 NOZ)</a:t>
            </a:r>
          </a:p>
          <a:p>
            <a:pPr lvl="1"/>
            <a:r>
              <a:rPr lang="cs-CZ" dirty="0"/>
              <a:t>Narození </a:t>
            </a:r>
          </a:p>
          <a:p>
            <a:pPr lvl="2"/>
            <a:r>
              <a:rPr lang="cs-CZ" dirty="0" err="1"/>
              <a:t>Nasciturus</a:t>
            </a:r>
            <a:r>
              <a:rPr lang="cs-CZ" dirty="0"/>
              <a:t> (§ 25)</a:t>
            </a:r>
          </a:p>
          <a:p>
            <a:pPr lvl="1"/>
            <a:r>
              <a:rPr lang="cs-CZ" dirty="0"/>
              <a:t>Smrt (prohlédnutí těla, veřejná listina - § 26/1)</a:t>
            </a:r>
          </a:p>
          <a:p>
            <a:pPr lvl="2"/>
            <a:r>
              <a:rPr lang="cs-CZ" dirty="0"/>
              <a:t>Prohlášení za mrtvého soudem i bez návrhu (§ 26/2), pokud byl člověk účasten takové události, že se jeho smrt vzhledem k okolnostem jeví jako jistá – „nevyvratitelná“ domněnka určení dne smrti („platí“)–</a:t>
            </a:r>
            <a:r>
              <a:rPr lang="cs-CZ" i="1" dirty="0"/>
              <a:t>lze vyvrátit (§ 76/2)</a:t>
            </a:r>
            <a:endParaRPr lang="cs-CZ" dirty="0"/>
          </a:p>
          <a:p>
            <a:pPr lvl="2"/>
            <a:r>
              <a:rPr lang="cs-CZ" dirty="0"/>
              <a:t>Domněnka smrti (</a:t>
            </a:r>
            <a:r>
              <a:rPr lang="cs-CZ" dirty="0" err="1"/>
              <a:t>vyvr</a:t>
            </a:r>
            <a:r>
              <a:rPr lang="cs-CZ" dirty="0"/>
              <a:t>.-§ 76) § 71 („lze mít důvodně za to, že zemřel“) – na návrh</a:t>
            </a:r>
          </a:p>
          <a:p>
            <a:pPr lvl="2"/>
            <a:r>
              <a:rPr lang="cs-CZ" dirty="0"/>
              <a:t>Prohlášení za mrtvého nezvěstného (§ 66n. - § 72-75) – na návrh</a:t>
            </a:r>
          </a:p>
          <a:p>
            <a:pPr lvl="3"/>
            <a:endParaRPr lang="cs-CZ" dirty="0"/>
          </a:p>
          <a:p>
            <a:pPr lvl="3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57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F6540-1D46-4811-A686-DCC077D21E1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150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5851E4-F2BE-43F1-A254-03D155936E6E}" type="slidenum">
              <a:rPr lang="cs-CZ"/>
              <a:pPr/>
              <a:t>4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Právní status fyzické osoby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>
              <a:buNone/>
            </a:pPr>
            <a:r>
              <a:rPr lang="cs-CZ" dirty="0"/>
              <a:t>Pasívní:</a:t>
            </a:r>
          </a:p>
          <a:p>
            <a:r>
              <a:rPr lang="cs-CZ" dirty="0"/>
              <a:t>Právní subjektivita – právní osobnost </a:t>
            </a:r>
          </a:p>
          <a:p>
            <a:r>
              <a:rPr lang="cs-CZ" dirty="0"/>
              <a:t>Soubor základních práv a svobod fyzické osoby (ústavní předpisy) – </a:t>
            </a:r>
            <a:r>
              <a:rPr lang="cs-CZ" dirty="0">
                <a:solidFill>
                  <a:srgbClr val="FF0000"/>
                </a:solidFill>
              </a:rPr>
              <a:t>ochrana osobnosti (§ 81-117 NOZ)</a:t>
            </a:r>
          </a:p>
          <a:p>
            <a:pPr marL="0" indent="0">
              <a:buNone/>
            </a:pPr>
            <a:r>
              <a:rPr lang="cs-CZ" dirty="0"/>
              <a:t>Aktivní:</a:t>
            </a:r>
          </a:p>
          <a:p>
            <a:r>
              <a:rPr lang="cs-CZ" dirty="0"/>
              <a:t>Svéprávnost </a:t>
            </a:r>
          </a:p>
          <a:p>
            <a:r>
              <a:rPr lang="cs-CZ" dirty="0"/>
              <a:t>Deliktní způsobilost</a:t>
            </a:r>
          </a:p>
          <a:p>
            <a:r>
              <a:rPr lang="cs-CZ" dirty="0"/>
              <a:t>Účastenství v konkrétních právních vztazích</a:t>
            </a:r>
          </a:p>
          <a:p>
            <a:pPr marL="0" indent="0">
              <a:buNone/>
            </a:pPr>
            <a:r>
              <a:rPr lang="cs-CZ" dirty="0"/>
              <a:t>	(může být pasivní i aktivní)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Osobnost člověka – systematika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§ 81 – 117:</a:t>
            </a:r>
          </a:p>
          <a:p>
            <a:pPr marL="0" indent="0">
              <a:buNone/>
            </a:pPr>
            <a:r>
              <a:rPr lang="cs-CZ" dirty="0"/>
              <a:t>1) Obecná ustanovení § 81-83</a:t>
            </a:r>
          </a:p>
          <a:p>
            <a:pPr marL="0" indent="0">
              <a:buNone/>
            </a:pPr>
            <a:r>
              <a:rPr lang="cs-CZ" dirty="0"/>
              <a:t>2) Podoba a soukromí § 84-90</a:t>
            </a:r>
          </a:p>
          <a:p>
            <a:pPr marL="0" indent="0">
              <a:buNone/>
            </a:pPr>
            <a:r>
              <a:rPr lang="cs-CZ" dirty="0"/>
              <a:t>3) Právo na duševní a tělesnou integritu § 91-103</a:t>
            </a:r>
          </a:p>
          <a:p>
            <a:pPr marL="0" indent="0">
              <a:buNone/>
            </a:pPr>
            <a:r>
              <a:rPr lang="cs-CZ" dirty="0"/>
              <a:t>4) Práva člověka převzatého do zdravotnického  zařízení bez jeho souhlasu § 104-110</a:t>
            </a:r>
          </a:p>
          <a:p>
            <a:pPr marL="0" indent="0">
              <a:buNone/>
            </a:pPr>
            <a:r>
              <a:rPr lang="cs-CZ" dirty="0"/>
              <a:t>5) Nakládání s částmi lidského těla § 111-112</a:t>
            </a:r>
          </a:p>
          <a:p>
            <a:pPr marL="0" indent="0">
              <a:buNone/>
            </a:pPr>
            <a:r>
              <a:rPr lang="cs-CZ" dirty="0"/>
              <a:t>6) Ochrana lidského těla po smrti člověka § 113-117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F6540-1D46-4811-A686-DCC077D21E1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88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7"/>
          </a:xfrm>
        </p:spPr>
        <p:txBody>
          <a:bodyPr/>
          <a:lstStyle/>
          <a:p>
            <a:r>
              <a:rPr lang="cs-CZ" b="1" dirty="0"/>
              <a:t>1) Osobnost člověka - obecný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784"/>
            <a:ext cx="7772400" cy="5184576"/>
          </a:xfrm>
        </p:spPr>
        <p:txBody>
          <a:bodyPr/>
          <a:lstStyle/>
          <a:p>
            <a:pPr hangingPunct="0"/>
            <a:r>
              <a:rPr lang="cs-CZ" b="1" dirty="0"/>
              <a:t>Subjektem osobnostních práv </a:t>
            </a:r>
            <a:r>
              <a:rPr lang="cs-CZ" dirty="0"/>
              <a:t>je fyzická osoba od svého narození (včetně </a:t>
            </a:r>
            <a:r>
              <a:rPr lang="cs-CZ" i="1" dirty="0" err="1"/>
              <a:t>nascitura</a:t>
            </a:r>
            <a:r>
              <a:rPr lang="cs-CZ" dirty="0"/>
              <a:t>, pokud u něj platí fikce narození – viz výše) až do své smrti.</a:t>
            </a:r>
          </a:p>
          <a:p>
            <a:pPr hangingPunct="0"/>
            <a:r>
              <a:rPr lang="cs-CZ" b="1" dirty="0"/>
              <a:t>Ochranu osobnosti člověka může uplatnit:</a:t>
            </a:r>
          </a:p>
          <a:p>
            <a:pPr lvl="1" hangingPunct="0"/>
            <a:r>
              <a:rPr lang="cs-CZ" b="1" dirty="0"/>
              <a:t>dotčený člověk</a:t>
            </a:r>
          </a:p>
          <a:p>
            <a:pPr lvl="1" hangingPunct="0"/>
            <a:r>
              <a:rPr lang="cs-CZ" b="1" dirty="0"/>
              <a:t>vedle něj a za podmínky souhlasu (je-li schopen projevit vůli)</a:t>
            </a:r>
            <a:r>
              <a:rPr lang="cs-CZ" dirty="0"/>
              <a:t> i právnická osoba, souvisí-li zásah do jeho osobnosti s jeho činností v PO (§ 83 odst. 1).</a:t>
            </a:r>
            <a:endParaRPr lang="cs-CZ" b="1" dirty="0"/>
          </a:p>
          <a:p>
            <a:pPr hangingPunct="0"/>
            <a:r>
              <a:rPr lang="cs-CZ" b="1" dirty="0"/>
              <a:t>Po smrti člověka</a:t>
            </a:r>
            <a:r>
              <a:rPr lang="cs-CZ" dirty="0"/>
              <a:t>:</a:t>
            </a:r>
          </a:p>
          <a:p>
            <a:pPr lvl="1" hangingPunct="0"/>
            <a:r>
              <a:rPr lang="cs-CZ" dirty="0"/>
              <a:t>kterákoli z osob blízkých (§ 22) a</a:t>
            </a:r>
          </a:p>
          <a:p>
            <a:pPr lvl="1" hangingPunct="0"/>
            <a:r>
              <a:rPr lang="cs-CZ" dirty="0"/>
              <a:t> souvisí-li zásah do osobnosti s činností v právnické osobě, PO: pouze </a:t>
            </a:r>
            <a:r>
              <a:rPr lang="cs-CZ" dirty="0" err="1"/>
              <a:t>negatorní</a:t>
            </a:r>
            <a:r>
              <a:rPr lang="cs-CZ" dirty="0"/>
              <a:t> a odstraňovací  žalobu. </a:t>
            </a:r>
          </a:p>
          <a:p>
            <a:pPr marL="457200" lvl="1" indent="0" hangingPunct="0">
              <a:buNone/>
            </a:pPr>
            <a:r>
              <a:rPr lang="cs-CZ" dirty="0"/>
              <a:t>Zvláštní režim má rozhodování o nakládání s lidským tělem, lidskými ostatky a pozůstatky (§ 92, 113n.).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5719"/>
          </a:xfrm>
        </p:spPr>
        <p:txBody>
          <a:bodyPr/>
          <a:lstStyle/>
          <a:p>
            <a:r>
              <a:rPr lang="cs-CZ" dirty="0"/>
              <a:t>Zápatí </a:t>
            </a:r>
            <a:r>
              <a:rPr lang="cs-CZ" dirty="0" err="1"/>
              <a:t>prezentacePO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F6540-1D46-4811-A686-DCC077D21E1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10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504056"/>
          </a:xfrm>
        </p:spPr>
        <p:txBody>
          <a:bodyPr/>
          <a:lstStyle/>
          <a:p>
            <a:r>
              <a:rPr lang="cs-CZ" b="1" dirty="0"/>
              <a:t>1) Osobnost člověka - obecný režim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784"/>
            <a:ext cx="7772400" cy="537321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Předmět osobnostních práv člověka </a:t>
            </a:r>
            <a:r>
              <a:rPr lang="cs-CZ" dirty="0"/>
              <a:t>vymezen: </a:t>
            </a:r>
          </a:p>
          <a:p>
            <a:pPr marL="457200" indent="-457200">
              <a:buAutoNum type="arabicParenR"/>
            </a:pPr>
            <a:r>
              <a:rPr lang="cs-CZ" b="1" dirty="0"/>
              <a:t>obecně</a:t>
            </a:r>
            <a:r>
              <a:rPr lang="cs-CZ" dirty="0"/>
              <a:t>: </a:t>
            </a:r>
          </a:p>
          <a:p>
            <a:pPr marL="857250" lvl="1" indent="-457200">
              <a:buAutoNum type="arabicParenR"/>
            </a:pPr>
            <a:r>
              <a:rPr lang="cs-CZ" dirty="0"/>
              <a:t>osobnost člověka včetně všech jeho přirozených práv a</a:t>
            </a:r>
          </a:p>
          <a:p>
            <a:pPr marL="857250" lvl="1" indent="-457200">
              <a:buAutoNum type="arabicParenR"/>
            </a:pPr>
            <a:r>
              <a:rPr lang="cs-CZ" dirty="0"/>
              <a:t>svoboda člověka žít podle svého (§ 81 odst. 1), </a:t>
            </a:r>
          </a:p>
          <a:p>
            <a:pPr marL="457200" indent="-457200">
              <a:buAutoNum type="arabicParenR"/>
            </a:pPr>
            <a:r>
              <a:rPr lang="cs-CZ" dirty="0"/>
              <a:t>demonstrativním výčtem: </a:t>
            </a:r>
          </a:p>
          <a:p>
            <a:pPr marL="857250" lvl="1" indent="-457200">
              <a:buAutoNum type="arabicParenR"/>
            </a:pPr>
            <a:r>
              <a:rPr lang="cs-CZ" dirty="0"/>
              <a:t>život a důstojnost, </a:t>
            </a:r>
          </a:p>
          <a:p>
            <a:pPr marL="857250" lvl="1" indent="-457200">
              <a:buAutoNum type="arabicParenR"/>
            </a:pPr>
            <a:r>
              <a:rPr lang="cs-CZ" dirty="0"/>
              <a:t>zdraví, </a:t>
            </a:r>
          </a:p>
          <a:p>
            <a:pPr marL="857250" lvl="1" indent="-457200">
              <a:buAutoNum type="arabicParenR"/>
            </a:pPr>
            <a:r>
              <a:rPr lang="cs-CZ" dirty="0"/>
              <a:t>právo žít ve zdravém životním prostředí, </a:t>
            </a:r>
          </a:p>
          <a:p>
            <a:pPr marL="857250" lvl="1" indent="-457200">
              <a:buAutoNum type="arabicParenR"/>
            </a:pPr>
            <a:r>
              <a:rPr lang="cs-CZ" dirty="0"/>
              <a:t>vážnost, </a:t>
            </a:r>
          </a:p>
          <a:p>
            <a:pPr marL="857250" lvl="1" indent="-457200">
              <a:buAutoNum type="arabicParenR"/>
            </a:pPr>
            <a:r>
              <a:rPr lang="cs-CZ" dirty="0"/>
              <a:t>čest, </a:t>
            </a:r>
          </a:p>
          <a:p>
            <a:pPr marL="857250" lvl="1" indent="-457200">
              <a:buAutoNum type="arabicParenR"/>
            </a:pPr>
            <a:r>
              <a:rPr lang="cs-CZ" dirty="0"/>
              <a:t>soukromí a </a:t>
            </a:r>
          </a:p>
          <a:p>
            <a:pPr marL="857250" lvl="1" indent="-457200">
              <a:buAutoNum type="arabicParenR"/>
            </a:pPr>
            <a:r>
              <a:rPr lang="cs-CZ" dirty="0"/>
              <a:t>projevy osobní povahy (§ 81 odst. 2).</a:t>
            </a:r>
          </a:p>
          <a:p>
            <a:pPr marL="400050" lvl="1" indent="0">
              <a:buNone/>
            </a:pPr>
            <a:r>
              <a:rPr lang="cs-CZ" dirty="0"/>
              <a:t>	</a:t>
            </a:r>
            <a:r>
              <a:rPr lang="cs-CZ" i="1" dirty="0"/>
              <a:t>(Výčet není shodný s názvy pododdílů odd. 6)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6751318"/>
            <a:ext cx="6837363" cy="106681"/>
          </a:xfrm>
        </p:spPr>
        <p:txBody>
          <a:bodyPr/>
          <a:lstStyle/>
          <a:p>
            <a:r>
              <a:rPr lang="cs-CZ" dirty="0"/>
              <a:t>Zápatí </a:t>
            </a:r>
            <a:r>
              <a:rPr lang="cs-CZ" dirty="0" err="1"/>
              <a:t>prezntace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F6540-1D46-4811-A686-DCC077D21E1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546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b="1" dirty="0"/>
              <a:t>2) Podoba a soukromí § 84-90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340768"/>
            <a:ext cx="7772400" cy="5517232"/>
          </a:xfrm>
        </p:spPr>
        <p:txBody>
          <a:bodyPr/>
          <a:lstStyle/>
          <a:p>
            <a:pPr marL="0" indent="0" hangingPunct="0">
              <a:buNone/>
            </a:pPr>
            <a:r>
              <a:rPr lang="cs-CZ" sz="2000" b="1" dirty="0"/>
              <a:t>Hlavní podmínky ochrany</a:t>
            </a:r>
            <a:r>
              <a:rPr lang="cs-CZ" sz="2000" dirty="0"/>
              <a:t>:</a:t>
            </a:r>
          </a:p>
          <a:p>
            <a:pPr lvl="0" hangingPunct="0"/>
            <a:r>
              <a:rPr lang="cs-CZ" sz="2000" b="1" dirty="0"/>
              <a:t>Svolení dotčeného </a:t>
            </a:r>
            <a:r>
              <a:rPr lang="cs-CZ" sz="2000" dirty="0"/>
              <a:t>člověka k zásahu;</a:t>
            </a:r>
          </a:p>
          <a:p>
            <a:pPr lvl="0" hangingPunct="0"/>
            <a:r>
              <a:rPr lang="cs-CZ" sz="2000" dirty="0"/>
              <a:t>Zásada </a:t>
            </a:r>
            <a:r>
              <a:rPr lang="cs-CZ" sz="2000" b="1" dirty="0"/>
              <a:t>rozumnosti</a:t>
            </a:r>
            <a:r>
              <a:rPr lang="cs-CZ" sz="2000" dirty="0"/>
              <a:t> (§ 85 odst. 2, § 87 odst. 2);</a:t>
            </a:r>
          </a:p>
          <a:p>
            <a:pPr lvl="0" hangingPunct="0"/>
            <a:r>
              <a:rPr lang="cs-CZ" sz="2000" dirty="0"/>
              <a:t>Svolení není třeba u </a:t>
            </a:r>
            <a:r>
              <a:rPr lang="cs-CZ" sz="2000" b="1" dirty="0"/>
              <a:t>zákonných licencí</a:t>
            </a:r>
            <a:r>
              <a:rPr lang="cs-CZ" sz="2000" dirty="0"/>
              <a:t>; jimi jsou:</a:t>
            </a:r>
          </a:p>
          <a:p>
            <a:pPr lvl="1" hangingPunct="0"/>
            <a:r>
              <a:rPr lang="cs-CZ" sz="2000" dirty="0"/>
              <a:t>u </a:t>
            </a:r>
            <a:r>
              <a:rPr lang="cs-CZ" sz="2000" b="1" dirty="0"/>
              <a:t>soukromí obecný zákonný důvod </a:t>
            </a:r>
            <a:r>
              <a:rPr lang="cs-CZ" sz="2000" dirty="0"/>
              <a:t>(§ 86);</a:t>
            </a:r>
          </a:p>
          <a:p>
            <a:pPr lvl="1" hangingPunct="0"/>
            <a:r>
              <a:rPr lang="cs-CZ" sz="2000" dirty="0"/>
              <a:t>u </a:t>
            </a:r>
            <a:r>
              <a:rPr lang="cs-CZ" sz="2000" b="1" dirty="0"/>
              <a:t>pořízení nebo použití podobizny nebo zvukového či obrazového záznamu</a:t>
            </a:r>
            <a:r>
              <a:rPr lang="cs-CZ" sz="2000" dirty="0"/>
              <a:t>: </a:t>
            </a:r>
          </a:p>
          <a:p>
            <a:pPr lvl="2" hangingPunct="0"/>
            <a:r>
              <a:rPr lang="cs-CZ" dirty="0"/>
              <a:t>výkon a ochrana </a:t>
            </a:r>
            <a:r>
              <a:rPr lang="cs-CZ" b="1" dirty="0"/>
              <a:t>jiných práv </a:t>
            </a:r>
            <a:r>
              <a:rPr lang="cs-CZ" dirty="0"/>
              <a:t>nebo právem chráněných </a:t>
            </a:r>
            <a:r>
              <a:rPr lang="cs-CZ" b="1" dirty="0"/>
              <a:t>zájmů jiných osob </a:t>
            </a:r>
            <a:r>
              <a:rPr lang="cs-CZ" dirty="0"/>
              <a:t>(§ 88 odst. 1), </a:t>
            </a:r>
          </a:p>
          <a:p>
            <a:pPr lvl="2" hangingPunct="0"/>
            <a:r>
              <a:rPr lang="cs-CZ" dirty="0"/>
              <a:t>úřední účel (úřední licence), </a:t>
            </a:r>
          </a:p>
          <a:p>
            <a:pPr lvl="2" hangingPunct="0"/>
            <a:r>
              <a:rPr lang="cs-CZ" dirty="0"/>
              <a:t>vystoupení v záležitosti veřejného zájmu (§ 88 odst. 2), </a:t>
            </a:r>
          </a:p>
          <a:p>
            <a:pPr lvl="2" hangingPunct="0"/>
            <a:r>
              <a:rPr lang="cs-CZ" dirty="0"/>
              <a:t>použití přiměřeným způsobem k vědeckému nebo uměleckému účelu (vědecká a umělecká licence), </a:t>
            </a:r>
          </a:p>
          <a:p>
            <a:pPr lvl="2" hangingPunct="0"/>
            <a:r>
              <a:rPr lang="cs-CZ" dirty="0"/>
              <a:t>použití přiměřeným způsobem pro tiskové atd. zpravodajství (zpravodajská licence - § 89).</a:t>
            </a:r>
          </a:p>
          <a:p>
            <a:pPr lvl="0" hangingPunct="0"/>
            <a:r>
              <a:rPr lang="cs-CZ" sz="2000" dirty="0"/>
              <a:t>Zákaz zneužití licence (§ 90).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F6540-1D46-4811-A686-DCC077D21E1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084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7772400" cy="936104"/>
          </a:xfrm>
        </p:spPr>
        <p:txBody>
          <a:bodyPr/>
          <a:lstStyle/>
          <a:p>
            <a:r>
              <a:rPr lang="cs-CZ" b="1" dirty="0"/>
              <a:t>3) Právo na duševní a tělesnou integritu § 91-103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pPr lvl="0" hangingPunct="0"/>
            <a:r>
              <a:rPr lang="cs-CZ" dirty="0"/>
              <a:t>Právo člověka být informován před zásahem-§ 94, po zásahu-§ 103;</a:t>
            </a:r>
          </a:p>
          <a:p>
            <a:pPr hangingPunct="0"/>
            <a:r>
              <a:rPr lang="cs-CZ" dirty="0"/>
              <a:t>podmínky zásahu jsou přiměřené závažnosti zásahu (§ 93 odst. 1, § 96 odst. 1, </a:t>
            </a:r>
          </a:p>
          <a:p>
            <a:pPr lvl="0" hangingPunct="0"/>
            <a:r>
              <a:rPr lang="cs-CZ" dirty="0"/>
              <a:t>zachování důstojnosti i zemřelého člověka;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F6540-1D46-4811-A686-DCC077D21E1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585076"/>
      </p:ext>
    </p:extLst>
  </p:cSld>
  <p:clrMapOvr>
    <a:masterClrMapping/>
  </p:clrMapOvr>
</p:sld>
</file>

<file path=ppt/theme/theme1.xml><?xml version="1.0" encoding="utf-8"?>
<a:theme xmlns:a="http://schemas.openxmlformats.org/drawingml/2006/main" name="Fyzické osob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Fyzické osoby</Template>
  <TotalTime>156</TotalTime>
  <Words>1316</Words>
  <Application>Microsoft Office PowerPoint</Application>
  <PresentationFormat>Předvádění na obrazovce (4:3)</PresentationFormat>
  <Paragraphs>140</Paragraphs>
  <Slides>14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Fyzické osoby</vt:lpstr>
      <vt:lpstr>BÉŽOVÁ TITL</vt:lpstr>
      <vt:lpstr>Osobnost člověka Část první Obecná část Hlava II Osoby Díl 2 Fyzické osoby Oddíl 6 Osobnost člověka § 81-117</vt:lpstr>
      <vt:lpstr>Základní pojmy</vt:lpstr>
      <vt:lpstr>Vznik a zánik fyzické osoby</vt:lpstr>
      <vt:lpstr>Právní status fyzické osoby</vt:lpstr>
      <vt:lpstr>Osobnost člověka – systematika </vt:lpstr>
      <vt:lpstr>1) Osobnost člověka - obecný režim</vt:lpstr>
      <vt:lpstr>1) Osobnost člověka - obecný režim II</vt:lpstr>
      <vt:lpstr>2) Podoba a soukromí § 84-90 </vt:lpstr>
      <vt:lpstr>3) Právo na duševní a tělesnou integritu § 91-103  </vt:lpstr>
      <vt:lpstr>3) Právo na duš. a tělesnou integritu II </vt:lpstr>
      <vt:lpstr>4) Práva člověka převzatého do zdrav.  zaříz. bez jeho souhlasu § 104-110, § 66n. ZŘS </vt:lpstr>
      <vt:lpstr>5) Nakládání s částmi lidského těla § 111-112 </vt:lpstr>
      <vt:lpstr>6) Ochrana lidského těla po smrti člověka § 113-114 </vt:lpstr>
      <vt:lpstr>6) Ochrana lid. těla po smrti člověka II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obč. zákoník Osobnost člověka Část první Obecná část Hlava II Osoby Díl 2 Fyzické osoby Oddíl 6 Osobnost člověka § 81-117</dc:title>
  <dc:creator>1412</dc:creator>
  <cp:lastModifiedBy>Jan Hurdík</cp:lastModifiedBy>
  <cp:revision>18</cp:revision>
  <dcterms:created xsi:type="dcterms:W3CDTF">2013-08-25T05:49:18Z</dcterms:created>
  <dcterms:modified xsi:type="dcterms:W3CDTF">2021-02-15T15:26:15Z</dcterms:modified>
</cp:coreProperties>
</file>