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310" r:id="rId4"/>
    <p:sldId id="304" r:id="rId5"/>
    <p:sldId id="305" r:id="rId6"/>
    <p:sldId id="320" r:id="rId7"/>
    <p:sldId id="321" r:id="rId8"/>
    <p:sldId id="322" r:id="rId9"/>
    <p:sldId id="259" r:id="rId10"/>
    <p:sldId id="260" r:id="rId11"/>
    <p:sldId id="261" r:id="rId12"/>
    <p:sldId id="262" r:id="rId13"/>
    <p:sldId id="263" r:id="rId14"/>
    <p:sldId id="264" r:id="rId15"/>
    <p:sldId id="298" r:id="rId16"/>
    <p:sldId id="311" r:id="rId17"/>
    <p:sldId id="312" r:id="rId18"/>
    <p:sldId id="314" r:id="rId19"/>
    <p:sldId id="313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306" r:id="rId28"/>
    <p:sldId id="272" r:id="rId29"/>
    <p:sldId id="273" r:id="rId30"/>
    <p:sldId id="285" r:id="rId31"/>
    <p:sldId id="318" r:id="rId32"/>
    <p:sldId id="286" r:id="rId33"/>
    <p:sldId id="317" r:id="rId34"/>
    <p:sldId id="287" r:id="rId35"/>
    <p:sldId id="307" r:id="rId36"/>
    <p:sldId id="274" r:id="rId37"/>
    <p:sldId id="319" r:id="rId38"/>
    <p:sldId id="275" r:id="rId39"/>
    <p:sldId id="276" r:id="rId40"/>
    <p:sldId id="277" r:id="rId41"/>
    <p:sldId id="278" r:id="rId42"/>
    <p:sldId id="281" r:id="rId43"/>
    <p:sldId id="326" r:id="rId44"/>
    <p:sldId id="327" r:id="rId45"/>
    <p:sldId id="282" r:id="rId46"/>
    <p:sldId id="325" r:id="rId47"/>
    <p:sldId id="288" r:id="rId48"/>
    <p:sldId id="323" r:id="rId49"/>
    <p:sldId id="329" r:id="rId50"/>
    <p:sldId id="330" r:id="rId51"/>
    <p:sldId id="342" r:id="rId52"/>
    <p:sldId id="331" r:id="rId53"/>
    <p:sldId id="335" r:id="rId54"/>
    <p:sldId id="338" r:id="rId55"/>
    <p:sldId id="336" r:id="rId56"/>
    <p:sldId id="334" r:id="rId57"/>
    <p:sldId id="332" r:id="rId58"/>
    <p:sldId id="333" r:id="rId59"/>
    <p:sldId id="340" r:id="rId60"/>
    <p:sldId id="339" r:id="rId61"/>
    <p:sldId id="341" r:id="rId62"/>
    <p:sldId id="337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0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35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69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03.03.2021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23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06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23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74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87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3924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0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35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8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5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vilniproces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/>
              <a:t>Systém soukromého a občanského práva, normy, výklad, prameny a principy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Kateřina </a:t>
            </a:r>
            <a:r>
              <a:rPr lang="cs-CZ" dirty="0" err="1"/>
              <a:t>Ronovská,Ph.D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15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Kritérium </a:t>
            </a:r>
            <a:r>
              <a:rPr lang="cs-CZ" b="1" dirty="0"/>
              <a:t>zájmu</a:t>
            </a:r>
          </a:p>
          <a:p>
            <a:r>
              <a:rPr lang="cs-CZ" dirty="0"/>
              <a:t>VP</a:t>
            </a:r>
          </a:p>
          <a:p>
            <a:pPr lvl="1"/>
            <a:r>
              <a:rPr lang="cs-CZ" dirty="0"/>
              <a:t>chrání </a:t>
            </a:r>
            <a:r>
              <a:rPr lang="cs-CZ" b="1" u="sng" dirty="0"/>
              <a:t>veřejné zájmy </a:t>
            </a:r>
            <a:r>
              <a:rPr lang="cs-CZ" dirty="0"/>
              <a:t>(slouží zájmům celku)</a:t>
            </a:r>
          </a:p>
          <a:p>
            <a:r>
              <a:rPr lang="cs-CZ" dirty="0"/>
              <a:t>SP</a:t>
            </a:r>
          </a:p>
          <a:p>
            <a:pPr lvl="1"/>
            <a:r>
              <a:rPr lang="cs-CZ" dirty="0"/>
              <a:t>chrání </a:t>
            </a:r>
            <a:r>
              <a:rPr lang="cs-CZ" b="1" u="sng" dirty="0"/>
              <a:t>zájmy soukromé </a:t>
            </a:r>
            <a:r>
              <a:rPr lang="cs-CZ" dirty="0"/>
              <a:t>(slouží zájmům jednotlivce)</a:t>
            </a:r>
          </a:p>
          <a:p>
            <a:r>
              <a:rPr lang="cs-CZ" dirty="0"/>
              <a:t>Kritérium zájmu je neostré</a:t>
            </a:r>
          </a:p>
          <a:p>
            <a:pPr lvl="1"/>
            <a:r>
              <a:rPr lang="cs-CZ" dirty="0"/>
              <a:t>např. trestní právo chrání jak zájem celku na zachování veřejného pořádku, tak majetek a život jednotlivce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91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Subordinační/mocenská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VP</a:t>
            </a:r>
          </a:p>
          <a:p>
            <a:pPr lvl="1"/>
            <a:r>
              <a:rPr lang="cs-CZ" b="1" u="sng" dirty="0"/>
              <a:t>vertikální</a:t>
            </a:r>
            <a:r>
              <a:rPr lang="cs-CZ" u="sng" dirty="0"/>
              <a:t> vztahy</a:t>
            </a:r>
          </a:p>
          <a:p>
            <a:pPr lvl="1"/>
            <a:r>
              <a:rPr lang="cs-CZ" dirty="0"/>
              <a:t>jeden subjekt vystupuje jako </a:t>
            </a:r>
            <a:r>
              <a:rPr lang="cs-CZ" b="1" dirty="0"/>
              <a:t>nadřízený</a:t>
            </a:r>
            <a:r>
              <a:rPr lang="cs-CZ" dirty="0"/>
              <a:t>, druhý jako </a:t>
            </a:r>
            <a:r>
              <a:rPr lang="cs-CZ" b="1" dirty="0"/>
              <a:t>podřízený</a:t>
            </a:r>
          </a:p>
          <a:p>
            <a:pPr lvl="1"/>
            <a:r>
              <a:rPr lang="cs-CZ" dirty="0"/>
              <a:t>vysvětluje-li se nadřízenost jako projev uplatňování veřejné moci, jde o tzv. </a:t>
            </a:r>
            <a:r>
              <a:rPr lang="cs-CZ" b="1" dirty="0"/>
              <a:t>mocenskou teorii</a:t>
            </a:r>
          </a:p>
          <a:p>
            <a:r>
              <a:rPr lang="cs-CZ" dirty="0"/>
              <a:t>SP</a:t>
            </a:r>
          </a:p>
          <a:p>
            <a:pPr lvl="1"/>
            <a:r>
              <a:rPr lang="cs-CZ" b="1" u="sng" dirty="0"/>
              <a:t>horizontální</a:t>
            </a:r>
            <a:r>
              <a:rPr lang="cs-CZ" u="sng" dirty="0"/>
              <a:t> vztahy</a:t>
            </a:r>
          </a:p>
          <a:p>
            <a:pPr lvl="1"/>
            <a:r>
              <a:rPr lang="cs-CZ" dirty="0"/>
              <a:t>strany mají </a:t>
            </a:r>
            <a:r>
              <a:rPr lang="cs-CZ" b="1" dirty="0"/>
              <a:t>rovné</a:t>
            </a:r>
            <a:r>
              <a:rPr lang="cs-CZ" dirty="0"/>
              <a:t> postavení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u="sng" dirty="0"/>
              <a:t>Problém: </a:t>
            </a:r>
          </a:p>
          <a:p>
            <a:pPr lvl="1"/>
            <a:r>
              <a:rPr lang="cs-CZ" dirty="0"/>
              <a:t>i ve VP se lze setkat s rovností (např. procesní smlouvy)</a:t>
            </a:r>
          </a:p>
          <a:p>
            <a:pPr lvl="1"/>
            <a:r>
              <a:rPr lang="cs-CZ" dirty="0"/>
              <a:t>ne všechny vztahy v SP jsou založeny na rovnosti (zaměstnanec a zaměstnavatel, rodiče a děti)</a:t>
            </a:r>
          </a:p>
        </p:txBody>
      </p:sp>
    </p:spTree>
    <p:extLst>
      <p:ext uri="{BB962C8B-B14F-4D97-AF65-F5344CB8AC3E}">
        <p14:creationId xmlns:p14="http://schemas.microsoft.com/office/powerpoint/2010/main" val="168128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Organická (subjektová)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Veřejné právo</a:t>
            </a:r>
          </a:p>
          <a:p>
            <a:pPr lvl="1"/>
            <a:r>
              <a:rPr lang="cs-CZ" dirty="0"/>
              <a:t>jeden ze subjektů (osob v právním smyslu) vystupuje v právním poměru z důvodu výkonu funkce veřejného svazu nebo z důvodu příslušnosti k němu</a:t>
            </a:r>
          </a:p>
          <a:p>
            <a:pPr lvl="1"/>
            <a:r>
              <a:rPr lang="cs-CZ" dirty="0"/>
              <a:t>moderněji: jeden ze subjektů vystupuje v právním poměru </a:t>
            </a:r>
            <a:r>
              <a:rPr lang="cs-CZ" b="1" u="sng" dirty="0"/>
              <a:t>pro svou vlastnost nositele veřejné moci</a:t>
            </a:r>
            <a:r>
              <a:rPr lang="cs-CZ" u="sng" dirty="0"/>
              <a:t> (VM), </a:t>
            </a:r>
            <a:r>
              <a:rPr lang="cs-CZ" dirty="0"/>
              <a:t>resp. kvůli jejímu </a:t>
            </a:r>
            <a:r>
              <a:rPr lang="cs-CZ" b="1" dirty="0"/>
              <a:t>výkonu</a:t>
            </a:r>
          </a:p>
          <a:p>
            <a:pPr lvl="1"/>
            <a:r>
              <a:rPr lang="cs-CZ" dirty="0"/>
              <a:t>tj. 1 subjekt je oprávněn vystupovat vůči 2. jako nositel nebo vykonavatel veřejné moci a vyvozovat vůči němu právní následky</a:t>
            </a:r>
          </a:p>
          <a:p>
            <a:r>
              <a:rPr lang="cs-CZ" dirty="0"/>
              <a:t>Soukromé právo</a:t>
            </a:r>
          </a:p>
          <a:p>
            <a:pPr lvl="1"/>
            <a:r>
              <a:rPr lang="cs-CZ" dirty="0"/>
              <a:t>v právním poměru </a:t>
            </a:r>
            <a:r>
              <a:rPr lang="cs-CZ" b="1" u="sng" dirty="0"/>
              <a:t>nevystupuje nositel veřejné moci</a:t>
            </a:r>
            <a:r>
              <a:rPr lang="cs-CZ" dirty="0"/>
              <a:t>, nebo v něm nevystupuje pro svou vlastnost nositele VM nebo kvůli její realizaci</a:t>
            </a:r>
          </a:p>
        </p:txBody>
      </p:sp>
    </p:spTree>
    <p:extLst>
      <p:ext uri="{BB962C8B-B14F-4D97-AF65-F5344CB8AC3E}">
        <p14:creationId xmlns:p14="http://schemas.microsoft.com/office/powerpoint/2010/main" val="315631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zvláštního práva (přiřazovací teorie)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Soukromé právo</a:t>
            </a:r>
          </a:p>
          <a:p>
            <a:pPr lvl="1"/>
            <a:r>
              <a:rPr lang="cs-CZ" dirty="0"/>
              <a:t>patří k němu právní normy, které zavazují </a:t>
            </a:r>
            <a:r>
              <a:rPr lang="cs-CZ" b="1" u="sng" dirty="0"/>
              <a:t>kohokoliv</a:t>
            </a:r>
          </a:p>
          <a:p>
            <a:r>
              <a:rPr lang="cs-CZ" dirty="0"/>
              <a:t>Veřejné právo</a:t>
            </a:r>
          </a:p>
          <a:p>
            <a:pPr lvl="1"/>
            <a:r>
              <a:rPr lang="cs-CZ" dirty="0"/>
              <a:t>k veřejnému právu náleží právní normy, které předpokládají jako svůj subjekt </a:t>
            </a:r>
            <a:r>
              <a:rPr lang="cs-CZ" b="1" u="sng" dirty="0"/>
              <a:t>právě  a pouze nositele veřejné moci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Veřejné právo je tak zvláštní právo nositelů veřejné moci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je-li „zvláštní“ veřejnoprávní úprava neúplná, použije se subsidiárně „obecná“ SP úprava (viz např. NSS </a:t>
            </a:r>
            <a:r>
              <a:rPr lang="pt-BR" dirty="0"/>
              <a:t>6 As 75/2015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7972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Nezávislost uplatňování SP a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1/1 věta druhá OZ: uplatňování soukromého práva je nezávislé na uplatňování práva veřejného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Neznamená!!</a:t>
            </a:r>
          </a:p>
          <a:p>
            <a:pPr lvl="1"/>
            <a:r>
              <a:rPr lang="cs-CZ" dirty="0"/>
              <a:t>nezávislost interpretace a aplikace soukromého práva na právu veřejném (viz ústavní právo - § 2/1 OZ, civilní právo procesní, správní právo – veřejné seznamy)</a:t>
            </a:r>
          </a:p>
          <a:p>
            <a:pPr lvl="1"/>
            <a:r>
              <a:rPr lang="cs-CZ" dirty="0"/>
              <a:t>nezávislost uplatňování veřejného práva na právu soukromém</a:t>
            </a:r>
          </a:p>
          <a:p>
            <a:pPr lvl="1"/>
            <a:r>
              <a:rPr lang="cs-CZ" dirty="0"/>
              <a:t>nezávislost uplatňování subjektivního práva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21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Skutečný význam nezávislosti uplatňování soukromého a veřejného práva!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/>
              <a:t>Soukromoprávní důsledky porušení veřejnoprávních povinností</a:t>
            </a:r>
          </a:p>
          <a:p>
            <a:pPr lvl="1"/>
            <a:r>
              <a:rPr lang="cs-CZ" dirty="0"/>
              <a:t>nedostatek VP oprávnění nezpůsobí sám neplatnost (§ 5/2 OZ)</a:t>
            </a:r>
          </a:p>
          <a:p>
            <a:pPr lvl="1"/>
            <a:r>
              <a:rPr lang="cs-CZ" dirty="0"/>
              <a:t>v případě porušení jiné VP povinnosti se posoudí teleologickým výkladem, zda bude PJ neplatné, či nikoliv (§ 580)</a:t>
            </a:r>
          </a:p>
          <a:p>
            <a:r>
              <a:rPr lang="cs-CZ" u="sng" dirty="0"/>
              <a:t>Interpretace a aplikace SP v ostatních případech</a:t>
            </a:r>
          </a:p>
          <a:p>
            <a:pPr lvl="1"/>
            <a:r>
              <a:rPr lang="cs-CZ" dirty="0"/>
              <a:t>dovolává-li se OZ veřejnoprávních předpisů, je nutno je použít</a:t>
            </a:r>
          </a:p>
          <a:p>
            <a:pPr lvl="1"/>
            <a:r>
              <a:rPr lang="cs-CZ" dirty="0"/>
              <a:t>chybí-li výslovný odkaz, je rozhodující</a:t>
            </a:r>
          </a:p>
          <a:p>
            <a:pPr lvl="2"/>
            <a:r>
              <a:rPr lang="cs-CZ" dirty="0"/>
              <a:t>věcná působnost VP normy</a:t>
            </a:r>
          </a:p>
          <a:p>
            <a:pPr lvl="2"/>
            <a:r>
              <a:rPr lang="cs-CZ" dirty="0"/>
              <a:t>teleologický výklad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Systém soukromého práva</a:t>
            </a:r>
            <a:br>
              <a:rPr lang="cs-CZ" dirty="0"/>
            </a:br>
            <a:r>
              <a:rPr lang="cs-CZ" dirty="0"/>
              <a:t>x</a:t>
            </a:r>
            <a:br>
              <a:rPr lang="cs-CZ" dirty="0"/>
            </a:br>
            <a:r>
              <a:rPr lang="cs-CZ" dirty="0"/>
              <a:t>systematika občanského zákoníku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03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Soukromé právo (odvětví ? zvláštní soukromé právo?)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 právního řádu (dualita SP/VP)</a:t>
            </a:r>
          </a:p>
          <a:p>
            <a:r>
              <a:rPr lang="cs-CZ" dirty="0"/>
              <a:t>Obecné občanské právo (součástí právo rodinné)</a:t>
            </a:r>
          </a:p>
          <a:p>
            <a:r>
              <a:rPr lang="cs-CZ" dirty="0"/>
              <a:t>Obchodní právo</a:t>
            </a:r>
          </a:p>
          <a:p>
            <a:r>
              <a:rPr lang="cs-CZ" dirty="0"/>
              <a:t>Pracovní právo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Mezinárodní právo soukromé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Občanské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Všeobecné soukromé právo:</a:t>
            </a:r>
          </a:p>
          <a:p>
            <a:r>
              <a:rPr lang="cs-CZ" dirty="0"/>
              <a:t>Obecná část (zásady, </a:t>
            </a:r>
            <a:r>
              <a:rPr lang="cs-CZ" dirty="0" err="1"/>
              <a:t>statusové</a:t>
            </a:r>
            <a:r>
              <a:rPr lang="cs-CZ" dirty="0"/>
              <a:t> otázky osob, věci, právní skutečnosti)</a:t>
            </a:r>
          </a:p>
          <a:p>
            <a:r>
              <a:rPr lang="cs-CZ" dirty="0"/>
              <a:t>Zvláštní část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Rodinné právo </a:t>
            </a:r>
          </a:p>
          <a:p>
            <a:r>
              <a:rPr lang="cs-CZ" dirty="0"/>
              <a:t>Věcná práva</a:t>
            </a:r>
          </a:p>
          <a:p>
            <a:r>
              <a:rPr lang="cs-CZ" dirty="0"/>
              <a:t>Dědické právo</a:t>
            </a:r>
          </a:p>
          <a:p>
            <a:r>
              <a:rPr lang="cs-CZ" dirty="0"/>
              <a:t>Závazkové právo</a:t>
            </a:r>
          </a:p>
          <a:p>
            <a:pPr lvl="1">
              <a:buFontTx/>
              <a:buChar char="-"/>
            </a:pPr>
            <a:r>
              <a:rPr lang="cs-CZ" dirty="0"/>
              <a:t>Obecná část</a:t>
            </a:r>
          </a:p>
          <a:p>
            <a:pPr lvl="1">
              <a:buFontTx/>
              <a:buChar char="-"/>
            </a:pPr>
            <a:r>
              <a:rPr lang="cs-CZ" dirty="0"/>
              <a:t>Závazky ex </a:t>
            </a:r>
            <a:r>
              <a:rPr lang="cs-CZ" dirty="0" err="1"/>
              <a:t>contractu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Závazky ex </a:t>
            </a:r>
            <a:r>
              <a:rPr lang="cs-CZ" dirty="0" err="1"/>
              <a:t>delicto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Závazky z jiných právních důvodů</a:t>
            </a:r>
          </a:p>
          <a:p>
            <a:r>
              <a:rPr lang="cs-CZ" dirty="0"/>
              <a:t>Právo na ochranu osobnosti</a:t>
            </a:r>
          </a:p>
          <a:p>
            <a:r>
              <a:rPr lang="cs-CZ" dirty="0"/>
              <a:t>Zvláštní osobnostní práva tvůrčí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Soukromé právo – systematika kodexu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Občanský zákoník č. 89/2012 Sb., dnes již ve znění </a:t>
            </a:r>
            <a:r>
              <a:rPr lang="cs-CZ" dirty="0" err="1"/>
              <a:t>z.č</a:t>
            </a:r>
            <a:r>
              <a:rPr lang="cs-CZ" dirty="0"/>
              <a:t>. 460/2016 Sb. a </a:t>
            </a:r>
            <a:r>
              <a:rPr lang="cs-CZ" dirty="0" err="1"/>
              <a:t>z.č</a:t>
            </a:r>
            <a:r>
              <a:rPr lang="cs-CZ" dirty="0"/>
              <a:t>. 303/2017 Sb.</a:t>
            </a:r>
          </a:p>
          <a:p>
            <a:pPr>
              <a:buNone/>
            </a:pPr>
            <a:r>
              <a:rPr lang="cs-CZ" dirty="0"/>
              <a:t>5. Částí</a:t>
            </a:r>
          </a:p>
          <a:p>
            <a:r>
              <a:rPr lang="cs-CZ" dirty="0"/>
              <a:t>Obecná část</a:t>
            </a:r>
          </a:p>
          <a:p>
            <a:r>
              <a:rPr lang="cs-CZ" dirty="0"/>
              <a:t>Rodinné právo</a:t>
            </a:r>
          </a:p>
          <a:p>
            <a:r>
              <a:rPr lang="cs-CZ" dirty="0"/>
              <a:t>Absolutní majetková práva</a:t>
            </a:r>
          </a:p>
          <a:p>
            <a:r>
              <a:rPr lang="cs-CZ" dirty="0"/>
              <a:t>Relativní majetková práva</a:t>
            </a:r>
          </a:p>
          <a:p>
            <a:r>
              <a:rPr lang="cs-CZ" dirty="0"/>
              <a:t>Společná, přechodná, závěrečná ustanovení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Systém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Soukromé a veřejné právo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Systém soukromého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Dispozitivnost a kogentnost norem soukromého práva (dále jen „SP“)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Interpretace norem soukromého práva a vyplňování mezer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Prameny SP, přechodná ustanovení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Principy </a:t>
            </a:r>
            <a:r>
              <a:rPr lang="cs-CZ"/>
              <a:t>(zásady) </a:t>
            </a:r>
            <a:r>
              <a:rPr lang="cs-CZ" dirty="0"/>
              <a:t>soukromého práva </a:t>
            </a:r>
          </a:p>
        </p:txBody>
      </p:sp>
    </p:spTree>
    <p:extLst>
      <p:ext uri="{BB962C8B-B14F-4D97-AF65-F5344CB8AC3E}">
        <p14:creationId xmlns:p14="http://schemas.microsoft.com/office/powerpoint/2010/main" val="7982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NORMY SOUKROMÉHO PRÁVA</a:t>
            </a:r>
            <a:br>
              <a:rPr lang="cs-CZ" dirty="0"/>
            </a:br>
            <a:r>
              <a:rPr lang="cs-CZ" dirty="0" err="1"/>
              <a:t>Dispozitivnost</a:t>
            </a:r>
            <a:r>
              <a:rPr lang="cs-CZ" dirty="0"/>
              <a:t> a kogentnost norem SP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II.</a:t>
            </a:r>
          </a:p>
        </p:txBody>
      </p:sp>
    </p:spTree>
    <p:extLst>
      <p:ext uri="{BB962C8B-B14F-4D97-AF65-F5344CB8AC3E}">
        <p14:creationId xmlns:p14="http://schemas.microsoft.com/office/powerpoint/2010/main" val="3669913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 dispozitivní norma (DN) a kogentní norma (KN)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Kogentní norma</a:t>
            </a:r>
          </a:p>
          <a:p>
            <a:pPr lvl="1"/>
            <a:r>
              <a:rPr lang="cs-CZ" b="1" u="sng" dirty="0"/>
              <a:t>vylučuje autonomní právo a nerespektuje lidskou vůli</a:t>
            </a:r>
          </a:p>
          <a:p>
            <a:pPr lvl="1"/>
            <a:r>
              <a:rPr lang="cs-CZ" dirty="0"/>
              <a:t>2 druhy:</a:t>
            </a:r>
          </a:p>
          <a:p>
            <a:pPr lvl="2"/>
            <a:r>
              <a:rPr lang="cs-CZ" dirty="0"/>
              <a:t>Absolutně kogentní – zcela vylučuje autonomní právo</a:t>
            </a:r>
          </a:p>
          <a:p>
            <a:pPr lvl="2"/>
            <a:r>
              <a:rPr lang="cs-CZ" dirty="0"/>
              <a:t>Relativně kogentní – vylučuje autonomní právo jenom v určitém směru (např. změnu v neprospěch slabší strany)</a:t>
            </a:r>
          </a:p>
          <a:p>
            <a:r>
              <a:rPr lang="cs-CZ" dirty="0"/>
              <a:t>Dispozitivní norma</a:t>
            </a:r>
          </a:p>
          <a:p>
            <a:pPr lvl="1"/>
            <a:r>
              <a:rPr lang="cs-CZ" b="1" u="sng" dirty="0"/>
              <a:t>zmocňuje strany k autonomní normotvorbě (výslovně i implicitně)</a:t>
            </a:r>
          </a:p>
          <a:p>
            <a:pPr lvl="1"/>
            <a:r>
              <a:rPr lang="cs-CZ" b="1" u="sng" dirty="0"/>
              <a:t>subsidiárně reguluje lidské chování</a:t>
            </a:r>
          </a:p>
          <a:p>
            <a:pPr lvl="1"/>
            <a:r>
              <a:rPr lang="cs-CZ" dirty="0"/>
              <a:t>slouží k interpretaci nejasného autonomního pravidla</a:t>
            </a:r>
          </a:p>
          <a:p>
            <a:pPr lvl="1"/>
            <a:r>
              <a:rPr lang="cs-CZ" dirty="0"/>
              <a:t>je měřítkem spravedlnosti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661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Kritéria rozlišování DN a KN -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Výslovný zákaz (co to znamená? Nejen, když „zakazuje se“)</a:t>
            </a:r>
          </a:p>
          <a:p>
            <a:r>
              <a:rPr lang="cs-CZ" dirty="0"/>
              <a:t>Kogentnost vyplývající se smyslu a účelu PN</a:t>
            </a:r>
          </a:p>
          <a:p>
            <a:pPr lvl="1"/>
            <a:r>
              <a:rPr lang="cs-CZ" dirty="0"/>
              <a:t>omezení autonomie vůle</a:t>
            </a:r>
          </a:p>
          <a:p>
            <a:pPr lvl="1"/>
            <a:r>
              <a:rPr lang="cs-CZ" dirty="0"/>
              <a:t>ochrana slabší strany</a:t>
            </a:r>
          </a:p>
          <a:p>
            <a:pPr lvl="1"/>
            <a:r>
              <a:rPr lang="cs-CZ" dirty="0"/>
              <a:t>úprava právního postavení osob</a:t>
            </a:r>
          </a:p>
          <a:p>
            <a:pPr lvl="1"/>
            <a:r>
              <a:rPr lang="cs-CZ" dirty="0"/>
              <a:t>ochrana třetích osob</a:t>
            </a:r>
          </a:p>
          <a:p>
            <a:pPr lvl="1"/>
            <a:r>
              <a:rPr lang="cs-CZ" dirty="0"/>
              <a:t>regulace základních otázek umožňujících racionální fungování SP jako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7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Výslovný zákaz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Nejde o zákaz určitého chování, ale o zákaz autonomní </a:t>
            </a:r>
            <a:r>
              <a:rPr lang="cs-CZ" dirty="0" err="1"/>
              <a:t>normotvorby</a:t>
            </a:r>
            <a:r>
              <a:rPr lang="cs-CZ" dirty="0"/>
              <a:t> (odchýlení se)</a:t>
            </a:r>
          </a:p>
          <a:p>
            <a:r>
              <a:rPr lang="cs-CZ" dirty="0"/>
              <a:t>Podoby zákazu:</a:t>
            </a:r>
          </a:p>
          <a:p>
            <a:pPr lvl="1"/>
            <a:r>
              <a:rPr lang="cs-CZ" dirty="0"/>
              <a:t>„zakázaná ujednání“ - § 2519/1</a:t>
            </a:r>
          </a:p>
          <a:p>
            <a:pPr lvl="1"/>
            <a:r>
              <a:rPr lang="cs-CZ" dirty="0"/>
              <a:t>k jednání „se nepřihlíží“ (§ 16, § 2519/2)</a:t>
            </a:r>
          </a:p>
          <a:p>
            <a:pPr lvl="1"/>
            <a:r>
              <a:rPr lang="cs-CZ" dirty="0"/>
              <a:t>jednání je „neplatné“ nebo se lze dovolat jeho neplatnosti (§ 2549 -zájezd)</a:t>
            </a:r>
          </a:p>
          <a:p>
            <a:pPr lvl="1"/>
            <a:r>
              <a:rPr lang="cs-CZ" dirty="0"/>
              <a:t>jednání „nemá účinky“ (§ 2728/2) apod.</a:t>
            </a:r>
          </a:p>
        </p:txBody>
      </p:sp>
    </p:spTree>
    <p:extLst>
      <p:ext uri="{BB962C8B-B14F-4D97-AF65-F5344CB8AC3E}">
        <p14:creationId xmlns:p14="http://schemas.microsoft.com/office/powerpoint/2010/main" val="3187486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autonomie vůle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Např. § 1 odst. 2 OZ  za středníkem – strany si nemohou ujednat, že se v jejich případě kupř. </a:t>
            </a:r>
            <a:r>
              <a:rPr lang="cs-CZ" u="sng" dirty="0"/>
              <a:t>dobré mravy nepoužijí</a:t>
            </a:r>
          </a:p>
          <a:p>
            <a:r>
              <a:rPr lang="cs-CZ" dirty="0"/>
              <a:t>Obdobně </a:t>
            </a:r>
            <a:r>
              <a:rPr lang="cs-CZ" u="sng" dirty="0"/>
              <a:t>nelze vyloučit </a:t>
            </a:r>
            <a:r>
              <a:rPr lang="cs-CZ" dirty="0"/>
              <a:t>kupř. princip poctivosti, zákaz zneužití práva apod.</a:t>
            </a:r>
          </a:p>
          <a:p>
            <a:r>
              <a:rPr lang="cs-CZ" u="sng" dirty="0"/>
              <a:t>Nelze se odchýlit od základního vymezení </a:t>
            </a:r>
            <a:r>
              <a:rPr lang="cs-CZ" dirty="0"/>
              <a:t>statusu osob</a:t>
            </a:r>
          </a:p>
          <a:p>
            <a:r>
              <a:rPr lang="cs-CZ" dirty="0"/>
              <a:t>Nelze </a:t>
            </a:r>
            <a:r>
              <a:rPr lang="cs-CZ" u="sng" dirty="0"/>
              <a:t>snížit standard zákonem garantované ochrany </a:t>
            </a:r>
            <a:r>
              <a:rPr lang="cs-CZ" dirty="0"/>
              <a:t>(smysl a účel ustanovení)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718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slabší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Spotřebitel, nájemce, zaměstnanec, nezletilý </a:t>
            </a:r>
          </a:p>
          <a:p>
            <a:r>
              <a:rPr lang="cs-CZ" dirty="0"/>
              <a:t>Často půjde o relativně kogentní PN</a:t>
            </a:r>
          </a:p>
          <a:p>
            <a:r>
              <a:rPr lang="cs-CZ" dirty="0"/>
              <a:t>Např. § 1812/2, § 2519/2, § 2549</a:t>
            </a:r>
          </a:p>
          <a:p>
            <a:r>
              <a:rPr lang="cs-CZ" dirty="0"/>
              <a:t>Ochrana člena spolku, minoritního akcionáře apod. – zvláštní režim </a:t>
            </a:r>
          </a:p>
        </p:txBody>
      </p:sp>
    </p:spTree>
    <p:extLst>
      <p:ext uri="{BB962C8B-B14F-4D97-AF65-F5344CB8AC3E}">
        <p14:creationId xmlns:p14="http://schemas.microsoft.com/office/powerpoint/2010/main" val="3659641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postavení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Ke </a:t>
            </a:r>
            <a:r>
              <a:rPr lang="cs-CZ" dirty="0" err="1"/>
              <a:t>statusovým</a:t>
            </a:r>
            <a:r>
              <a:rPr lang="cs-CZ" dirty="0"/>
              <a:t> otázkám člověka patří:</a:t>
            </a:r>
          </a:p>
          <a:p>
            <a:pPr lvl="1"/>
            <a:r>
              <a:rPr lang="cs-CZ" dirty="0"/>
              <a:t>právní osobnost (prohlášení za nezvěstného a mrtvého)</a:t>
            </a:r>
          </a:p>
          <a:p>
            <a:pPr lvl="1"/>
            <a:r>
              <a:rPr lang="cs-CZ" dirty="0"/>
              <a:t>svéprávnost</a:t>
            </a:r>
          </a:p>
          <a:p>
            <a:pPr lvl="1"/>
            <a:r>
              <a:rPr lang="cs-CZ" dirty="0"/>
              <a:t>deliktní způsobilost</a:t>
            </a:r>
          </a:p>
          <a:p>
            <a:pPr lvl="1"/>
            <a:r>
              <a:rPr lang="cs-CZ" dirty="0"/>
              <a:t>jméno a bydliště FO</a:t>
            </a:r>
          </a:p>
          <a:p>
            <a:pPr lvl="1"/>
            <a:r>
              <a:rPr lang="cs-CZ" dirty="0"/>
              <a:t>vznik a zánik manželství nebo registrovaného partnerství</a:t>
            </a:r>
          </a:p>
          <a:p>
            <a:pPr lvl="1"/>
            <a:r>
              <a:rPr lang="cs-CZ" dirty="0"/>
              <a:t>určování a popírání rodičovství</a:t>
            </a:r>
          </a:p>
          <a:p>
            <a:pPr lvl="1"/>
            <a:r>
              <a:rPr lang="cs-CZ" dirty="0"/>
              <a:t>osvojení</a:t>
            </a:r>
          </a:p>
          <a:p>
            <a:pPr lvl="1"/>
            <a:r>
              <a:rPr lang="cs-CZ" dirty="0"/>
              <a:t>rodičovská zodpovědnost</a:t>
            </a:r>
          </a:p>
        </p:txBody>
      </p:sp>
    </p:spTree>
    <p:extLst>
      <p:ext uri="{BB962C8B-B14F-4D97-AF65-F5344CB8AC3E}">
        <p14:creationId xmlns:p14="http://schemas.microsoft.com/office/powerpoint/2010/main" val="4013802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postavení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Ke </a:t>
            </a:r>
            <a:r>
              <a:rPr lang="cs-CZ" dirty="0" err="1"/>
              <a:t>statusovým</a:t>
            </a:r>
            <a:r>
              <a:rPr lang="cs-CZ" dirty="0"/>
              <a:t> otázkám právnických osob patří zejména: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právní osobnost (právní forma, národnost, vznik a zánik, přeměny)</a:t>
            </a:r>
          </a:p>
          <a:p>
            <a:pPr lvl="1"/>
            <a:r>
              <a:rPr lang="cs-CZ" dirty="0"/>
              <a:t>název a sídlo PO</a:t>
            </a:r>
          </a:p>
          <a:p>
            <a:pPr lvl="1"/>
            <a:r>
              <a:rPr lang="cs-CZ" dirty="0"/>
              <a:t>vymezení účelu PO</a:t>
            </a:r>
          </a:p>
          <a:p>
            <a:pPr lvl="1"/>
            <a:r>
              <a:rPr lang="cs-CZ" dirty="0"/>
              <a:t>způsob projevování vůle za PO</a:t>
            </a:r>
          </a:p>
          <a:p>
            <a:pPr lvl="1"/>
            <a:r>
              <a:rPr lang="cs-CZ" dirty="0"/>
              <a:t>veřejná prospěšnost PO</a:t>
            </a:r>
          </a:p>
          <a:p>
            <a:pPr lvl="1"/>
            <a:r>
              <a:rPr lang="cs-CZ" dirty="0"/>
              <a:t>odpovědnost vůči 3 osobám</a:t>
            </a:r>
          </a:p>
        </p:txBody>
      </p:sp>
    </p:spTree>
    <p:extLst>
      <p:ext uri="{BB962C8B-B14F-4D97-AF65-F5344CB8AC3E}">
        <p14:creationId xmlns:p14="http://schemas.microsoft.com/office/powerpoint/2010/main" val="4013802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třetích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ochrana věřitele</a:t>
            </a:r>
          </a:p>
          <a:p>
            <a:r>
              <a:rPr lang="cs-CZ" dirty="0"/>
              <a:t>Např. § 300 a § 589 a násl. OZ</a:t>
            </a:r>
          </a:p>
          <a:p>
            <a:r>
              <a:rPr lang="cs-CZ" dirty="0"/>
              <a:t>PN chránící dobrou víru třetích osob</a:t>
            </a:r>
          </a:p>
        </p:txBody>
      </p:sp>
    </p:spTree>
    <p:extLst>
      <p:ext uri="{BB962C8B-B14F-4D97-AF65-F5344CB8AC3E}">
        <p14:creationId xmlns:p14="http://schemas.microsoft.com/office/powerpoint/2010/main" val="783130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Racionální fungování SP jako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PN obsahující </a:t>
            </a:r>
          </a:p>
          <a:p>
            <a:pPr lvl="1"/>
            <a:r>
              <a:rPr lang="cs-CZ" dirty="0"/>
              <a:t>kritéria rozlišování movitých a nemovitých věcí</a:t>
            </a:r>
          </a:p>
          <a:p>
            <a:pPr lvl="1"/>
            <a:r>
              <a:rPr lang="cs-CZ" dirty="0"/>
              <a:t>nabývání vlastnického práva</a:t>
            </a:r>
          </a:p>
          <a:p>
            <a:pPr lvl="1"/>
            <a:r>
              <a:rPr lang="cs-CZ" dirty="0"/>
              <a:t>Vznik právnické osoby, jako samostatného subjektu práva zápisem do VR</a:t>
            </a:r>
          </a:p>
          <a:p>
            <a:pPr lvl="1"/>
            <a:r>
              <a:rPr lang="cs-CZ" dirty="0"/>
              <a:t>předpoklady  (vzniku) </a:t>
            </a:r>
            <a:r>
              <a:rPr lang="cs-CZ" dirty="0" err="1"/>
              <a:t>perfekce</a:t>
            </a:r>
            <a:r>
              <a:rPr lang="cs-CZ" dirty="0"/>
              <a:t> právního jednání</a:t>
            </a:r>
          </a:p>
        </p:txBody>
      </p:sp>
    </p:spTree>
    <p:extLst>
      <p:ext uri="{BB962C8B-B14F-4D97-AF65-F5344CB8AC3E}">
        <p14:creationId xmlns:p14="http://schemas.microsoft.com/office/powerpoint/2010/main" val="211580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práva  - opakování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Systém</a:t>
            </a:r>
            <a:r>
              <a:rPr lang="cs-CZ" dirty="0"/>
              <a:t> se vyznačuje strukturovaností (opak nahodilosti)</a:t>
            </a:r>
          </a:p>
          <a:p>
            <a:r>
              <a:rPr lang="cs-CZ" b="1" dirty="0"/>
              <a:t>Systém práva </a:t>
            </a:r>
          </a:p>
          <a:p>
            <a:pPr>
              <a:buFontTx/>
              <a:buChar char="-"/>
            </a:pPr>
            <a:r>
              <a:rPr lang="cs-CZ" dirty="0"/>
              <a:t>nahlížení na právo jako na celek a na jeho vnitřní strukturu</a:t>
            </a:r>
          </a:p>
          <a:p>
            <a:pPr>
              <a:buFontTx/>
              <a:buChar char="-"/>
            </a:pPr>
            <a:r>
              <a:rPr lang="cs-CZ" dirty="0"/>
              <a:t>V ideálním pojetí o vnitřně organizovaný a souladný celek, který směřuje ke své uspořádanosti</a:t>
            </a:r>
          </a:p>
          <a:p>
            <a:pPr>
              <a:buFontTx/>
              <a:buChar char="-"/>
            </a:pPr>
            <a:r>
              <a:rPr lang="cs-CZ" dirty="0"/>
              <a:t>Základním prvkem je </a:t>
            </a:r>
            <a:r>
              <a:rPr lang="cs-CZ" b="1" dirty="0"/>
              <a:t>právní norma (pravidlo chování, které jehož dodržování je vynutitelné státní mocí)</a:t>
            </a:r>
          </a:p>
          <a:p>
            <a:pPr>
              <a:buFontTx/>
              <a:buChar char="-"/>
            </a:pPr>
            <a:r>
              <a:rPr lang="cs-CZ" dirty="0"/>
              <a:t>Princip jednotnosti, uspořádanost a bezrozpornosti právního řádu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SP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pramen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Pramenem práva je to, </a:t>
            </a:r>
            <a:r>
              <a:rPr lang="cs-CZ" u="sng" dirty="0"/>
              <a:t>z čeho právo „vyvěrá“.</a:t>
            </a:r>
          </a:p>
          <a:p>
            <a:endParaRPr lang="cs-CZ" u="sng" dirty="0"/>
          </a:p>
          <a:p>
            <a:r>
              <a:rPr lang="cs-CZ" u="sng" dirty="0"/>
              <a:t>ČR není zemí pouze „psaného práva“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Nové soukromé právo, jakož i judikatura ústavního soudu (</a:t>
            </a:r>
            <a:r>
              <a:rPr lang="cs-CZ" dirty="0" err="1"/>
              <a:t>Pl</a:t>
            </a:r>
            <a:r>
              <a:rPr lang="cs-CZ" dirty="0"/>
              <a:t>. ÚS 33/97), </a:t>
            </a:r>
            <a:r>
              <a:rPr lang="cs-CZ" u="sng" dirty="0"/>
              <a:t>vychází tzv. „širšího“ pojetí pramenů práva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Principy (zásady) mají tzv. „</a:t>
            </a:r>
            <a:r>
              <a:rPr lang="cs-CZ" dirty="0" err="1"/>
              <a:t>nadpozitivní</a:t>
            </a:r>
            <a:r>
              <a:rPr lang="cs-CZ" dirty="0"/>
              <a:t>“ povahu, tedy vlastní právní sílu = jsou pramenem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964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Psané prameny – </a:t>
            </a: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Mezinárodní smlouvy, ústava a ústavní zákony </a:t>
            </a:r>
          </a:p>
          <a:p>
            <a:r>
              <a:rPr lang="cs-CZ" dirty="0"/>
              <a:t>Zákonná úroveň  - vždy v souladu s ústavním pořádkem</a:t>
            </a:r>
          </a:p>
          <a:p>
            <a:r>
              <a:rPr lang="cs-CZ" dirty="0"/>
              <a:t>Občanský zákoník – „výsadní postavení“ – obecnost, podpůrná použitelnost</a:t>
            </a:r>
          </a:p>
          <a:p>
            <a:pPr lvl="1"/>
            <a:r>
              <a:rPr lang="cs-CZ" dirty="0"/>
              <a:t>§ 9/1 regulace </a:t>
            </a:r>
            <a:r>
              <a:rPr lang="cs-CZ" dirty="0" err="1"/>
              <a:t>statusových</a:t>
            </a:r>
            <a:r>
              <a:rPr lang="cs-CZ" dirty="0"/>
              <a:t> otázek</a:t>
            </a:r>
          </a:p>
          <a:p>
            <a:pPr lvl="1"/>
            <a:r>
              <a:rPr lang="cs-CZ" dirty="0"/>
              <a:t>úprava majetkových vztahů</a:t>
            </a:r>
          </a:p>
          <a:p>
            <a:pPr lvl="1"/>
            <a:r>
              <a:rPr lang="cs-CZ" dirty="0"/>
              <a:t> § 9/2 </a:t>
            </a:r>
            <a:r>
              <a:rPr lang="cs-CZ" i="1" dirty="0" err="1"/>
              <a:t>lex</a:t>
            </a:r>
            <a:r>
              <a:rPr lang="cs-CZ" i="1" dirty="0"/>
              <a:t> </a:t>
            </a:r>
            <a:r>
              <a:rPr lang="cs-CZ" i="1" dirty="0" err="1"/>
              <a:t>generalis</a:t>
            </a:r>
            <a:r>
              <a:rPr lang="cs-CZ" dirty="0"/>
              <a:t>, interpretační „měřítko“</a:t>
            </a:r>
          </a:p>
          <a:p>
            <a:r>
              <a:rPr lang="cs-CZ" dirty="0"/>
              <a:t>Předpisy upravující zvláštní soukromá práva (např. ZOK)</a:t>
            </a:r>
          </a:p>
          <a:p>
            <a:r>
              <a:rPr lang="cs-CZ" dirty="0"/>
              <a:t>Platí, že:</a:t>
            </a:r>
          </a:p>
          <a:p>
            <a:pPr lvl="1"/>
            <a:r>
              <a:rPr lang="cs-CZ" dirty="0"/>
              <a:t>zvláštní úprava má aplikační přednost</a:t>
            </a:r>
          </a:p>
          <a:p>
            <a:pPr lvl="1"/>
            <a:r>
              <a:rPr lang="cs-CZ" dirty="0"/>
              <a:t>na neupravené otázky se použije OZ (ne vždy zcela jasné, viz „obdobně“, „přiměřeně“)</a:t>
            </a:r>
          </a:p>
          <a:p>
            <a:pPr lvl="1"/>
            <a:r>
              <a:rPr lang="cs-CZ" dirty="0"/>
              <a:t>OZ slouží též </a:t>
            </a:r>
            <a:r>
              <a:rPr lang="cs-CZ" u="sng" dirty="0"/>
              <a:t>k interpretaci nejasných ustanovení speciálních předpisů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Soukromé právo – psané prameny</a:t>
            </a:r>
            <a:br>
              <a:rPr lang="cs-CZ" dirty="0"/>
            </a:br>
            <a:r>
              <a:rPr lang="cs-CZ" dirty="0"/>
              <a:t>de </a:t>
            </a:r>
            <a:r>
              <a:rPr lang="cs-CZ" dirty="0" err="1"/>
              <a:t>lege</a:t>
            </a:r>
            <a:r>
              <a:rPr lang="cs-CZ" dirty="0"/>
              <a:t>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Obecný: </a:t>
            </a:r>
          </a:p>
          <a:p>
            <a:r>
              <a:rPr lang="cs-CZ" dirty="0"/>
              <a:t>Občanský zákoník č. 89/2012 Sb.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Zvláštní:</a:t>
            </a:r>
          </a:p>
          <a:p>
            <a:r>
              <a:rPr lang="cs-CZ" dirty="0"/>
              <a:t>Zákon č. 90/2012 Sb., o obchodních korporacích</a:t>
            </a:r>
          </a:p>
          <a:p>
            <a:r>
              <a:rPr lang="cs-CZ" dirty="0"/>
              <a:t>A dále např.</a:t>
            </a:r>
          </a:p>
          <a:p>
            <a:r>
              <a:rPr lang="cs-CZ" dirty="0"/>
              <a:t>Zákon č. 121/2000 Sb., autorský zákon</a:t>
            </a:r>
          </a:p>
          <a:p>
            <a:r>
              <a:rPr lang="cs-CZ" dirty="0"/>
              <a:t>Zákon č. 82/1998 Sb., zákon  odpovědnosti za škodu při výkonu veřejné moci…</a:t>
            </a:r>
          </a:p>
          <a:p>
            <a:pPr>
              <a:buNone/>
            </a:pPr>
            <a:r>
              <a:rPr lang="cs-CZ" dirty="0"/>
              <a:t>S mezinárodním prvkem:</a:t>
            </a:r>
          </a:p>
          <a:p>
            <a:r>
              <a:rPr lang="cs-CZ" dirty="0"/>
              <a:t>Zákon č. 91/2012 Sb., o mezinárodním právu soukromém</a:t>
            </a:r>
          </a:p>
          <a:p>
            <a:pPr marL="342900" lvl="1" indent="-342900">
              <a:buNone/>
            </a:pPr>
            <a:endParaRPr lang="cs-CZ" dirty="0"/>
          </a:p>
          <a:p>
            <a:pPr marL="342900" lvl="1" indent="-342900">
              <a:buNone/>
            </a:pPr>
            <a:r>
              <a:rPr lang="cs-CZ" dirty="0"/>
              <a:t>Další právní předpisy: podzákonné (vyhlášky ministerstev, vládní nařízení)</a:t>
            </a:r>
          </a:p>
          <a:p>
            <a:pPr marL="342900" lvl="1" indent="-342900">
              <a:buNone/>
            </a:pPr>
            <a:endParaRPr lang="cs-CZ" dirty="0"/>
          </a:p>
          <a:p>
            <a:pPr marL="342900" lvl="1" indent="-342900">
              <a:buNone/>
            </a:pPr>
            <a:r>
              <a:rPr lang="cs-CZ" dirty="0"/>
              <a:t>Evropské právo (směrnice, nařízení…..judikatura SDEU)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Nepsané 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ČR není zemí výlučně psaného práva – širší pojetí práva</a:t>
            </a:r>
          </a:p>
          <a:p>
            <a:r>
              <a:rPr lang="cs-CZ" dirty="0"/>
              <a:t>Pramenem práva jsou také</a:t>
            </a:r>
          </a:p>
          <a:p>
            <a:pPr lvl="1"/>
            <a:r>
              <a:rPr lang="cs-CZ" u="sng" dirty="0"/>
              <a:t>zvyklosti</a:t>
            </a:r>
          </a:p>
          <a:p>
            <a:pPr lvl="2"/>
            <a:r>
              <a:rPr lang="cs-CZ" dirty="0"/>
              <a:t>dlouhodobě fakticky zachovávaná pravidla - podle § 9/1 jenom tam, kde se jich zákon dovolává (§ 10/2, § 545, § 558/2 apod.)</a:t>
            </a:r>
          </a:p>
          <a:p>
            <a:pPr lvl="2"/>
            <a:r>
              <a:rPr lang="cs-CZ" dirty="0"/>
              <a:t>u </a:t>
            </a:r>
            <a:r>
              <a:rPr lang="cs-CZ" u="sng" dirty="0"/>
              <a:t>obyčejů</a:t>
            </a:r>
            <a:r>
              <a:rPr lang="cs-CZ" dirty="0"/>
              <a:t> je naproti tomu vykládáno, že jsou závazné ze své právní síly, ne kvůli odkazu zákona na ně</a:t>
            </a:r>
          </a:p>
          <a:p>
            <a:pPr lvl="1"/>
            <a:r>
              <a:rPr lang="cs-CZ" u="sng" dirty="0"/>
              <a:t>Zásady</a:t>
            </a:r>
            <a:r>
              <a:rPr lang="cs-CZ" dirty="0"/>
              <a:t> ( i když nejsou výslovně vyjádřeny) – mají „</a:t>
            </a:r>
            <a:r>
              <a:rPr lang="cs-CZ" dirty="0" err="1"/>
              <a:t>nadpozitivní</a:t>
            </a:r>
            <a:r>
              <a:rPr lang="cs-CZ" dirty="0"/>
              <a:t> povahu“ a vlastní normativní sílu</a:t>
            </a:r>
          </a:p>
          <a:p>
            <a:r>
              <a:rPr lang="cs-CZ" dirty="0"/>
              <a:t>k nepsaným pramenům viz nález </a:t>
            </a:r>
            <a:r>
              <a:rPr lang="cs-CZ" dirty="0" err="1"/>
              <a:t>Pl</a:t>
            </a:r>
            <a:r>
              <a:rPr lang="cs-CZ" dirty="0"/>
              <a:t>. ÚS 33/97</a:t>
            </a:r>
          </a:p>
          <a:p>
            <a:r>
              <a:rPr lang="cs-CZ" dirty="0"/>
              <a:t>Judikatura „nejvyšších soudů“, ESLP, SDEU</a:t>
            </a:r>
          </a:p>
          <a:p>
            <a:r>
              <a:rPr lang="cs-CZ" dirty="0"/>
              <a:t>Právní doktrína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</a:t>
            </a:r>
            <a:r>
              <a:rPr lang="cs-CZ" dirty="0"/>
              <a:t> ÚS 33/97: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ÚS je názoru, že </a:t>
            </a:r>
            <a:r>
              <a:rPr lang="cs-CZ" i="1" dirty="0"/>
              <a:t>„ …. i v českém právu takto platí a </a:t>
            </a:r>
            <a:r>
              <a:rPr lang="cs-CZ" i="1" u="sng" dirty="0"/>
              <a:t>je běžně aplikována řada obecných právních principů, které nejsou výslovně obsaženy v právních předpisech</a:t>
            </a:r>
            <a:r>
              <a:rPr lang="cs-CZ" i="1" dirty="0"/>
              <a:t>. Příkladem je právní princip, dle něhož neznalost práva neomlouvá, nebo princip nepřípustnosti retroaktivity…….dalším, </a:t>
            </a:r>
            <a:r>
              <a:rPr lang="cs-CZ" i="1" u="sng" dirty="0"/>
              <a:t>a to moderním ústavním nepsaným pravidlem, je řešení kolize základních práv a svobod principem proporcionality</a:t>
            </a:r>
            <a:r>
              <a:rPr lang="cs-CZ" i="1" dirty="0"/>
              <a:t>. ….“.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a vyplňování mezer, </a:t>
            </a:r>
            <a:r>
              <a:rPr lang="cs-CZ"/>
              <a:t>dotváření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62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805264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Výklad slouží k řešení významových nejasností!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390"/>
            <a:ext cx="9144000" cy="44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982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IINTERPRETACE/VÝKLAD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0763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Přiřazování významu určitým znakům – spočívá v poznávání PN obsažené v právním předpise</a:t>
            </a:r>
          </a:p>
          <a:p>
            <a:r>
              <a:rPr lang="cs-CZ" dirty="0"/>
              <a:t>Řešení významových nejasností</a:t>
            </a:r>
          </a:p>
          <a:p>
            <a:r>
              <a:rPr lang="cs-CZ" dirty="0"/>
              <a:t>Pohybujeme se v rámci možného jazykového významu x dotváření práva (</a:t>
            </a:r>
            <a:r>
              <a:rPr lang="cs-CZ" dirty="0" err="1"/>
              <a:t>výj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------------------</a:t>
            </a:r>
          </a:p>
          <a:p>
            <a:r>
              <a:rPr lang="cs-CZ" dirty="0"/>
              <a:t>§ 2  OZ – výkladové pravidlo zdůrazňuje:</a:t>
            </a:r>
          </a:p>
          <a:p>
            <a:pPr lvl="1"/>
            <a:r>
              <a:rPr lang="cs-CZ" dirty="0"/>
              <a:t>ústavně konformní výklad</a:t>
            </a:r>
          </a:p>
          <a:p>
            <a:pPr lvl="1"/>
            <a:r>
              <a:rPr lang="cs-CZ" dirty="0"/>
              <a:t>roli zásad a hodnot při interpretaci</a:t>
            </a:r>
          </a:p>
          <a:p>
            <a:pPr lvl="1"/>
            <a:r>
              <a:rPr lang="cs-CZ" dirty="0"/>
              <a:t>jazykový výklad</a:t>
            </a:r>
          </a:p>
          <a:p>
            <a:pPr lvl="1"/>
            <a:r>
              <a:rPr lang="cs-CZ" dirty="0"/>
              <a:t> formálně systematický výklad</a:t>
            </a:r>
          </a:p>
          <a:p>
            <a:pPr lvl="1"/>
            <a:r>
              <a:rPr lang="cs-CZ" dirty="0"/>
              <a:t>(subjektivně) historický výklad</a:t>
            </a:r>
          </a:p>
          <a:p>
            <a:pPr lvl="1"/>
            <a:r>
              <a:rPr lang="cs-CZ" dirty="0"/>
              <a:t>(objektivně) teleologický výklad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Pravidlo je nadbytečné (plyne z právní teorie); význam je ve zdůraznění toho, že </a:t>
            </a:r>
            <a:r>
              <a:rPr lang="cs-CZ" u="sng" dirty="0"/>
              <a:t>právo není jenom text zákona</a:t>
            </a:r>
          </a:p>
        </p:txBody>
      </p:sp>
    </p:spTree>
    <p:extLst>
      <p:ext uri="{BB962C8B-B14F-4D97-AF65-F5344CB8AC3E}">
        <p14:creationId xmlns:p14="http://schemas.microsoft.com/office/powerpoint/2010/main" val="1158804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Ústavně konformní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Existuje-li </a:t>
            </a:r>
            <a:r>
              <a:rPr lang="cs-CZ" u="sng" dirty="0"/>
              <a:t>několik interpretačních alternativ, </a:t>
            </a:r>
            <a:r>
              <a:rPr lang="cs-CZ" dirty="0"/>
              <a:t>má vždy přednost ta, která je </a:t>
            </a:r>
            <a:r>
              <a:rPr lang="cs-CZ" u="sng" dirty="0"/>
              <a:t>nejvíce v souladu s ústavním pořádkem</a:t>
            </a:r>
            <a:r>
              <a:rPr lang="cs-CZ" dirty="0"/>
              <a:t> (nejvíce šetří zákl. práva)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Vždy je nutno zjistit, zda za ustanovením OZ není nějaké </a:t>
            </a:r>
            <a:r>
              <a:rPr lang="cs-CZ" u="sng" dirty="0"/>
              <a:t>základní právo (prozařuje)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dirty="0"/>
              <a:t>Případné střety základních práv ( i zásad) se řeší </a:t>
            </a:r>
            <a:r>
              <a:rPr lang="cs-CZ" u="sng" dirty="0"/>
              <a:t>testem proporcionality</a:t>
            </a:r>
          </a:p>
        </p:txBody>
      </p:sp>
    </p:spTree>
    <p:extLst>
      <p:ext uri="{BB962C8B-B14F-4D97-AF65-F5344CB8AC3E}">
        <p14:creationId xmlns:p14="http://schemas.microsoft.com/office/powerpoint/2010/main" val="132614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objektivní a subjektivní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Objektivní právo</a:t>
            </a:r>
          </a:p>
          <a:p>
            <a:pPr lvl="1"/>
            <a:r>
              <a:rPr lang="cs-CZ" sz="2400" dirty="0"/>
              <a:t>pravidla chování, jejichž zachovávání je vynutitelné státní mocí</a:t>
            </a:r>
          </a:p>
          <a:p>
            <a:pPr lvl="2"/>
            <a:r>
              <a:rPr lang="cs-CZ" sz="2200" dirty="0"/>
              <a:t>(tím se liší od morálky, náboženství a jiných systémů</a:t>
            </a:r>
          </a:p>
          <a:p>
            <a:pPr lvl="2"/>
            <a:r>
              <a:rPr lang="cs-CZ" sz="2200" dirty="0"/>
              <a:t>např. nikoho nelze státní mocí nutit k účasti na bohoslužbě)</a:t>
            </a:r>
          </a:p>
          <a:p>
            <a:pPr lvl="1"/>
            <a:r>
              <a:rPr lang="cs-CZ" sz="2400" dirty="0"/>
              <a:t>psané i nepsané prameny</a:t>
            </a:r>
          </a:p>
          <a:p>
            <a:r>
              <a:rPr lang="cs-CZ" b="1" dirty="0"/>
              <a:t>Subjektivní právo</a:t>
            </a:r>
          </a:p>
          <a:p>
            <a:pPr lvl="1"/>
            <a:r>
              <a:rPr lang="cs-CZ" sz="2400" dirty="0"/>
              <a:t> z objektivního práva pramenící míra možného chování (určité oprávnění), které lze prosadit pomocí státního donucení)</a:t>
            </a:r>
          </a:p>
          <a:p>
            <a:pPr marL="457200" lvl="1" indent="0">
              <a:buNone/>
            </a:pPr>
            <a:r>
              <a:rPr lang="cs-CZ" sz="2400" dirty="0"/>
              <a:t>(např. právo/nárok na zaplacení kupní ceny)</a:t>
            </a:r>
          </a:p>
          <a:p>
            <a:pPr lvl="1"/>
            <a:r>
              <a:rPr lang="cs-CZ" sz="2400" dirty="0"/>
              <a:t>nikoliv každé ustanovení objektivního práva zakládá právo subjektivní (např. ne legální definice § 489 OZ)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 zásad a hodnot SP pro interpretaci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 předpisy mají být vykládány</a:t>
            </a:r>
          </a:p>
          <a:p>
            <a:pPr lvl="1"/>
            <a:r>
              <a:rPr lang="cs-CZ" dirty="0"/>
              <a:t>v souladu se zásadami, na nichž spočívá OZ</a:t>
            </a:r>
          </a:p>
          <a:p>
            <a:pPr lvl="2"/>
            <a:r>
              <a:rPr lang="cs-CZ" dirty="0"/>
              <a:t>zásady mají interpretační funkci</a:t>
            </a:r>
          </a:p>
          <a:p>
            <a:pPr lvl="2"/>
            <a:r>
              <a:rPr lang="cs-CZ" dirty="0"/>
              <a:t>jde též o zásady výslovně v OZ nevyjádřené (např. rovnost)</a:t>
            </a:r>
          </a:p>
          <a:p>
            <a:pPr lvl="2"/>
            <a:r>
              <a:rPr lang="cs-CZ" dirty="0"/>
              <a:t>kolize zásad se řeší testem proporcionality</a:t>
            </a:r>
          </a:p>
          <a:p>
            <a:pPr lvl="1"/>
            <a:r>
              <a:rPr lang="cs-CZ" dirty="0"/>
              <a:t>se zřetelem k hodnotám, které OZ chrání</a:t>
            </a:r>
          </a:p>
          <a:p>
            <a:r>
              <a:rPr lang="cs-CZ" dirty="0"/>
              <a:t>Zábrana </a:t>
            </a:r>
            <a:r>
              <a:rPr lang="cs-CZ" u="sng" dirty="0"/>
              <a:t>proti </a:t>
            </a:r>
            <a:r>
              <a:rPr lang="cs-CZ" u="sng" dirty="0" err="1"/>
              <a:t>textualistickému</a:t>
            </a:r>
            <a:r>
              <a:rPr lang="cs-CZ" u="sng" dirty="0"/>
              <a:t> výkladu</a:t>
            </a:r>
            <a:r>
              <a:rPr lang="cs-CZ" dirty="0"/>
              <a:t>!!!!</a:t>
            </a:r>
          </a:p>
          <a:p>
            <a:pPr>
              <a:buNone/>
            </a:pPr>
            <a:r>
              <a:rPr lang="cs-CZ" dirty="0"/>
              <a:t>------------</a:t>
            </a:r>
          </a:p>
          <a:p>
            <a:r>
              <a:rPr lang="cs-CZ" sz="2400" dirty="0"/>
              <a:t>Hodnoty = čeho má být dosaženo? (spravedlnost, právní jistota, účelnost)</a:t>
            </a:r>
          </a:p>
          <a:p>
            <a:r>
              <a:rPr lang="cs-CZ" sz="2400" dirty="0"/>
              <a:t>Zásady = jak? </a:t>
            </a:r>
          </a:p>
        </p:txBody>
      </p:sp>
    </p:spTree>
    <p:extLst>
      <p:ext uri="{BB962C8B-B14F-4D97-AF65-F5344CB8AC3E}">
        <p14:creationId xmlns:p14="http://schemas.microsoft.com/office/powerpoint/2010/main" val="27055699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se slovního znění právního předpisu</a:t>
            </a:r>
          </a:p>
          <a:p>
            <a:r>
              <a:rPr lang="cs-CZ" dirty="0"/>
              <a:t>Představuje </a:t>
            </a:r>
            <a:r>
              <a:rPr lang="cs-CZ" b="1" u="sng" dirty="0"/>
              <a:t>pouhé prvotní přiblížení se obsahu právní normy</a:t>
            </a:r>
          </a:p>
          <a:p>
            <a:r>
              <a:rPr lang="cs-CZ" u="sng" dirty="0"/>
              <a:t>Vázanost soudce </a:t>
            </a:r>
            <a:r>
              <a:rPr lang="cs-CZ" dirty="0"/>
              <a:t>zákonem </a:t>
            </a:r>
            <a:r>
              <a:rPr lang="cs-CZ" u="sng" dirty="0"/>
              <a:t>neznamená vázanost slovy </a:t>
            </a:r>
            <a:r>
              <a:rPr lang="cs-CZ" dirty="0"/>
              <a:t>zákona, ale jeho smyslem</a:t>
            </a:r>
          </a:p>
          <a:p>
            <a:r>
              <a:rPr lang="cs-CZ" dirty="0"/>
              <a:t>O skutečném obsahu (interpretaci doslovné, rozšiřující nebo zužující) rozhodnou </a:t>
            </a:r>
            <a:r>
              <a:rPr lang="cs-CZ" u="sng" dirty="0"/>
              <a:t>další</a:t>
            </a:r>
            <a:r>
              <a:rPr lang="cs-CZ" dirty="0"/>
              <a:t> </a:t>
            </a:r>
            <a:r>
              <a:rPr lang="cs-CZ" u="sng" dirty="0"/>
              <a:t>metody</a:t>
            </a:r>
          </a:p>
        </p:txBody>
      </p:sp>
    </p:spTree>
    <p:extLst>
      <p:ext uri="{BB962C8B-B14F-4D97-AF65-F5344CB8AC3E}">
        <p14:creationId xmlns:p14="http://schemas.microsoft.com/office/powerpoint/2010/main" val="2017310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(Subjektivně) Historický výklad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Hledá úmysl zákonodárce (to, co chtěl určitým ustanovením vyjádřit)</a:t>
            </a:r>
          </a:p>
          <a:p>
            <a:r>
              <a:rPr lang="cs-CZ" dirty="0"/>
              <a:t>dle § 2/2 nelze ustanovením přikládat jiný význam, než jaký plyne </a:t>
            </a:r>
            <a:r>
              <a:rPr lang="cs-CZ" u="sng" dirty="0"/>
              <a:t>z jasného úmyslu zákonodárce</a:t>
            </a:r>
          </a:p>
          <a:p>
            <a:r>
              <a:rPr lang="cs-CZ" u="sng" dirty="0"/>
              <a:t>Cílem</a:t>
            </a:r>
            <a:r>
              <a:rPr lang="cs-CZ" dirty="0"/>
              <a:t> interpretace</a:t>
            </a:r>
          </a:p>
          <a:p>
            <a:pPr lvl="1"/>
            <a:r>
              <a:rPr lang="cs-CZ" dirty="0"/>
              <a:t>není však vůle zákonodárce (subjektivně teleologický výklad)</a:t>
            </a:r>
          </a:p>
          <a:p>
            <a:pPr lvl="1"/>
            <a:r>
              <a:rPr lang="cs-CZ" u="sng" dirty="0"/>
              <a:t>je vůle zákona </a:t>
            </a:r>
            <a:r>
              <a:rPr lang="cs-CZ" dirty="0"/>
              <a:t>(objektivně teleologický výklad)</a:t>
            </a:r>
          </a:p>
          <a:p>
            <a:r>
              <a:rPr lang="cs-CZ" dirty="0"/>
              <a:t>Subjektivně teleologický (historický) výklad je proto </a:t>
            </a:r>
            <a:r>
              <a:rPr lang="cs-CZ" u="sng" dirty="0"/>
              <a:t>pouze</a:t>
            </a:r>
            <a:r>
              <a:rPr lang="cs-CZ" dirty="0"/>
              <a:t> podpůrnou interpretační metodou</a:t>
            </a:r>
          </a:p>
        </p:txBody>
      </p:sp>
    </p:spTree>
    <p:extLst>
      <p:ext uri="{BB962C8B-B14F-4D97-AF65-F5344CB8AC3E}">
        <p14:creationId xmlns:p14="http://schemas.microsoft.com/office/powerpoint/2010/main" val="962205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Objektivně recentní výklad</a:t>
            </a:r>
            <a:br>
              <a:rPr lang="cs-CZ" dirty="0"/>
            </a:br>
            <a:r>
              <a:rPr lang="cs-CZ" dirty="0"/>
              <a:t>(objektivně </a:t>
            </a:r>
            <a:r>
              <a:rPr lang="cs-CZ" dirty="0" err="1"/>
              <a:t>teleologický+formálně</a:t>
            </a:r>
            <a:r>
              <a:rPr lang="cs-CZ" dirty="0"/>
              <a:t> systematický)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Pochopení významu právního předpisu se </a:t>
            </a:r>
            <a:r>
              <a:rPr lang="cs-CZ" u="sng" dirty="0"/>
              <a:t>odvíjí od předpisu samotného</a:t>
            </a:r>
          </a:p>
          <a:p>
            <a:r>
              <a:rPr lang="cs-CZ" dirty="0"/>
              <a:t>Je třeba hodnotit </a:t>
            </a:r>
            <a:r>
              <a:rPr lang="cs-CZ" u="sng" dirty="0"/>
              <a:t>„objektivně“, tj. n</a:t>
            </a:r>
            <a:r>
              <a:rPr lang="cs-CZ" dirty="0"/>
              <a:t>ení možné hledat „srozumění“ adresáta se zákonodárcem x   odlišně u interpretace právních jednání</a:t>
            </a:r>
          </a:p>
          <a:p>
            <a:endParaRPr lang="cs-CZ" dirty="0"/>
          </a:p>
          <a:p>
            <a:r>
              <a:rPr lang="cs-CZ" dirty="0"/>
              <a:t>Vždy vykládáme </a:t>
            </a:r>
            <a:r>
              <a:rPr lang="cs-CZ" u="sng" dirty="0"/>
              <a:t>v konkrétní okamžiku aplikace </a:t>
            </a:r>
            <a:r>
              <a:rPr lang="cs-CZ" dirty="0"/>
              <a:t>(proto recentní)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140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Formálně systematický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Slova právního předpisu mají být vnímána „</a:t>
            </a:r>
            <a:r>
              <a:rPr lang="cs-CZ" u="sng" dirty="0"/>
              <a:t>v jejich vzájemné souvislosti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Právní řád tvoří jednotný celek a jeho </a:t>
            </a:r>
            <a:r>
              <a:rPr lang="cs-CZ" u="sng" dirty="0"/>
              <a:t>jednotlivé části je nutno vnímat souladně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dirty="0"/>
              <a:t>Předpokladem, aby mohl mít systematický výklad význam je, </a:t>
            </a:r>
            <a:r>
              <a:rPr lang="cs-CZ" u="sng" dirty="0"/>
              <a:t>aby PN byly systematicky uspořádány </a:t>
            </a:r>
          </a:p>
        </p:txBody>
      </p:sp>
    </p:spTree>
    <p:extLst>
      <p:ext uri="{BB962C8B-B14F-4D97-AF65-F5344CB8AC3E}">
        <p14:creationId xmlns:p14="http://schemas.microsoft.com/office/powerpoint/2010/main" val="40803323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Objektivně teleologický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 </a:t>
            </a:r>
            <a:r>
              <a:rPr lang="cs-CZ" u="sng" dirty="0"/>
              <a:t>smysl a účel zákona</a:t>
            </a:r>
          </a:p>
          <a:p>
            <a:pPr lvl="1"/>
            <a:r>
              <a:rPr lang="cs-CZ" u="sng" dirty="0"/>
              <a:t>Předpokladem je bezrozpornost</a:t>
            </a:r>
          </a:p>
          <a:p>
            <a:pPr lvl="1"/>
            <a:r>
              <a:rPr lang="cs-CZ" u="sng" dirty="0"/>
              <a:t>objektivní</a:t>
            </a:r>
            <a:r>
              <a:rPr lang="cs-CZ" dirty="0"/>
              <a:t>, nikoliv subjektivní smysl a účel</a:t>
            </a:r>
          </a:p>
          <a:p>
            <a:pPr lvl="1"/>
            <a:r>
              <a:rPr lang="cs-CZ" dirty="0"/>
              <a:t>jaká je funkce určité ustanovení, proč je v zákoně obsažen, co se jím sleduje</a:t>
            </a:r>
          </a:p>
          <a:p>
            <a:pPr lvl="1"/>
            <a:r>
              <a:rPr lang="cs-CZ" dirty="0"/>
              <a:t>účel se může v průběhu dob </a:t>
            </a:r>
            <a:r>
              <a:rPr lang="cs-CZ" u="sng" dirty="0"/>
              <a:t>měnit</a:t>
            </a:r>
          </a:p>
          <a:p>
            <a:pPr lvl="1"/>
            <a:r>
              <a:rPr lang="cs-CZ" dirty="0"/>
              <a:t>účel se hledá nejenom z textu právního předpisu, ale </a:t>
            </a:r>
            <a:r>
              <a:rPr lang="cs-CZ" u="sng" dirty="0"/>
              <a:t>i zásad a hodnot</a:t>
            </a:r>
          </a:p>
        </p:txBody>
      </p:sp>
    </p:spTree>
    <p:extLst>
      <p:ext uri="{BB962C8B-B14F-4D97-AF65-F5344CB8AC3E}">
        <p14:creationId xmlns:p14="http://schemas.microsoft.com/office/powerpoint/2010/main" val="2687428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Dílčí závěr: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Poměr jednotlivých výkladových metod  a argumentů je dán poměřováním právních principů, o které se ta která výkladová metoda opírá!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Proto upřednostnění </a:t>
            </a:r>
            <a:r>
              <a:rPr lang="cs-CZ" b="1" dirty="0"/>
              <a:t>objektivně teleologického výkladu (hledání smyslu a účelu)</a:t>
            </a:r>
            <a:r>
              <a:rPr lang="cs-CZ" dirty="0"/>
              <a:t> před formálně systematickým!(plyne i z §  2 odst. 1 věty druhé OZ)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Jazykový výklad není dominantní!</a:t>
            </a:r>
          </a:p>
          <a:p>
            <a:pPr marL="457200" lvl="1" indent="0" algn="just">
              <a:buNone/>
            </a:pP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Nejdůležitější je právní jistota!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0328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v zákoně – přehled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skutkovou podstatu se použijí</a:t>
            </a:r>
          </a:p>
          <a:p>
            <a:pPr lvl="1"/>
            <a:r>
              <a:rPr lang="cs-CZ" dirty="0"/>
              <a:t>ustanovení na ni </a:t>
            </a:r>
            <a:r>
              <a:rPr lang="cs-CZ" u="sng" dirty="0"/>
              <a:t>výslovně dopadající</a:t>
            </a:r>
          </a:p>
          <a:p>
            <a:pPr lvl="2"/>
            <a:r>
              <a:rPr lang="cs-CZ" u="sng" dirty="0"/>
              <a:t>doslovně </a:t>
            </a:r>
            <a:r>
              <a:rPr lang="cs-CZ" dirty="0"/>
              <a:t>interpretovaná ustanovení</a:t>
            </a:r>
          </a:p>
          <a:p>
            <a:pPr lvl="2"/>
            <a:r>
              <a:rPr lang="cs-CZ" dirty="0"/>
              <a:t>též ustanovení interpretovaná </a:t>
            </a:r>
            <a:r>
              <a:rPr lang="cs-CZ" u="sng" dirty="0"/>
              <a:t>extenzivně</a:t>
            </a:r>
          </a:p>
          <a:p>
            <a:pPr lvl="1"/>
            <a:r>
              <a:rPr lang="cs-CZ" dirty="0"/>
              <a:t>není-li jich, ustanovení </a:t>
            </a:r>
            <a:r>
              <a:rPr lang="cs-CZ" u="sng" dirty="0"/>
              <a:t>zákona obsahem a účelem nejbližší </a:t>
            </a:r>
            <a:r>
              <a:rPr lang="cs-CZ" dirty="0"/>
              <a:t>(analogie legis)</a:t>
            </a:r>
          </a:p>
          <a:p>
            <a:pPr lvl="1"/>
            <a:r>
              <a:rPr lang="cs-CZ" dirty="0"/>
              <a:t>není-li ani jich, </a:t>
            </a:r>
            <a:r>
              <a:rPr lang="cs-CZ" u="sng" dirty="0"/>
              <a:t>principy spravedlnosti a zásady </a:t>
            </a:r>
            <a:r>
              <a:rPr lang="cs-CZ" dirty="0"/>
              <a:t>(analogie iuris)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Soudcovské dotváření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mezi soudcovským dotvářením práva a interpretací?</a:t>
            </a:r>
          </a:p>
          <a:p>
            <a:endParaRPr lang="cs-CZ" dirty="0"/>
          </a:p>
          <a:p>
            <a:r>
              <a:rPr lang="cs-CZ" dirty="0"/>
              <a:t>Interpretace: pohybujeme se v hranicích nejširšího možného jazykového výkladu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/>
              <a:t>(Soudcovské) </a:t>
            </a:r>
            <a:r>
              <a:rPr lang="cs-CZ" dirty="0"/>
              <a:t>dotváření: za hranici nejširšího jazykového výkladu</a:t>
            </a:r>
          </a:p>
        </p:txBody>
      </p:sp>
    </p:spTree>
    <p:extLst>
      <p:ext uri="{BB962C8B-B14F-4D97-AF65-F5344CB8AC3E}">
        <p14:creationId xmlns:p14="http://schemas.microsoft.com/office/powerpoint/2010/main" val="40605126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662" y="1052736"/>
            <a:ext cx="8086635" cy="504479"/>
          </a:xfrm>
        </p:spPr>
        <p:txBody>
          <a:bodyPr/>
          <a:lstStyle/>
          <a:p>
            <a:r>
              <a:rPr lang="cs-CZ" dirty="0"/>
              <a:t>Principy  právní a pravidla (obecně/rozdíl)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536504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Hodnota v právu: základní východiska, k čemu právo směřuje a co chrání: </a:t>
            </a:r>
            <a:r>
              <a:rPr lang="cs-CZ" b="1" dirty="0"/>
              <a:t>svoboda, právní jistota, spravedlnost, účelnost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Právní princip: základní stavební kameny fungování systému práva; normativní věty v podobě </a:t>
            </a:r>
            <a:r>
              <a:rPr lang="cs-CZ" b="1" dirty="0"/>
              <a:t>příkazu k optimalizaci</a:t>
            </a:r>
            <a:r>
              <a:rPr lang="cs-CZ" dirty="0"/>
              <a:t>, </a:t>
            </a:r>
            <a:r>
              <a:rPr lang="cs-CZ" u="sng" dirty="0"/>
              <a:t>tj. bez konkrétně vymezené skutkové podstaty, </a:t>
            </a:r>
            <a:r>
              <a:rPr lang="cs-CZ" dirty="0"/>
              <a:t>které taktéž představují </a:t>
            </a:r>
            <a:r>
              <a:rPr lang="cs-CZ" u="sng" dirty="0"/>
              <a:t>základní pojmová a funkční východiska </a:t>
            </a:r>
            <a:r>
              <a:rPr lang="cs-CZ" u="sng"/>
              <a:t>normativního systému</a:t>
            </a:r>
            <a:r>
              <a:rPr lang="cs-CZ"/>
              <a:t>.</a:t>
            </a:r>
            <a:endParaRPr lang="cs-CZ" dirty="0"/>
          </a:p>
          <a:p>
            <a:pPr lvl="2"/>
            <a:r>
              <a:rPr lang="cs-CZ" dirty="0"/>
              <a:t>x</a:t>
            </a:r>
          </a:p>
          <a:p>
            <a:pPr lvl="1"/>
            <a:r>
              <a:rPr lang="cs-CZ" dirty="0"/>
              <a:t>Právní norma: pravidlo chování – ko</a:t>
            </a:r>
            <a:r>
              <a:rPr lang="cs-CZ" b="1" dirty="0"/>
              <a:t>nkrétně vymezená skutková podstata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28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objektivního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sz="2500" b="1" dirty="0"/>
              <a:t>Hmotné a procesní právo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Hmotné právo upravuje vztahy mezi osobami (jejich vzájemná práva a povinnosti)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Procesní právo reguluje procesní činnost</a:t>
            </a:r>
          </a:p>
          <a:p>
            <a:pPr>
              <a:lnSpc>
                <a:spcPct val="120000"/>
              </a:lnSpc>
            </a:pPr>
            <a:r>
              <a:rPr lang="cs-CZ" sz="2500" b="1" dirty="0"/>
              <a:t>Soukromé a veřejné právo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§ 1/1: soukromé právo tvoří ustanovení právního řádu upravující vzájemná práva a povinnosti osob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Veřejné právo  slouží k ochraně veřejného zájmu, vymezuje práva a povinnosti orgánů veřejné moci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význam: akceptace dualismu právního řádu (SP – VP), nikoliv třídící kritérium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právních principů - poměřování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Poměřování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ÚS 4/94; </a:t>
            </a:r>
            <a:r>
              <a:rPr lang="cs-CZ" dirty="0" err="1"/>
              <a:t>Sb.n.u.ÚS</a:t>
            </a:r>
            <a:r>
              <a:rPr lang="cs-CZ" dirty="0"/>
              <a:t> sv.2, nález č. 46)</a:t>
            </a:r>
          </a:p>
          <a:p>
            <a:pPr lvl="1"/>
            <a:r>
              <a:rPr lang="cs-CZ" b="1" dirty="0"/>
              <a:t>Vhodnost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Jinými slovy: skutečně se jedná o kolizi </a:t>
            </a:r>
          </a:p>
          <a:p>
            <a:pPr lvl="2"/>
            <a:r>
              <a:rPr lang="cs-CZ" dirty="0"/>
              <a:t>Principy musí být stejné právní síly. </a:t>
            </a:r>
          </a:p>
          <a:p>
            <a:pPr lvl="1"/>
            <a:r>
              <a:rPr lang="cs-CZ" b="1" dirty="0"/>
              <a:t>Potřebnost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Cíl: zásah do jednoho principu může být přípustný jen v té míře, v jaké je nezbytně potřebný k ochraně jiného principu </a:t>
            </a:r>
          </a:p>
          <a:p>
            <a:pPr lvl="1"/>
            <a:r>
              <a:rPr lang="cs-CZ" b="1" dirty="0"/>
              <a:t>Proporcionalita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60801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(zásady) soukromého práva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146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832"/>
            <a:ext cx="8229600" cy="4464918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/>
              <a:t>Hodnoty v právu</a:t>
            </a:r>
            <a:r>
              <a:rPr lang="cs-CZ" dirty="0"/>
              <a:t>: svoboda, právní jistota, účelnost, spravedlnost (ČEHO? Se chce dosáhnout)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/>
              <a:t>Právní zásady (principy</a:t>
            </a:r>
            <a:r>
              <a:rPr lang="cs-CZ" dirty="0"/>
              <a:t>) jako součást práva – základní stavební kameny fungování systému práva: </a:t>
            </a:r>
          </a:p>
          <a:p>
            <a:r>
              <a:rPr lang="cs-CZ" altLang="cs-CZ" sz="2800" dirty="0"/>
              <a:t>Psané a nepsané zásady </a:t>
            </a:r>
          </a:p>
          <a:p>
            <a:pPr lvl="1"/>
            <a:r>
              <a:rPr lang="cs-CZ" altLang="cs-CZ" dirty="0"/>
              <a:t>Právo obsahuje i nepsané právní zásady (principy), </a:t>
            </a:r>
          </a:p>
          <a:p>
            <a:pPr lvl="1"/>
            <a:r>
              <a:rPr lang="cs-CZ" dirty="0"/>
              <a:t>úkol právní vědy (dogmatiky): hledání takového řešení právního případu, který je co možná nejlépe odůvodněno právem. </a:t>
            </a:r>
          </a:p>
          <a:p>
            <a:pPr eaLnBrk="1" hangingPunct="1">
              <a:defRPr/>
            </a:pPr>
            <a:r>
              <a:rPr lang="cs-CZ" altLang="cs-CZ" sz="2800" dirty="0"/>
              <a:t>Význam právních zásad: </a:t>
            </a:r>
          </a:p>
          <a:p>
            <a:pPr lvl="1" eaLnBrk="1" hangingPunct="1">
              <a:defRPr/>
            </a:pPr>
            <a:r>
              <a:rPr lang="cs-CZ" altLang="cs-CZ" dirty="0"/>
              <a:t>Východisko  v rámci legislativního procesu</a:t>
            </a:r>
          </a:p>
          <a:p>
            <a:pPr lvl="1" eaLnBrk="1" hangingPunct="1">
              <a:defRPr/>
            </a:pPr>
            <a:r>
              <a:rPr lang="cs-CZ" altLang="cs-CZ" dirty="0"/>
              <a:t>Interpretační (§ 2 odst. 1)</a:t>
            </a:r>
          </a:p>
          <a:p>
            <a:pPr marL="457200" lvl="1" indent="0" eaLnBrk="1" hangingPunct="1"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82" y="945282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2060"/>
                </a:solidFill>
              </a:rPr>
              <a:t>Pojem a význam základních principů/zásad</a:t>
            </a:r>
          </a:p>
        </p:txBody>
      </p:sp>
      <p:sp>
        <p:nvSpPr>
          <p:cNvPr id="1741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3C0C3-4CBF-4E2F-AB39-DDECD68F305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56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7928A-AD51-4E12-B6F3-8588A0F7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Zásada autonomie vůle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4FD3F5-49AF-4CAB-B63D-AD8AB27D4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846555"/>
            <a:ext cx="8082321" cy="4536490"/>
          </a:xfrm>
        </p:spPr>
        <p:txBody>
          <a:bodyPr/>
          <a:lstStyle/>
          <a:p>
            <a:pPr algn="just"/>
            <a:r>
              <a:rPr lang="cs-CZ" dirty="0"/>
              <a:t>lze obecně vymezit jako </a:t>
            </a:r>
            <a:r>
              <a:rPr lang="cs-CZ" u="sng" dirty="0"/>
              <a:t>oprávnění člověka svobodně projevovat svoji vůli a utvářet, podle vlastního uvážení, právně relevantní poměry. </a:t>
            </a:r>
          </a:p>
          <a:p>
            <a:pPr algn="just"/>
            <a:r>
              <a:rPr lang="cs-CZ" dirty="0"/>
              <a:t>Jejím rozvinutím je např. </a:t>
            </a:r>
            <a:r>
              <a:rPr lang="cs-CZ" u="sng" dirty="0"/>
              <a:t>zásada smluvní volnosti, testovací či sdružovací svoboda, jakož i svoboda vlastnická</a:t>
            </a:r>
            <a:r>
              <a:rPr lang="cs-CZ" dirty="0"/>
              <a:t>. </a:t>
            </a:r>
          </a:p>
          <a:p>
            <a:pPr algn="just"/>
            <a:r>
              <a:rPr lang="cs-CZ" u="sng" dirty="0"/>
              <a:t>Limitem</a:t>
            </a:r>
            <a:r>
              <a:rPr lang="cs-CZ" dirty="0"/>
              <a:t> této zásady je povinnost jednat vždy v souladu s dobrými mravy a veřejným pořádkem.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1D60D7-B5D9-4E9C-8E3E-8BBD847BE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7921D3-1ABF-4BE9-BD0D-68A3DCC786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7438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7377A-2C95-49E4-A530-298D043F0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vše je dovoleno, co není zákonem zakázáno a </a:t>
            </a:r>
            <a:br>
              <a:rPr lang="cs-CZ" dirty="0"/>
            </a:br>
            <a:r>
              <a:rPr lang="cs-CZ" dirty="0"/>
              <a:t>Zásada </a:t>
            </a:r>
            <a:r>
              <a:rPr lang="cs-CZ" dirty="0" err="1"/>
              <a:t>dispozitivnosti</a:t>
            </a:r>
            <a:r>
              <a:rPr lang="cs-CZ" dirty="0"/>
              <a:t> norem SP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AD28FF-0D91-479E-A56F-D58C8FD62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844824"/>
            <a:ext cx="8082321" cy="4287689"/>
          </a:xfrm>
        </p:spPr>
        <p:txBody>
          <a:bodyPr/>
          <a:lstStyle/>
          <a:p>
            <a:r>
              <a:rPr lang="cs-CZ" dirty="0"/>
              <a:t>je jednou z vůdčích zásad celého soukromého práva a jejíž výslovné nalezneme v Ústavě ČR (Čl. 2 odst. 4) a Listině základních práv a svobod (Čl. 2 odst. 3). </a:t>
            </a:r>
          </a:p>
          <a:p>
            <a:r>
              <a:rPr lang="cs-CZ" dirty="0"/>
              <a:t>její smysl spočívá v tom, že se umožňuje osobě práva chovat chtěným způsobem do okamžiku, kdy právní předpis nestanoví zákonný limit. </a:t>
            </a:r>
          </a:p>
          <a:p>
            <a:r>
              <a:rPr lang="cs-CZ" dirty="0"/>
              <a:t>Souvisí s ní </a:t>
            </a:r>
            <a:r>
              <a:rPr lang="cs-CZ" dirty="0">
                <a:solidFill>
                  <a:schemeClr val="tx2"/>
                </a:solidFill>
              </a:rPr>
              <a:t>zásada </a:t>
            </a:r>
            <a:r>
              <a:rPr lang="cs-CZ" dirty="0" err="1">
                <a:solidFill>
                  <a:schemeClr val="tx2"/>
                </a:solidFill>
              </a:rPr>
              <a:t>dispozitivnosti</a:t>
            </a:r>
            <a:r>
              <a:rPr lang="cs-CZ" dirty="0">
                <a:solidFill>
                  <a:schemeClr val="tx2"/>
                </a:solidFill>
              </a:rPr>
              <a:t> norem soukromého práva</a:t>
            </a:r>
          </a:p>
          <a:p>
            <a:r>
              <a:rPr lang="cs-CZ" dirty="0">
                <a:solidFill>
                  <a:schemeClr val="tx2"/>
                </a:solidFill>
              </a:rPr>
              <a:t>Tj. </a:t>
            </a:r>
            <a:r>
              <a:rPr lang="cs-CZ" dirty="0"/>
              <a:t>oprávnění smluvních stran vyloučit, případně pozměnit účinky právních pravidel, která jsou obsažena v občanském zákoníku, a možnost nahradit zákonná ustanovení vlastními pravidly</a:t>
            </a:r>
          </a:p>
        </p:txBody>
      </p:sp>
    </p:spTree>
    <p:extLst>
      <p:ext uri="{BB962C8B-B14F-4D97-AF65-F5344CB8AC3E}">
        <p14:creationId xmlns:p14="http://schemas.microsoft.com/office/powerpoint/2010/main" val="3248680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052736"/>
            <a:ext cx="8086635" cy="504479"/>
          </a:xfrm>
        </p:spPr>
        <p:txBody>
          <a:bodyPr/>
          <a:lstStyle/>
          <a:p>
            <a:pPr>
              <a:defRPr/>
            </a:pPr>
            <a:r>
              <a:rPr lang="cs-CZ" altLang="cs-CZ" dirty="0" err="1"/>
              <a:t>Pacta</a:t>
            </a:r>
            <a:r>
              <a:rPr lang="cs-CZ" altLang="cs-CZ" dirty="0"/>
              <a:t> </a:t>
            </a:r>
            <a:r>
              <a:rPr lang="cs-CZ" altLang="cs-CZ" dirty="0" err="1"/>
              <a:t>sunt</a:t>
            </a:r>
            <a:r>
              <a:rPr lang="cs-CZ" altLang="cs-CZ" dirty="0"/>
              <a:t> </a:t>
            </a:r>
            <a:r>
              <a:rPr lang="cs-CZ" altLang="cs-CZ" dirty="0" err="1"/>
              <a:t>servanda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99"/>
            <a:ext cx="8504238" cy="4356075"/>
          </a:xfrm>
        </p:spPr>
        <p:txBody>
          <a:bodyPr/>
          <a:lstStyle/>
          <a:p>
            <a:r>
              <a:rPr lang="cs-CZ" altLang="cs-CZ" dirty="0"/>
              <a:t>§ 3 odst. 1 písm. </a:t>
            </a:r>
            <a:r>
              <a:rPr lang="cs-CZ" altLang="cs-CZ" sz="2800" dirty="0"/>
              <a:t>d): „daný slib zavazuje a smlouvy mají být splněny“</a:t>
            </a:r>
          </a:p>
          <a:p>
            <a:pPr lvl="1"/>
            <a:r>
              <a:rPr lang="cs-CZ" altLang="cs-CZ" sz="2300" dirty="0"/>
              <a:t>daný slib zavazuje  (jednostranný projev vůle)</a:t>
            </a:r>
            <a:r>
              <a:rPr lang="cs-CZ" altLang="cs-CZ" sz="2100" dirty="0"/>
              <a:t> vyvolává právní následky; např. jeho porušení může být důvodem nepoctivosti právního jednání; srov. slib darování (§ 2056)</a:t>
            </a:r>
          </a:p>
          <a:p>
            <a:pPr lvl="2"/>
            <a:r>
              <a:rPr lang="cs-CZ" altLang="cs-CZ" sz="2100" dirty="0"/>
              <a:t>(např. prohlášení věřitele, že nebude vymáhat určitý dluh v určité dodatečné lhůtě)</a:t>
            </a:r>
          </a:p>
          <a:p>
            <a:pPr lvl="1"/>
            <a:r>
              <a:rPr lang="cs-CZ" altLang="cs-CZ" sz="2300" dirty="0"/>
              <a:t>„smlouvy mají být splněny“- s</a:t>
            </a:r>
            <a:r>
              <a:rPr lang="cs-CZ" altLang="cs-CZ" sz="2100" dirty="0"/>
              <a:t>měřuje ke vzniku nároku (práva na plnění) , smlouva jako základní zavazovací důvod </a:t>
            </a:r>
          </a:p>
          <a:p>
            <a:endParaRPr lang="cs-CZ" altLang="cs-CZ" dirty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049BDA-CD34-4888-B43D-657C4FF8A39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465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980728"/>
            <a:ext cx="8086635" cy="503261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Ochrana slabší strany </a:t>
            </a:r>
            <a:endParaRPr lang="cs-CZ" dirty="0"/>
          </a:p>
        </p:txBody>
      </p:sp>
      <p:sp>
        <p:nvSpPr>
          <p:cNvPr id="481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56793"/>
            <a:ext cx="8504238" cy="4542382"/>
          </a:xfrm>
        </p:spPr>
        <p:txBody>
          <a:bodyPr/>
          <a:lstStyle/>
          <a:p>
            <a:r>
              <a:rPr lang="cs-CZ" altLang="cs-CZ" sz="2200" dirty="0"/>
              <a:t>Slabší strana: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concreto</a:t>
            </a:r>
            <a:r>
              <a:rPr lang="cs-CZ" altLang="cs-CZ" dirty="0"/>
              <a:t>: takový subjekt, který z důvodu své závislosti, nezkušenosti, tísně, rozumové slabosti atd. nemůže plně realizovat svou autonomie vůle </a:t>
            </a:r>
          </a:p>
          <a:p>
            <a:pPr lvl="2"/>
            <a:r>
              <a:rPr lang="cs-CZ" altLang="cs-CZ" sz="2200" dirty="0"/>
              <a:t>Srov. např. § 433, § 1796, § 2898 </a:t>
            </a:r>
            <a:r>
              <a:rPr lang="cs-CZ" altLang="cs-CZ" sz="2200" dirty="0" err="1"/>
              <a:t>adt</a:t>
            </a:r>
            <a:r>
              <a:rPr lang="cs-CZ" altLang="cs-CZ" sz="2200" dirty="0"/>
              <a:t>.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abstracto</a:t>
            </a:r>
            <a:r>
              <a:rPr lang="cs-CZ" altLang="cs-CZ" dirty="0"/>
              <a:t>: subjekt nacházející se v postavení, ve kterém typicky (nikoli nutně v konkrétním případě) je v postavení slabší strany </a:t>
            </a:r>
          </a:p>
          <a:p>
            <a:pPr lvl="2"/>
            <a:r>
              <a:rPr lang="cs-CZ" altLang="cs-CZ" sz="2200" dirty="0"/>
              <a:t>Např. spotřebitel, nájemce bytu, zaměstnanec  </a:t>
            </a:r>
          </a:p>
          <a:p>
            <a:r>
              <a:rPr lang="cs-CZ" altLang="cs-CZ" sz="2200" dirty="0"/>
              <a:t>§ 3 odst. 2 písm. c): „nikdo nesmí pro nedostatek věku, rozumu nebo pro závislost svého postavení utrpět nedůvodnou újmu; nikdo však také nesmí bezdůvodně těžit z vlastní neschopnosti k újmě druhých“</a:t>
            </a:r>
          </a:p>
          <a:p>
            <a:endParaRPr lang="cs-CZ" altLang="cs-CZ" dirty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1FCDCB-0048-47EF-AADA-3821E077EF90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43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0426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tx2"/>
                </a:solidFill>
              </a:rPr>
              <a:t>Princip právní jistoty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Plyne z požadavku právního státu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Soukromé osoby mají mít možnost znát své právní postavení, tj. požadavek jasnosti v právních vztazích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Stejně tak znamená ochranu stability právních vztahů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Zaručuje se např.: </a:t>
            </a:r>
          </a:p>
          <a:p>
            <a:pPr marL="736092" lvl="1" indent="-342900" algn="just" eaLnBrk="1" fontAlgn="auto" hangingPunct="1">
              <a:spcAft>
                <a:spcPts val="0"/>
              </a:spcAft>
              <a:defRPr/>
            </a:pPr>
            <a:r>
              <a:rPr lang="cs-CZ" dirty="0"/>
              <a:t>předvídatelnost právního postavení</a:t>
            </a:r>
          </a:p>
          <a:p>
            <a:pPr marL="736092" lvl="1" indent="-342900" algn="just" eaLnBrk="1" fontAlgn="auto" hangingPunct="1">
              <a:spcAft>
                <a:spcPts val="0"/>
              </a:spcAft>
              <a:defRPr/>
            </a:pPr>
            <a:r>
              <a:rPr lang="cs-CZ" dirty="0"/>
              <a:t>legitimní očekávání (srov. principy poctivosti a ochrany dobré víry) </a:t>
            </a:r>
          </a:p>
          <a:p>
            <a:pPr marL="1010729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Srov. např. vydržení, nabytí od neoprávněného, ochrana poctivého držitele, ochrana poctivého obohaceného atd.</a:t>
            </a:r>
          </a:p>
          <a:p>
            <a:pPr marL="736092" lvl="1" indent="-342900" algn="just" eaLnBrk="1" fontAlgn="auto" hangingPunct="1">
              <a:spcAft>
                <a:spcPts val="0"/>
              </a:spcAft>
              <a:defRPr/>
            </a:pPr>
            <a:r>
              <a:rPr lang="cs-CZ" dirty="0"/>
              <a:t>ochrana důvěry v právo (tzv. ochrana nabytých práv)</a:t>
            </a:r>
          </a:p>
          <a:p>
            <a:pPr marL="1010729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Zákaz retroaktivity norem (pravé)  - viz přechodná ustanovení k OZ</a:t>
            </a:r>
          </a:p>
          <a:p>
            <a:pPr marL="1010729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Ochrana práv třetích osob – důvěra, že autonomií vůle nedojde ke zhoršení postavení třetích osob</a:t>
            </a:r>
          </a:p>
          <a:p>
            <a:pPr marL="667829" lvl="2" algn="just"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</p:txBody>
      </p:sp>
      <p:sp>
        <p:nvSpPr>
          <p:cNvPr id="3072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43904E-074C-4440-B599-D395B8F55AA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763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484784"/>
            <a:ext cx="8086635" cy="647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Ochrana základních pravidel společnosti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348879"/>
            <a:ext cx="8504238" cy="3750295"/>
          </a:xfrm>
        </p:spPr>
        <p:txBody>
          <a:bodyPr/>
          <a:lstStyle/>
          <a:p>
            <a:pPr eaLnBrk="1" hangingPunct="1"/>
            <a:r>
              <a:rPr lang="cs-CZ" altLang="cs-CZ" dirty="0"/>
              <a:t>Ochrana dobrých mravů </a:t>
            </a:r>
          </a:p>
          <a:p>
            <a:pPr eaLnBrk="1" hangingPunct="1"/>
            <a:r>
              <a:rPr lang="cs-CZ" altLang="cs-CZ" dirty="0"/>
              <a:t>Ochrana veřejného pořádku </a:t>
            </a:r>
          </a:p>
          <a:p>
            <a:pPr eaLnBrk="1" hangingPunct="1"/>
            <a:r>
              <a:rPr lang="cs-CZ" altLang="cs-CZ" i="1" dirty="0"/>
              <a:t>Princip poctivosti (tzv. objektivní dobrá víra)</a:t>
            </a:r>
          </a:p>
        </p:txBody>
      </p:sp>
      <p:sp>
        <p:nvSpPr>
          <p:cNvPr id="3174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208FAE-7B8E-4096-A490-8A86F07F451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536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4465E-CB82-4AB1-9687-DF1DE7BD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105" y="1124744"/>
            <a:ext cx="8086635" cy="647700"/>
          </a:xfrm>
        </p:spPr>
        <p:txBody>
          <a:bodyPr/>
          <a:lstStyle/>
          <a:p>
            <a:r>
              <a:rPr lang="cs-CZ" sz="2800" dirty="0"/>
              <a:t>Dobré mravy a veřejný pořádek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A1EEA4-4486-42AE-A96E-E26DB406C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Zásada výkonu práv a povinností v souladu s dobrými mravy a veřejným pořádkem</a:t>
            </a:r>
            <a:r>
              <a:rPr lang="cs-CZ" dirty="0"/>
              <a:t>, což je obecný korektiv určující v oblasti (nejen) soukromé sféry.</a:t>
            </a:r>
          </a:p>
          <a:p>
            <a:pPr algn="just"/>
            <a:r>
              <a:rPr lang="cs-CZ" dirty="0"/>
              <a:t>Kategorie </a:t>
            </a:r>
            <a:r>
              <a:rPr lang="cs-CZ" u="sng" dirty="0"/>
              <a:t>dobrých mravů </a:t>
            </a:r>
            <a:r>
              <a:rPr lang="cs-CZ" dirty="0"/>
              <a:t>bývá vymezována jako souhrn etických a obecně zachovávaných mravních norem, jež jsou ve společnosti sdíleny, </a:t>
            </a:r>
          </a:p>
          <a:p>
            <a:pPr algn="just"/>
            <a:r>
              <a:rPr lang="cs-CZ" u="sng" dirty="0"/>
              <a:t>veřejný pořádek </a:t>
            </a:r>
            <a:r>
              <a:rPr lang="cs-CZ" dirty="0"/>
              <a:t>představuje pravidla ve společnosti, na kterých je třeba bezvýhradně trvat, tj. taková, která nelze ponechat na soukromé iniciativě jednotlivců.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E719E6-258D-44DA-AD95-A61CB3F2F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032682-758B-4761-85C3-BD372D46C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0953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a veřejné právo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I.</a:t>
            </a:r>
          </a:p>
        </p:txBody>
      </p:sp>
    </p:spTree>
    <p:extLst>
      <p:ext uri="{BB962C8B-B14F-4D97-AF65-F5344CB8AC3E}">
        <p14:creationId xmlns:p14="http://schemas.microsoft.com/office/powerpoint/2010/main" val="751803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872B2-0959-4200-B438-20D34952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Princip poctivosti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34AA8E-EE8F-4143-9A91-BCA8544B5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/>
          <a:lstStyle/>
          <a:p>
            <a:r>
              <a:rPr lang="cs-CZ" b="1" dirty="0"/>
              <a:t>Zásada poctivosti a ochrany dobré víry, tj. každý má povinnost jednat v právním styku poctivě </a:t>
            </a:r>
            <a:r>
              <a:rPr lang="cs-CZ" dirty="0"/>
              <a:t>(§ 6 odst. 1 OZ), přičemž poctivost představuje v soukromém právu stěžejní hodnotu.</a:t>
            </a:r>
          </a:p>
          <a:p>
            <a:r>
              <a:rPr lang="cs-CZ" dirty="0"/>
              <a:t>Zákon dále předpokládá, že kdo jednal určitým způsobem, jednal </a:t>
            </a:r>
            <a:r>
              <a:rPr lang="cs-CZ" u="sng" dirty="0"/>
              <a:t>poctivě a v dobré víře</a:t>
            </a:r>
            <a:r>
              <a:rPr lang="cs-CZ" dirty="0"/>
              <a:t>. </a:t>
            </a:r>
          </a:p>
          <a:p>
            <a:r>
              <a:rPr lang="cs-CZ" u="sng" dirty="0"/>
              <a:t>Dobrou víru </a:t>
            </a:r>
            <a:r>
              <a:rPr lang="cs-CZ" dirty="0"/>
              <a:t>chápe občanský zákoník jako psychickou kategorii, která vyjadřuje vztah jednající osoby ke skutečnostem rozhodným pro uskutečňování jejího právního jednání. </a:t>
            </a:r>
          </a:p>
          <a:p>
            <a:r>
              <a:rPr lang="cs-CZ" u="sng" dirty="0"/>
              <a:t>Osobě, která jedná v důvěře k rozhodujícím okolnostem, je poskytována právní ochrana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5027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06B52-D532-475F-8171-4437C8A8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„nikomu neškodit“ (latinsky „</a:t>
            </a:r>
            <a:r>
              <a:rPr lang="cs-CZ" dirty="0" err="1"/>
              <a:t>neminem</a:t>
            </a:r>
            <a:r>
              <a:rPr lang="cs-CZ" dirty="0"/>
              <a:t> </a:t>
            </a:r>
            <a:r>
              <a:rPr lang="cs-CZ" dirty="0" err="1"/>
              <a:t>laedere</a:t>
            </a:r>
            <a:r>
              <a:rPr lang="cs-CZ" dirty="0"/>
              <a:t>“), zásada prevence a další zásady/principy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D5F8B0-7DD7-421B-B031-BF6893807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která vyjadřuje obecnou povinnost určující vždy při výkonu subjektivních práv, explicitně vyjádřenou v § 3 odst. 1 OZ. </a:t>
            </a:r>
          </a:p>
          <a:p>
            <a:pPr algn="just"/>
            <a:r>
              <a:rPr lang="cs-CZ" dirty="0"/>
              <a:t>Zákaz zneužití práva</a:t>
            </a:r>
          </a:p>
          <a:p>
            <a:pPr algn="just"/>
            <a:r>
              <a:rPr lang="cs-CZ" dirty="0" err="1"/>
              <a:t>Vigilantimus</a:t>
            </a:r>
            <a:r>
              <a:rPr lang="cs-CZ" dirty="0"/>
              <a:t> </a:t>
            </a:r>
            <a:r>
              <a:rPr lang="cs-CZ" dirty="0" err="1"/>
              <a:t>iura</a:t>
            </a:r>
            <a:r>
              <a:rPr lang="cs-CZ" dirty="0"/>
              <a:t> </a:t>
            </a:r>
            <a:r>
              <a:rPr lang="cs-CZ" dirty="0" err="1"/>
              <a:t>scripta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(bdělým náleží práva)</a:t>
            </a:r>
          </a:p>
          <a:p>
            <a:pPr algn="just"/>
            <a:r>
              <a:rPr lang="cs-CZ" dirty="0"/>
              <a:t>Zásada prevence, </a:t>
            </a:r>
          </a:p>
          <a:p>
            <a:pPr algn="just"/>
            <a:r>
              <a:rPr lang="cs-CZ" dirty="0"/>
              <a:t>Zásada legitimního očekávání atd.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775595-E1E0-43B9-AEDE-B5533863F0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147DA7-9BC8-4A91-A1F8-81BE14E42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55354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Děkuji za pozornost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Blíže viz: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Ronovská, K, Dobrovolná, K., Lavický, </a:t>
            </a:r>
            <a:r>
              <a:rPr lang="cs-CZ" dirty="0" err="1">
                <a:sym typeface="Wingdings" panose="05000000000000000000" pitchFamily="2" charset="2"/>
              </a:rPr>
              <a:t>P.Úvod</a:t>
            </a:r>
            <a:r>
              <a:rPr lang="cs-CZ" dirty="0">
                <a:sym typeface="Wingdings" panose="05000000000000000000" pitchFamily="2" charset="2"/>
              </a:rPr>
              <a:t> do soukromého práva, 2. vydání, ČSCPP, 2018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lze koupit ve fakultním knihkupectví nebo na </a:t>
            </a:r>
            <a:r>
              <a:rPr lang="cs-CZ" dirty="0">
                <a:sym typeface="Wingdings" panose="05000000000000000000" pitchFamily="2" charset="2"/>
                <a:hlinkClick r:id="rId2"/>
              </a:rPr>
              <a:t>www.civilniproces.eu</a:t>
            </a:r>
            <a:r>
              <a:rPr lang="cs-CZ" dirty="0">
                <a:sym typeface="Wingdings" panose="05000000000000000000" pitchFamily="2" charset="2"/>
              </a:rPr>
              <a:t> v e-</a:t>
            </a:r>
            <a:r>
              <a:rPr lang="cs-CZ" dirty="0" err="1">
                <a:sym typeface="Wingdings" panose="05000000000000000000" pitchFamily="2" charset="2"/>
              </a:rPr>
              <a:t>shopu</a:t>
            </a:r>
            <a:r>
              <a:rPr lang="cs-CZ" dirty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9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Jednota právního řádu</a:t>
            </a:r>
            <a:br>
              <a:rPr lang="cs-CZ" dirty="0"/>
            </a:br>
            <a:r>
              <a:rPr lang="cs-CZ" dirty="0"/>
              <a:t>ALE!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Soukromé a veřejné právo mají </a:t>
            </a:r>
            <a:r>
              <a:rPr lang="cs-CZ" u="sng" dirty="0"/>
              <a:t>různé cíle</a:t>
            </a:r>
            <a:r>
              <a:rPr lang="cs-CZ" dirty="0"/>
              <a:t>:</a:t>
            </a:r>
          </a:p>
          <a:p>
            <a:r>
              <a:rPr lang="cs-CZ" u="sng" dirty="0"/>
              <a:t>Soukromé právo </a:t>
            </a:r>
            <a:r>
              <a:rPr lang="cs-CZ" dirty="0"/>
              <a:t>otvírá co nejširší prostor soukromé iniciativě jednotlivce a svobodnému utváření soukromého života</a:t>
            </a:r>
          </a:p>
          <a:p>
            <a:r>
              <a:rPr lang="cs-CZ" u="sng" dirty="0"/>
              <a:t>Veřejné právo </a:t>
            </a:r>
            <a:r>
              <a:rPr lang="cs-CZ" dirty="0"/>
              <a:t>upravuje organizaci, působnost činnost orgánů veřejné moci.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 rozdílnosti VP a SP je postavena příslušnost soudů ( § 7 odst. 1 OSŘ,  § 46 odst. 2, § 68 písm. b) SŘS)</a:t>
            </a:r>
          </a:p>
        </p:txBody>
      </p:sp>
    </p:spTree>
    <p:extLst>
      <p:ext uri="{BB962C8B-B14F-4D97-AF65-F5344CB8AC3E}">
        <p14:creationId xmlns:p14="http://schemas.microsoft.com/office/powerpoint/2010/main" val="236550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 (dále též někdy jen „SP“)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</a:t>
            </a:r>
            <a:r>
              <a:rPr lang="cs-CZ" u="sng" dirty="0"/>
              <a:t>zásada autonomie vůle</a:t>
            </a:r>
          </a:p>
          <a:p>
            <a:r>
              <a:rPr lang="cs-CZ" dirty="0"/>
              <a:t>„vše je dovoleno, co není zakázáno“ (čl. 2 odst. 3 LZPS)</a:t>
            </a:r>
          </a:p>
          <a:p>
            <a:r>
              <a:rPr lang="cs-CZ" dirty="0"/>
              <a:t>Preference dispozitivních ustanovení</a:t>
            </a:r>
          </a:p>
          <a:p>
            <a:r>
              <a:rPr lang="cs-CZ" dirty="0"/>
              <a:t>Oprávnění vzniká </a:t>
            </a:r>
            <a:r>
              <a:rPr lang="cs-CZ" u="sng" dirty="0"/>
              <a:t>soukromé osobě z jeho vlastní vůle (vedle zákona)</a:t>
            </a:r>
          </a:p>
          <a:p>
            <a:r>
              <a:rPr lang="cs-CZ" dirty="0"/>
              <a:t>Občanské právo je obecným právem soukromým a požije </a:t>
            </a:r>
            <a:r>
              <a:rPr lang="cs-CZ" u="sng" dirty="0"/>
              <a:t>se subsidiárně pro všechny soukromoprávní úpravy</a:t>
            </a:r>
            <a:r>
              <a:rPr lang="cs-CZ" dirty="0"/>
              <a:t> (§ 9 OZ)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8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SP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věta </a:t>
            </a:r>
            <a:r>
              <a:rPr lang="cs-CZ" b="1" dirty="0"/>
              <a:t>§ 1/1</a:t>
            </a:r>
            <a:r>
              <a:rPr lang="cs-CZ" dirty="0"/>
              <a:t> OZ</a:t>
            </a:r>
          </a:p>
          <a:p>
            <a:pPr lvl="1"/>
            <a:r>
              <a:rPr lang="cs-CZ" dirty="0"/>
              <a:t>nepřesná a nevhodná charakteristika SP</a:t>
            </a:r>
          </a:p>
          <a:p>
            <a:pPr lvl="1"/>
            <a:r>
              <a:rPr lang="cs-CZ" dirty="0"/>
              <a:t>nesprávně pomíjí nepsané prameny, rovnost před zákonem a autonomii vůle</a:t>
            </a:r>
          </a:p>
          <a:p>
            <a:r>
              <a:rPr lang="cs-CZ" b="1" dirty="0"/>
              <a:t>Soukromé právo</a:t>
            </a:r>
            <a:r>
              <a:rPr lang="cs-CZ" dirty="0"/>
              <a:t> je</a:t>
            </a:r>
          </a:p>
          <a:p>
            <a:pPr lvl="1"/>
            <a:r>
              <a:rPr lang="cs-CZ" u="sng" dirty="0"/>
              <a:t>část právního řádu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jehož </a:t>
            </a:r>
            <a:r>
              <a:rPr lang="cs-CZ" u="sng" dirty="0"/>
              <a:t>psaná i nepsaná pravidla </a:t>
            </a:r>
            <a:r>
              <a:rPr lang="cs-CZ" dirty="0"/>
              <a:t>upravují </a:t>
            </a:r>
            <a:r>
              <a:rPr lang="cs-CZ" u="sng" dirty="0"/>
              <a:t>vzájemná práva a povinnosti osob v soukromém styku</a:t>
            </a:r>
          </a:p>
          <a:p>
            <a:pPr lvl="1"/>
            <a:r>
              <a:rPr lang="cs-CZ" dirty="0"/>
              <a:t>majících vůči </a:t>
            </a:r>
            <a:r>
              <a:rPr lang="cs-CZ" u="sng" dirty="0"/>
              <a:t>sobě vzájemně formálně rovné postavení</a:t>
            </a:r>
          </a:p>
          <a:p>
            <a:pPr lvl="1"/>
            <a:r>
              <a:rPr lang="cs-CZ" dirty="0"/>
              <a:t>a jsou </a:t>
            </a:r>
            <a:r>
              <a:rPr lang="cs-CZ" u="sng" dirty="0"/>
              <a:t>nadány širokou autonomií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57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3636</Words>
  <Application>Microsoft Office PowerPoint</Application>
  <PresentationFormat>Předvádění na obrazovce (4:3)</PresentationFormat>
  <Paragraphs>439</Paragraphs>
  <Slides>62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7" baseType="lpstr">
      <vt:lpstr>Arial</vt:lpstr>
      <vt:lpstr>Tahoma</vt:lpstr>
      <vt:lpstr>Wingdings</vt:lpstr>
      <vt:lpstr>Wingdings 2</vt:lpstr>
      <vt:lpstr>Motiv1</vt:lpstr>
      <vt:lpstr>Systém soukromého a občanského práva, normy, výklad, prameny a principy</vt:lpstr>
      <vt:lpstr>Přehled výkladu</vt:lpstr>
      <vt:lpstr>Systém práva  - opakování  </vt:lpstr>
      <vt:lpstr>Právo objektivní a subjektivní</vt:lpstr>
      <vt:lpstr>Třídění objektivního práva</vt:lpstr>
      <vt:lpstr>Soukromé a veřejné právo</vt:lpstr>
      <vt:lpstr>Jednota právního řádu ALE!</vt:lpstr>
      <vt:lpstr>Soukromé právo (dále též někdy jen „SP“)</vt:lpstr>
      <vt:lpstr>Pojem SP v OZ</vt:lpstr>
      <vt:lpstr>Zájmová teorie</vt:lpstr>
      <vt:lpstr>Subordinační/mocenská teorie</vt:lpstr>
      <vt:lpstr>Organická (subjektová) teorie</vt:lpstr>
      <vt:lpstr>Teorie zvláštního práva (přiřazovací teorie)</vt:lpstr>
      <vt:lpstr>Nezávislost uplatňování SP a VP</vt:lpstr>
      <vt:lpstr>Skutečný význam nezávislosti uplatňování soukromého a veřejného práva!</vt:lpstr>
      <vt:lpstr>Systém soukromého práva x systematika občanského zákoníku</vt:lpstr>
      <vt:lpstr>Soukromé právo (odvětví ? zvláštní soukromé právo?)</vt:lpstr>
      <vt:lpstr>Občanské právo</vt:lpstr>
      <vt:lpstr>Soukromé právo – systematika kodexu</vt:lpstr>
      <vt:lpstr>NORMY SOUKROMÉHO PRÁVA Dispozitivnost a kogentnost norem SP</vt:lpstr>
      <vt:lpstr>Pojem  dispozitivní norma (DN) a kogentní norma (KN)</vt:lpstr>
      <vt:lpstr>Kritéria rozlišování DN a KN - přehled</vt:lpstr>
      <vt:lpstr>Výslovný zákaz</vt:lpstr>
      <vt:lpstr>Omezení autonomie vůle</vt:lpstr>
      <vt:lpstr>Ochrana slabší strany</vt:lpstr>
      <vt:lpstr>Právní postavení osob</vt:lpstr>
      <vt:lpstr>Právní postavení osob</vt:lpstr>
      <vt:lpstr>Ochrana třetích osob</vt:lpstr>
      <vt:lpstr>Racionální fungování SP jako systému</vt:lpstr>
      <vt:lpstr>Prameny SP</vt:lpstr>
      <vt:lpstr>CO je pramen práva?</vt:lpstr>
      <vt:lpstr>Psané prameny – de lege lata</vt:lpstr>
      <vt:lpstr>Soukromé právo – psané prameny de lege lata</vt:lpstr>
      <vt:lpstr>Nepsané prameny</vt:lpstr>
      <vt:lpstr>Pl ÚS 33/97:</vt:lpstr>
      <vt:lpstr>Interpretace a vyplňování mezer, dotváření práva</vt:lpstr>
      <vt:lpstr>Výklad slouží k řešení významových nejasností!</vt:lpstr>
      <vt:lpstr>IINTERPRETACE/VÝKLAD</vt:lpstr>
      <vt:lpstr>Ústavně konformní výklad</vt:lpstr>
      <vt:lpstr>Význam zásad a hodnot SP pro interpretaci</vt:lpstr>
      <vt:lpstr>Jazykový výklad</vt:lpstr>
      <vt:lpstr> (Subjektivně) Historický výklad </vt:lpstr>
      <vt:lpstr> Objektivně recentní výklad (objektivně teleologický+formálně systematický)</vt:lpstr>
      <vt:lpstr>Formálně systematický výklad</vt:lpstr>
      <vt:lpstr>Objektivně teleologický výklad</vt:lpstr>
      <vt:lpstr> Dílčí závěr: </vt:lpstr>
      <vt:lpstr>Mezery v zákoně – přehled řešení</vt:lpstr>
      <vt:lpstr>Soudcovské dotváření práva</vt:lpstr>
      <vt:lpstr>Principy  právní a pravidla (obecně/rozdíl)</vt:lpstr>
      <vt:lpstr>Kolize právních principů - poměřování</vt:lpstr>
      <vt:lpstr>Principy (zásady) soukromého práva</vt:lpstr>
      <vt:lpstr>Pojem a význam základních principů/zásad</vt:lpstr>
      <vt:lpstr>   Zásada autonomie vůle </vt:lpstr>
      <vt:lpstr>Zásada vše je dovoleno, co není zákonem zakázáno a  Zásada dispozitivnosti norem SP</vt:lpstr>
      <vt:lpstr>Pacta sunt servanda</vt:lpstr>
      <vt:lpstr>Ochrana slabší strany </vt:lpstr>
      <vt:lpstr>Princip právní jistoty</vt:lpstr>
      <vt:lpstr>Ochrana základních pravidel společnosti </vt:lpstr>
      <vt:lpstr>Dobré mravy a veřejný pořádek</vt:lpstr>
      <vt:lpstr>Princip poctivosti</vt:lpstr>
      <vt:lpstr>Zásada „nikomu neškodit“ (latinsky „neminem laedere“), zásada prevence a další zásady/principy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východiska občanského zákoníku</dc:title>
  <dc:creator>Petr Lavický</dc:creator>
  <cp:lastModifiedBy>Kateřina Ronovská</cp:lastModifiedBy>
  <cp:revision>163</cp:revision>
  <dcterms:created xsi:type="dcterms:W3CDTF">2014-09-29T12:08:16Z</dcterms:created>
  <dcterms:modified xsi:type="dcterms:W3CDTF">2021-03-03T13:54:37Z</dcterms:modified>
</cp:coreProperties>
</file>