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3"/>
  </p:notesMasterIdLst>
  <p:sldIdLst>
    <p:sldId id="256" r:id="rId2"/>
    <p:sldId id="258" r:id="rId3"/>
    <p:sldId id="259" r:id="rId4"/>
    <p:sldId id="260" r:id="rId5"/>
    <p:sldId id="264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82" r:id="rId15"/>
    <p:sldId id="283" r:id="rId16"/>
    <p:sldId id="284" r:id="rId17"/>
    <p:sldId id="285" r:id="rId18"/>
    <p:sldId id="288" r:id="rId19"/>
    <p:sldId id="289" r:id="rId20"/>
    <p:sldId id="291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3" r:id="rId43"/>
    <p:sldId id="324" r:id="rId44"/>
    <p:sldId id="325" r:id="rId45"/>
    <p:sldId id="326" r:id="rId46"/>
    <p:sldId id="327" r:id="rId47"/>
    <p:sldId id="328" r:id="rId48"/>
    <p:sldId id="329" r:id="rId49"/>
    <p:sldId id="330" r:id="rId50"/>
    <p:sldId id="333" r:id="rId51"/>
    <p:sldId id="373" r:id="rId5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82" autoAdjust="0"/>
    <p:restoredTop sz="86465" autoAdjust="0"/>
  </p:normalViewPr>
  <p:slideViewPr>
    <p:cSldViewPr>
      <p:cViewPr varScale="1">
        <p:scale>
          <a:sx n="108" d="100"/>
          <a:sy n="108" d="100"/>
        </p:scale>
        <p:origin x="174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Přehled intertemporálního </a:t>
            </a:r>
          </a:p>
          <a:p>
            <a:pPr algn="ctr"/>
            <a:r>
              <a:rPr lang="cs-CZ" sz="4000" dirty="0"/>
              <a:t>práva soukromého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Problém tzv. mozaikovité úpravy </a:t>
            </a:r>
          </a:p>
          <a:p>
            <a:pPr lvl="1"/>
            <a:r>
              <a:rPr lang="cs-CZ" sz="1800" dirty="0"/>
              <a:t>Legislativní řešení: obecná konstrukce kolizních norem </a:t>
            </a:r>
          </a:p>
          <a:p>
            <a:pPr lvl="1"/>
            <a:r>
              <a:rPr lang="cs-CZ" sz="1800" dirty="0"/>
              <a:t>Řešení v rámci aplikace práva</a:t>
            </a:r>
          </a:p>
          <a:p>
            <a:pPr lvl="2"/>
            <a:r>
              <a:rPr lang="cs-CZ" sz="1800" dirty="0"/>
              <a:t>Situace s relativně samostatnou právní úpravou</a:t>
            </a:r>
          </a:p>
          <a:p>
            <a:pPr lvl="2"/>
            <a:r>
              <a:rPr lang="cs-CZ" sz="1800" dirty="0"/>
              <a:t>Nesamostatné situace: adaptace – prostředky MPS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171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Kvalifikační problém v intertemporálním právu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Podle jakého práva se mají interpretovat pojmy v přechodných ustanoveních? </a:t>
            </a:r>
          </a:p>
          <a:p>
            <a:pPr lvl="1"/>
            <a:r>
              <a:rPr lang="cs-CZ" sz="1800" dirty="0"/>
              <a:t>Zásadně podle nové právní úpravy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Konflikt kvalifikací </a:t>
            </a:r>
          </a:p>
          <a:p>
            <a:pPr lvl="1"/>
            <a:r>
              <a:rPr lang="cs-CZ" sz="1800" dirty="0"/>
              <a:t>§ 3074 odst. 1 </a:t>
            </a:r>
          </a:p>
          <a:p>
            <a:pPr lvl="1"/>
            <a:r>
              <a:rPr lang="cs-CZ" sz="1800" dirty="0"/>
              <a:t>Srov. jiné právní předpisy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40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Dotváření </a:t>
            </a:r>
            <a:r>
              <a:rPr lang="cs-CZ" b="1" dirty="0" err="1"/>
              <a:t>intertemporálního</a:t>
            </a:r>
            <a:r>
              <a:rPr lang="cs-CZ" b="1" dirty="0"/>
              <a:t> práva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Dříve: dle konstrukce přechodných ustanovení: zákaz analogické aplikace výjimečných pravidel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Dnes: nic tomu nebrání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838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Metody navázání v intertemporálním právu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Selektivní (výběrové, jednotné) navázání </a:t>
            </a:r>
          </a:p>
          <a:p>
            <a:pPr lvl="1"/>
            <a:r>
              <a:rPr lang="cs-CZ" sz="1800" dirty="0"/>
              <a:t>Plná neretroaktivita </a:t>
            </a:r>
          </a:p>
          <a:p>
            <a:pPr lvl="1"/>
            <a:r>
              <a:rPr lang="cs-CZ" sz="1800" dirty="0"/>
              <a:t>Pravá retroaktivita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Sukcesivní (postupné) navázání </a:t>
            </a:r>
          </a:p>
          <a:p>
            <a:pPr lvl="1"/>
            <a:r>
              <a:rPr lang="cs-CZ" sz="1800" dirty="0"/>
              <a:t>Nepravá retroaktivita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932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Volba práva v intertemporálním právu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Často se připouští možnost volby nové právní úpravy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NOZ: § 3028 odst. 3 věta druhá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894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§ 3030 jako intertemporální </a:t>
            </a:r>
            <a:r>
              <a:rPr lang="cs-CZ" b="1" dirty="0" err="1"/>
              <a:t>ordre</a:t>
            </a:r>
            <a:r>
              <a:rPr lang="cs-CZ" b="1" dirty="0"/>
              <a:t> public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algn="just"/>
            <a:endParaRPr lang="cs-CZ" sz="2400" i="1" dirty="0"/>
          </a:p>
          <a:p>
            <a:pPr algn="just"/>
            <a:endParaRPr lang="cs-CZ" sz="2400" i="1" dirty="0"/>
          </a:p>
          <a:p>
            <a:pPr algn="just"/>
            <a:endParaRPr lang="cs-CZ" sz="1800" i="1" dirty="0"/>
          </a:p>
          <a:p>
            <a:pPr algn="ctr"/>
            <a:r>
              <a:rPr lang="cs-CZ" sz="1800" i="1" dirty="0"/>
              <a:t>„I na práva a povinnosti, která se posuzují podle dosavadních právních předpisů, se použijí ustanovení části první hlavy I.“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653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§</a:t>
            </a:r>
            <a:r>
              <a:rPr lang="cs-CZ" dirty="0"/>
              <a:t> </a:t>
            </a:r>
            <a:r>
              <a:rPr lang="cs-CZ" b="1" dirty="0"/>
              <a:t>3028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r>
              <a:rPr lang="cs-CZ" sz="1800" i="1" dirty="0"/>
              <a:t>(1) Tímto zákonem se řídí práva a povinnosti vzniklé ode dne nabytí jeho účinnosti. </a:t>
            </a:r>
          </a:p>
          <a:p>
            <a:r>
              <a:rPr lang="cs-CZ" sz="1800" i="1" dirty="0"/>
              <a:t>(2) Není-li dále stanoveno jinak, řídí se ustanoveními tohoto zákona i právní poměry týkající se práv osobních, rodinných a věcných; jejich vznik, jakož i práva a povinnosti z nich vzniklé přede dnem nabytí účinnosti tohoto zákona se však posuzují podle dosavadních právních předpisů. </a:t>
            </a:r>
          </a:p>
          <a:p>
            <a:r>
              <a:rPr lang="cs-CZ" sz="1800" i="1" dirty="0"/>
              <a:t> (3) Není-li dále stanoveno jinak, řídí se jiné právní poměry vzniklé přede dnem nabytí účinnosti tohoto zákona, jakož i práva a povinnosti z nich vzniklé, včetně práv a povinností z porušení smluv uzavřených přede dnem nabytí účinnosti tohoto zákona, dosavadními právními předpisy. To nebrání ujednání stran, že se tato jejich práva a povinnosti budou řídit tímto zákonem ode dne nabytí jeho účinnosti.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57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§ 3028 odst. 1 a nabytá práva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Odst. 1: obecný princip neretroaktivity (obdobně jako § 5 OZO, jen pozitivně vyjádřený)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„právní poměr“ a „právní vztah“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146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Obecně k odst. 2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Větší míra kogentní úpravy </a:t>
            </a:r>
          </a:p>
          <a:p>
            <a:pPr lvl="1"/>
            <a:r>
              <a:rPr lang="cs-CZ" sz="1800" dirty="0"/>
              <a:t>Větší počet absolutních práv</a:t>
            </a:r>
          </a:p>
          <a:p>
            <a:pPr lvl="1"/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Intenzivnější přítomnost veřejného zájmu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Nepravá retroaktivita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16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b="1" dirty="0"/>
              <a:t>I zde však ochrana legitimního očekávání: </a:t>
            </a:r>
          </a:p>
          <a:p>
            <a:pPr lvl="1"/>
            <a:r>
              <a:rPr lang="cs-CZ" sz="1800" dirty="0"/>
              <a:t>„práva a povinnosti z nich vzniklé“</a:t>
            </a:r>
          </a:p>
          <a:p>
            <a:pPr lvl="2"/>
            <a:r>
              <a:rPr lang="cs-CZ" sz="1800" dirty="0"/>
              <a:t>Ochrana nabytých práv</a:t>
            </a:r>
          </a:p>
          <a:p>
            <a:pPr lvl="2"/>
            <a:r>
              <a:rPr lang="cs-CZ" sz="1800" dirty="0"/>
              <a:t>Ochrana důvěry </a:t>
            </a:r>
          </a:p>
          <a:p>
            <a:pPr lvl="2"/>
            <a:r>
              <a:rPr lang="cs-CZ" sz="1800" dirty="0"/>
              <a:t>Nejde o právní pravidlo, pod které lze bez dalšího jazykově-logicky subsumovat, nýbrž jde o právní princip, který je třeba poměřovat s ostatními kolidujícími právními principy </a:t>
            </a:r>
          </a:p>
          <a:p>
            <a:pPr lvl="2"/>
            <a:endParaRPr lang="cs-CZ" sz="1800" dirty="0"/>
          </a:p>
          <a:p>
            <a:pPr lvl="1"/>
            <a:r>
              <a:rPr lang="cs-CZ" sz="1800" dirty="0" err="1"/>
              <a:t>clausula</a:t>
            </a:r>
            <a:r>
              <a:rPr lang="cs-CZ" sz="1800" dirty="0"/>
              <a:t> </a:t>
            </a:r>
            <a:r>
              <a:rPr lang="cs-CZ" sz="1800" dirty="0" err="1"/>
              <a:t>rebus</a:t>
            </a:r>
            <a:r>
              <a:rPr lang="cs-CZ" sz="1800" dirty="0"/>
              <a:t> sic </a:t>
            </a:r>
            <a:r>
              <a:rPr lang="cs-CZ" sz="1800" dirty="0" err="1"/>
              <a:t>stantibus</a:t>
            </a:r>
            <a:r>
              <a:rPr lang="cs-CZ" sz="1800" dirty="0"/>
              <a:t> (§ 1764 a násl.)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4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Geneze problému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Úprava OZ zcela plynule navazuje na evropský diskurs o intertemporálním právu v Evropě, který trvá přinejmenším od </a:t>
            </a:r>
            <a:r>
              <a:rPr lang="cs-CZ" sz="1800" dirty="0" err="1"/>
              <a:t>obecnoprávní</a:t>
            </a:r>
            <a:r>
              <a:rPr lang="cs-CZ" sz="1800" dirty="0"/>
              <a:t> nauky (ius </a:t>
            </a:r>
            <a:r>
              <a:rPr lang="cs-CZ" sz="1800" dirty="0" err="1"/>
              <a:t>commune</a:t>
            </a:r>
            <a:r>
              <a:rPr lang="cs-CZ" sz="18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Dosavadní česká diskuze toto opomíjí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Poznejme dosavadní argumenty a inspirujme se jimi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697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Osobní práva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Režim nepravé retroaktivity </a:t>
            </a:r>
          </a:p>
          <a:p>
            <a:endParaRPr lang="cs-CZ" sz="1800" dirty="0"/>
          </a:p>
          <a:p>
            <a:r>
              <a:rPr lang="cs-CZ" sz="1800" dirty="0"/>
              <a:t>Unger: „</a:t>
            </a:r>
            <a:r>
              <a:rPr lang="cs-CZ" sz="1800" i="1" dirty="0"/>
              <a:t>ta zákonná ustanovení, která se dotýkají stavu osoby jako takového, která normují její způsobilost k právům a samostatně právně jednat, neposkytují nikdy </a:t>
            </a:r>
            <a:r>
              <a:rPr lang="cs-CZ" sz="1800" i="1" dirty="0" err="1"/>
              <a:t>jus</a:t>
            </a:r>
            <a:r>
              <a:rPr lang="cs-CZ" sz="1800" i="1" dirty="0"/>
              <a:t> </a:t>
            </a:r>
            <a:r>
              <a:rPr lang="cs-CZ" sz="1800" i="1" dirty="0" err="1"/>
              <a:t>quaesitum</a:t>
            </a:r>
            <a:r>
              <a:rPr lang="cs-CZ" sz="1800" i="1" dirty="0"/>
              <a:t> </a:t>
            </a:r>
            <a:r>
              <a:rPr lang="cs-CZ" sz="1800" dirty="0"/>
              <a:t>[nabyté právo].“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881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Rodinná práva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Režim nepravé retroaktivity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Rozvod manželství </a:t>
            </a:r>
          </a:p>
          <a:p>
            <a:pPr lvl="1"/>
            <a:r>
              <a:rPr lang="cs-CZ" sz="1800" dirty="0"/>
              <a:t>Kdy nastala existence kvalifikovaného rozvratu manželství?</a:t>
            </a:r>
          </a:p>
          <a:p>
            <a:pPr lvl="2"/>
            <a:r>
              <a:rPr lang="cs-CZ" sz="1800" dirty="0"/>
              <a:t>Vznik subjektivního práva na rozvod?</a:t>
            </a:r>
          </a:p>
          <a:p>
            <a:pPr lvl="2"/>
            <a:r>
              <a:rPr lang="cs-CZ" sz="1800" dirty="0"/>
              <a:t>Vznik právem chráněného zájmu?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Osvojení  (§ 3035)</a:t>
            </a:r>
          </a:p>
          <a:p>
            <a:pPr lvl="1"/>
            <a:r>
              <a:rPr lang="cs-CZ" sz="1800" dirty="0"/>
              <a:t>Zahájená řízení se dokončí podle dosavadních předpisů </a:t>
            </a:r>
          </a:p>
          <a:p>
            <a:pPr lvl="1"/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17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Manželské majetkové právo</a:t>
            </a:r>
          </a:p>
          <a:p>
            <a:pPr lvl="1"/>
            <a:r>
              <a:rPr lang="cs-CZ" sz="1800" dirty="0"/>
              <a:t>Věci náležející k obvyklému vybavení rodinné domácnosti (§ 3038)</a:t>
            </a:r>
          </a:p>
          <a:p>
            <a:pPr lvl="1"/>
            <a:r>
              <a:rPr lang="cs-CZ" sz="1800" dirty="0"/>
              <a:t>Vliv nového práva na rozsah SJM </a:t>
            </a:r>
          </a:p>
          <a:p>
            <a:pPr lvl="2"/>
            <a:r>
              <a:rPr lang="cs-CZ" sz="1800" dirty="0"/>
              <a:t>Ochrana nabytých práv </a:t>
            </a:r>
          </a:p>
          <a:p>
            <a:pPr lvl="2"/>
            <a:r>
              <a:rPr lang="cs-CZ" sz="1800" dirty="0"/>
              <a:t>Význam § 3039</a:t>
            </a:r>
          </a:p>
          <a:p>
            <a:pPr lvl="1"/>
            <a:r>
              <a:rPr lang="cs-CZ" sz="1800" dirty="0"/>
              <a:t>Restituční předpisy (§ 3040)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800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Věcná práva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Veřejné seznamy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Časové odložení účinků materiální publicity a lhůt ve vztahu k poznámce spornosti (§ 3064)</a:t>
            </a:r>
          </a:p>
          <a:p>
            <a:pPr lvl="1"/>
            <a:r>
              <a:rPr lang="cs-CZ" sz="1800" dirty="0"/>
              <a:t>Materiální úprava dopadá i na vkladová řízení, která se dokončí po 1. 1. 2014 podle dosavadních procesních předpisů (požadavek ochrany právní jistoty)</a:t>
            </a:r>
          </a:p>
          <a:p>
            <a:pPr lvl="1"/>
            <a:r>
              <a:rPr lang="cs-CZ" sz="1800" dirty="0"/>
              <a:t>Časový posun dle § 3064: dané účinky sice nastanou i při vkladech učiněných v roce 2014, avšak s časovým posunem k 1. 1. 2015</a:t>
            </a:r>
          </a:p>
          <a:p>
            <a:pPr lvl="1"/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Omezení pravidel přednosti pro práva, která se dle dosavadní úpravy nezapisovala (§ 3065)</a:t>
            </a:r>
          </a:p>
          <a:p>
            <a:pPr lvl="1"/>
            <a:r>
              <a:rPr lang="cs-CZ" sz="1800" dirty="0"/>
              <a:t>Podle nové právní úpravy se již  zapisují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31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Držba a vydržení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r>
              <a:rPr lang="cs-CZ" sz="1800" dirty="0"/>
              <a:t>Před 1. 1. 2014 došlo k zásahu do pokojného stavu, který představoval zásah do detence, nikoli držby. Ochrany se </a:t>
            </a:r>
            <a:r>
              <a:rPr lang="cs-CZ" sz="1800" dirty="0" err="1"/>
              <a:t>detentor</a:t>
            </a:r>
            <a:r>
              <a:rPr lang="cs-CZ" sz="1800" dirty="0"/>
              <a:t> domáhá za účinnosti OZ</a:t>
            </a:r>
          </a:p>
          <a:p>
            <a:endParaRPr lang="cs-CZ" sz="1800" dirty="0"/>
          </a:p>
          <a:p>
            <a:r>
              <a:rPr lang="cs-CZ" sz="1800" dirty="0"/>
              <a:t>Před 1. 1. 2014 došlo k jinému rušení držby, než je zbavení držby (vypuzení z držby) a toto rušení trvá i za účinnosti nové právní úpravy Srov. § 1007. </a:t>
            </a:r>
          </a:p>
          <a:p>
            <a:pPr lvl="1"/>
            <a:r>
              <a:rPr lang="cs-CZ" sz="1800" dirty="0"/>
              <a:t>Stejná pravidla, jako při zásahu do absolutního práva (viz výše)</a:t>
            </a:r>
          </a:p>
          <a:p>
            <a:pPr marL="457200" lvl="1" indent="0">
              <a:buNone/>
            </a:pPr>
            <a:endParaRPr lang="cs-CZ" sz="1800" dirty="0"/>
          </a:p>
          <a:p>
            <a:r>
              <a:rPr lang="cs-CZ" sz="1800" dirty="0"/>
              <a:t>Před 1. 1. 2014 došlo k takovému jednání, že byl dosavadní držitel své držby zcela zbaven; byl z držby vypuzen. Držba původního držitele nebyla do této doby obnovena, proto se domáhá ochrany za účinnosti nové právní úpravy.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00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Vydržení: vztah § 3036 a § 3066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algn="ctr"/>
            <a:endParaRPr lang="cs-CZ" sz="1800" i="1" dirty="0"/>
          </a:p>
          <a:p>
            <a:pPr algn="ctr"/>
            <a:r>
              <a:rPr lang="cs-CZ" sz="1800" i="1" dirty="0"/>
              <a:t>§ 3066</a:t>
            </a:r>
          </a:p>
          <a:p>
            <a:pPr algn="ctr"/>
            <a:r>
              <a:rPr lang="cs-CZ" sz="1800" i="1" dirty="0"/>
              <a:t> </a:t>
            </a:r>
            <a:r>
              <a:rPr lang="cs-CZ" sz="1800" b="1" i="1" dirty="0"/>
              <a:t>Mimořádné vydržení </a:t>
            </a:r>
            <a:endParaRPr lang="cs-CZ" sz="1800" i="1" dirty="0"/>
          </a:p>
          <a:p>
            <a:pPr algn="just"/>
            <a:r>
              <a:rPr lang="cs-CZ" sz="1800" i="1" dirty="0"/>
              <a:t>Do doby stanovené v § 1095 se započte i doba, po kterou měl držitel, popřípadě jeho právní předchůdce, věc nepřetržitě v držbě přede dnem nabytí účinnosti tohoto zákona; tato doba však neskončí dříve než uplynutím dvou let ode dne nabytí účinnosti tohoto zákona, jde-li o věc movitou, a pěti let, jde-li o věc nemovitou.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341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Vlastnické právo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b="1" dirty="0"/>
              <a:t>Nabytí a zánik </a:t>
            </a:r>
          </a:p>
          <a:p>
            <a:pPr lvl="1"/>
            <a:r>
              <a:rPr lang="cs-CZ" sz="1800" dirty="0"/>
              <a:t>smluvní</a:t>
            </a:r>
          </a:p>
          <a:p>
            <a:pPr lvl="2"/>
            <a:r>
              <a:rPr lang="cs-CZ" sz="1800" dirty="0"/>
              <a:t>Vázanost nabytí za starého práva na smluvní režim</a:t>
            </a:r>
          </a:p>
          <a:p>
            <a:pPr lvl="2"/>
            <a:r>
              <a:rPr lang="cs-CZ" sz="1800" dirty="0" err="1"/>
              <a:t>Titulus</a:t>
            </a:r>
            <a:r>
              <a:rPr lang="cs-CZ" sz="1800" dirty="0"/>
              <a:t> za starého a modus za nového</a:t>
            </a:r>
          </a:p>
          <a:p>
            <a:pPr lvl="1"/>
            <a:r>
              <a:rPr lang="cs-CZ" sz="1800" dirty="0"/>
              <a:t>Opuštění </a:t>
            </a:r>
          </a:p>
          <a:p>
            <a:pPr lvl="2"/>
            <a:r>
              <a:rPr lang="cs-CZ" sz="1800" dirty="0"/>
              <a:t>Viz dále: domněnka opuštění věci </a:t>
            </a:r>
          </a:p>
          <a:p>
            <a:pPr lvl="1"/>
            <a:r>
              <a:rPr lang="cs-CZ" sz="1800" dirty="0"/>
              <a:t>Právo okupovat  věc </a:t>
            </a:r>
          </a:p>
          <a:p>
            <a:pPr lvl="1"/>
            <a:endParaRPr lang="cs-CZ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b="1" dirty="0"/>
              <a:t>Ochrana: viz výše ochrana absolutních práv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083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Domněnka opuštění věci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Domněnka opuštění věci (§ 1050)</a:t>
            </a:r>
          </a:p>
          <a:p>
            <a:endParaRPr lang="cs-CZ" sz="1800" dirty="0"/>
          </a:p>
          <a:p>
            <a:pPr algn="ctr"/>
            <a:r>
              <a:rPr lang="cs-CZ" sz="1800" i="1" dirty="0"/>
              <a:t>§ 3067 </a:t>
            </a:r>
          </a:p>
          <a:p>
            <a:pPr algn="ctr"/>
            <a:r>
              <a:rPr lang="cs-CZ" sz="1800" i="1" dirty="0"/>
              <a:t> </a:t>
            </a:r>
            <a:r>
              <a:rPr lang="cs-CZ" sz="1800" b="1" i="1" dirty="0"/>
              <a:t>Opuštění nemovité věci </a:t>
            </a:r>
            <a:endParaRPr lang="cs-CZ" sz="1800" i="1" dirty="0"/>
          </a:p>
          <a:p>
            <a:r>
              <a:rPr lang="cs-CZ" sz="1800" b="1" i="1" dirty="0"/>
              <a:t> </a:t>
            </a:r>
            <a:r>
              <a:rPr lang="cs-CZ" sz="1800" i="1" dirty="0"/>
              <a:t>Je-li opuštěna nemovitá věc, počne běžet doba uvedená v § 1050 odst. 2 ode dne nabytí účinnosti tohoto zákona.</a:t>
            </a:r>
            <a:endParaRPr lang="cs-CZ" sz="1800" b="1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22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Stavba na cizím pozemku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Vlastnický režim </a:t>
            </a:r>
          </a:p>
          <a:p>
            <a:pPr lvl="1"/>
            <a:r>
              <a:rPr lang="cs-CZ" sz="1800" dirty="0"/>
              <a:t>§ 3054 a násl. </a:t>
            </a:r>
          </a:p>
          <a:p>
            <a:pPr lvl="1"/>
            <a:r>
              <a:rPr lang="cs-CZ" sz="1800" dirty="0"/>
              <a:t>Zásada: </a:t>
            </a:r>
            <a:r>
              <a:rPr lang="cs-CZ" sz="1800" dirty="0" err="1"/>
              <a:t>superficies</a:t>
            </a:r>
            <a:r>
              <a:rPr lang="cs-CZ" sz="1800" dirty="0"/>
              <a:t> </a:t>
            </a:r>
            <a:r>
              <a:rPr lang="cs-CZ" sz="1800" dirty="0" err="1"/>
              <a:t>solo</a:t>
            </a:r>
            <a:r>
              <a:rPr lang="cs-CZ" sz="1800" dirty="0"/>
              <a:t> cedit (§ 3054, 3058 odst. 1)</a:t>
            </a:r>
          </a:p>
          <a:p>
            <a:pPr lvl="1"/>
            <a:r>
              <a:rPr lang="cs-CZ" sz="1800" dirty="0"/>
              <a:t>Trvalá existence stavby jako věci v právním smyslu </a:t>
            </a:r>
          </a:p>
          <a:p>
            <a:pPr lvl="2"/>
            <a:r>
              <a:rPr lang="cs-CZ" sz="1800" dirty="0"/>
              <a:t>Odlišný vlastnický režim k 1. 1. 2014 (§ 3055 odst. 1)</a:t>
            </a:r>
          </a:p>
          <a:p>
            <a:pPr lvl="2"/>
            <a:r>
              <a:rPr lang="cs-CZ" sz="1800" dirty="0"/>
              <a:t>„Staré“ právo ke zřízení stavby (§ 3055 odst. 2)</a:t>
            </a:r>
          </a:p>
          <a:p>
            <a:pPr lvl="2"/>
            <a:r>
              <a:rPr lang="cs-CZ" sz="1800" dirty="0"/>
              <a:t>Bránící věcné právo (§ 3060)</a:t>
            </a:r>
          </a:p>
          <a:p>
            <a:pPr lvl="1"/>
            <a:r>
              <a:rPr lang="cs-CZ" sz="1800" dirty="0"/>
              <a:t>Aplikace ustanovení o </a:t>
            </a:r>
            <a:r>
              <a:rPr lang="cs-CZ" sz="1800" dirty="0" err="1"/>
              <a:t>přestavku</a:t>
            </a:r>
            <a:r>
              <a:rPr lang="cs-CZ" sz="1800" dirty="0"/>
              <a:t> </a:t>
            </a:r>
          </a:p>
          <a:p>
            <a:pPr lvl="2"/>
            <a:r>
              <a:rPr lang="cs-CZ" sz="1800" dirty="0"/>
              <a:t>§ 3059</a:t>
            </a:r>
          </a:p>
          <a:p>
            <a:pPr lvl="1"/>
            <a:r>
              <a:rPr lang="cs-CZ" sz="1800" dirty="0"/>
              <a:t>Vzájemná předkupní práva (§ 3056)</a:t>
            </a:r>
          </a:p>
          <a:p>
            <a:pPr lvl="1"/>
            <a:r>
              <a:rPr lang="cs-CZ" sz="1800" dirty="0"/>
              <a:t>Ochrana dobré víry</a:t>
            </a:r>
          </a:p>
          <a:p>
            <a:pPr lvl="2"/>
            <a:r>
              <a:rPr lang="cs-CZ" sz="1800" dirty="0"/>
              <a:t>§ 3057: zřízení věcného práva k věci cizí ve prospěch třetího</a:t>
            </a:r>
          </a:p>
          <a:p>
            <a:pPr lvl="2"/>
            <a:r>
              <a:rPr lang="cs-CZ" sz="1800" dirty="0"/>
              <a:t>§ 3058 odst. 2: nabytí vlastnického práva</a:t>
            </a:r>
          </a:p>
          <a:p>
            <a:pPr lvl="2"/>
            <a:r>
              <a:rPr lang="cs-CZ" sz="1800" dirty="0"/>
              <a:t>Srov. též § 63 odst. 6 ZKN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468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Pozemky a stavby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algn="ctr"/>
            <a:r>
              <a:rPr lang="cs-CZ" sz="1600" b="1" i="1" dirty="0"/>
              <a:t> </a:t>
            </a:r>
            <a:r>
              <a:rPr lang="cs-CZ" sz="1600" i="1" dirty="0"/>
              <a:t>§ 3054 </a:t>
            </a:r>
          </a:p>
          <a:p>
            <a:r>
              <a:rPr lang="cs-CZ" sz="1600" i="1" dirty="0"/>
              <a:t> Stavba, která není podle dosavadních právních předpisů součástí pozemku, na němž je zřízena, přestává být dnem nabytí účinnosti tohoto zákona samostatnou věcí a stává se součástí pozemku, měla-li v den nabytí účinnosti tohoto zákona vlastnické právo k stavbě i vlastnické právo k pozemku </a:t>
            </a:r>
            <a:r>
              <a:rPr lang="cs-CZ" sz="1600" b="1" i="1" dirty="0"/>
              <a:t>táž osoba</a:t>
            </a:r>
            <a:r>
              <a:rPr lang="cs-CZ" sz="1600" i="1" dirty="0"/>
              <a:t>. </a:t>
            </a:r>
          </a:p>
          <a:p>
            <a:pPr algn="ctr"/>
            <a:r>
              <a:rPr lang="cs-CZ" sz="1600" i="1" dirty="0"/>
              <a:t> § 3055  </a:t>
            </a:r>
          </a:p>
          <a:p>
            <a:r>
              <a:rPr lang="cs-CZ" sz="1600" i="1" dirty="0"/>
              <a:t> (1) Stavba spojená se zemí pevným základem, která není podle dosavadních právních předpisů součástí pozemku, na němž je zřízena, a je ke dni nabytí účinnosti tohoto zákona ve vlastnictví </a:t>
            </a:r>
            <a:r>
              <a:rPr lang="cs-CZ" sz="1600" b="1" i="1" dirty="0"/>
              <a:t>osoby odlišné od vlastníka pozemku</a:t>
            </a:r>
            <a:r>
              <a:rPr lang="cs-CZ" sz="1600" i="1" dirty="0"/>
              <a:t>, se dnem nabytí účinnosti tohoto zákona nestává součástí pozemku a je nemovitou věcí. Totéž platí o stavbě, která je ve spoluvlastnictví, je-li některý ze spoluvlastníků i vlastníkem pozemku nebo jsou-li jen někteří spoluvlastníci stavby spoluvlastníky pozemku. </a:t>
            </a:r>
          </a:p>
          <a:p>
            <a:r>
              <a:rPr lang="cs-CZ" sz="1600" i="1" dirty="0"/>
              <a:t> (2) Odstavec 1 platí obdobně pro stavbu, která má být zřízena na pozemku jiného vlastníka na základě </a:t>
            </a:r>
            <a:r>
              <a:rPr lang="cs-CZ" sz="1600" b="1" i="1" dirty="0"/>
              <a:t>věcného práva </a:t>
            </a:r>
            <a:r>
              <a:rPr lang="cs-CZ" sz="1600" i="1" dirty="0"/>
              <a:t>vzniklého stavebníku přede dnem nabytí účinnosti tohoto zákona nebo na základě </a:t>
            </a:r>
            <a:r>
              <a:rPr lang="cs-CZ" sz="1600" b="1" i="1" dirty="0"/>
              <a:t>smlouvy</a:t>
            </a:r>
            <a:r>
              <a:rPr lang="cs-CZ" sz="1600" i="1" dirty="0"/>
              <a:t> uzavřené přede dnem nabytí účinnosti tohoto zákona.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84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Intertemporální právo soukromé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err="1"/>
              <a:t>Affolter</a:t>
            </a:r>
            <a:r>
              <a:rPr lang="cs-CZ" sz="1800" dirty="0"/>
              <a:t>, F. </a:t>
            </a:r>
            <a:r>
              <a:rPr lang="cs-CZ" sz="1800" dirty="0" err="1"/>
              <a:t>Geschichte</a:t>
            </a:r>
            <a:r>
              <a:rPr lang="cs-CZ" sz="1800" dirty="0"/>
              <a:t> des </a:t>
            </a:r>
            <a:r>
              <a:rPr lang="cs-CZ" sz="1800" dirty="0" err="1"/>
              <a:t>intertemporalem</a:t>
            </a:r>
            <a:r>
              <a:rPr lang="cs-CZ" sz="1800" dirty="0"/>
              <a:t> </a:t>
            </a:r>
            <a:r>
              <a:rPr lang="cs-CZ" sz="1800" dirty="0" err="1"/>
              <a:t>Privatrechts</a:t>
            </a:r>
            <a:r>
              <a:rPr lang="cs-CZ" sz="1800" dirty="0"/>
              <a:t>. 1. vydání. </a:t>
            </a:r>
            <a:r>
              <a:rPr lang="cs-CZ" sz="1800" dirty="0" err="1"/>
              <a:t>Lepzig</a:t>
            </a:r>
            <a:r>
              <a:rPr lang="cs-CZ" sz="1800" dirty="0"/>
              <a:t>: </a:t>
            </a:r>
            <a:r>
              <a:rPr lang="cs-CZ" sz="1800" dirty="0" err="1"/>
              <a:t>Veit</a:t>
            </a:r>
            <a:r>
              <a:rPr lang="cs-CZ" sz="1800" dirty="0"/>
              <a:t>, 1902.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err="1"/>
              <a:t>Affolter</a:t>
            </a:r>
            <a:r>
              <a:rPr lang="cs-CZ" sz="1800" dirty="0"/>
              <a:t>, F. X. </a:t>
            </a:r>
            <a:r>
              <a:rPr lang="cs-CZ" sz="1800" dirty="0" err="1"/>
              <a:t>System</a:t>
            </a:r>
            <a:r>
              <a:rPr lang="cs-CZ" sz="1800" dirty="0"/>
              <a:t> des </a:t>
            </a:r>
            <a:r>
              <a:rPr lang="cs-CZ" sz="1800" dirty="0" err="1"/>
              <a:t>deutschen</a:t>
            </a:r>
            <a:r>
              <a:rPr lang="cs-CZ" sz="1800" dirty="0"/>
              <a:t> </a:t>
            </a:r>
            <a:r>
              <a:rPr lang="cs-CZ" sz="1800" dirty="0" err="1"/>
              <a:t>bürgerlichen</a:t>
            </a:r>
            <a:r>
              <a:rPr lang="cs-CZ" sz="1800" dirty="0"/>
              <a:t> </a:t>
            </a:r>
            <a:r>
              <a:rPr lang="cs-CZ" sz="1800" dirty="0" err="1"/>
              <a:t>Übergangsrechts</a:t>
            </a:r>
            <a:r>
              <a:rPr lang="cs-CZ" sz="1800" dirty="0"/>
              <a:t>. 1. vydání. </a:t>
            </a:r>
            <a:r>
              <a:rPr lang="cs-CZ" sz="1800" dirty="0" err="1"/>
              <a:t>Leipzig</a:t>
            </a:r>
            <a:r>
              <a:rPr lang="cs-CZ" sz="1800" dirty="0"/>
              <a:t>: </a:t>
            </a:r>
            <a:r>
              <a:rPr lang="cs-CZ" sz="1800" dirty="0" err="1"/>
              <a:t>Veit</a:t>
            </a:r>
            <a:r>
              <a:rPr lang="cs-CZ" sz="1800" dirty="0"/>
              <a:t>, 1903.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err="1"/>
              <a:t>Habicht</a:t>
            </a:r>
            <a:r>
              <a:rPr lang="cs-CZ" sz="1800" dirty="0"/>
              <a:t>, H. Die </a:t>
            </a:r>
            <a:r>
              <a:rPr lang="cs-CZ" sz="1800" dirty="0" err="1"/>
              <a:t>Einwirkung</a:t>
            </a:r>
            <a:r>
              <a:rPr lang="cs-CZ" sz="1800" dirty="0"/>
              <a:t> des </a:t>
            </a:r>
            <a:r>
              <a:rPr lang="cs-CZ" sz="1800" dirty="0" err="1"/>
              <a:t>Bürgerlichen</a:t>
            </a:r>
            <a:r>
              <a:rPr lang="cs-CZ" sz="1800" dirty="0"/>
              <a:t> </a:t>
            </a:r>
            <a:r>
              <a:rPr lang="cs-CZ" sz="1800" dirty="0" err="1"/>
              <a:t>Gesetzbuchs</a:t>
            </a:r>
            <a:r>
              <a:rPr lang="cs-CZ" sz="1800" dirty="0"/>
              <a:t> </a:t>
            </a:r>
            <a:r>
              <a:rPr lang="cs-CZ" sz="1800" dirty="0" err="1"/>
              <a:t>auf</a:t>
            </a:r>
            <a:r>
              <a:rPr lang="cs-CZ" sz="1800" dirty="0"/>
              <a:t> </a:t>
            </a:r>
            <a:r>
              <a:rPr lang="cs-CZ" sz="1800" dirty="0" err="1"/>
              <a:t>zuvor</a:t>
            </a:r>
            <a:r>
              <a:rPr lang="cs-CZ" sz="1800" dirty="0"/>
              <a:t> </a:t>
            </a:r>
            <a:r>
              <a:rPr lang="cs-CZ" sz="1800" dirty="0" err="1"/>
              <a:t>entstandene</a:t>
            </a:r>
            <a:r>
              <a:rPr lang="cs-CZ" sz="1800" dirty="0"/>
              <a:t> </a:t>
            </a:r>
            <a:r>
              <a:rPr lang="cs-CZ" sz="1800" dirty="0" err="1"/>
              <a:t>Rechtsverhältnisse</a:t>
            </a:r>
            <a:r>
              <a:rPr lang="cs-CZ" sz="1800" dirty="0"/>
              <a:t>. </a:t>
            </a:r>
            <a:r>
              <a:rPr lang="cs-CZ" sz="1800" dirty="0" err="1"/>
              <a:t>Eine</a:t>
            </a:r>
            <a:r>
              <a:rPr lang="cs-CZ" sz="1800" dirty="0"/>
              <a:t> </a:t>
            </a:r>
            <a:r>
              <a:rPr lang="cs-CZ" sz="1800" dirty="0" err="1"/>
              <a:t>Darstellung</a:t>
            </a:r>
            <a:r>
              <a:rPr lang="cs-CZ" sz="1800" dirty="0"/>
              <a:t> der </a:t>
            </a:r>
            <a:r>
              <a:rPr lang="cs-CZ" sz="1800" dirty="0" err="1"/>
              <a:t>Fragen</a:t>
            </a:r>
            <a:r>
              <a:rPr lang="cs-CZ" sz="1800" dirty="0"/>
              <a:t> der </a:t>
            </a:r>
            <a:r>
              <a:rPr lang="cs-CZ" sz="1800" dirty="0" err="1"/>
              <a:t>Uebergangszeit</a:t>
            </a:r>
            <a:r>
              <a:rPr lang="cs-CZ" sz="1800" dirty="0"/>
              <a:t>. 3. vydání. Jena: Gustav Fischer, 1901.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Hess, B. </a:t>
            </a:r>
            <a:r>
              <a:rPr lang="cs-CZ" sz="1800" dirty="0" err="1"/>
              <a:t>Intertemporales</a:t>
            </a:r>
            <a:r>
              <a:rPr lang="cs-CZ" sz="1800" dirty="0"/>
              <a:t> </a:t>
            </a:r>
            <a:r>
              <a:rPr lang="cs-CZ" sz="1800" dirty="0" err="1"/>
              <a:t>Privatrecht</a:t>
            </a:r>
            <a:r>
              <a:rPr lang="cs-CZ" sz="1800" dirty="0"/>
              <a:t>. 1. vydání. </a:t>
            </a:r>
            <a:r>
              <a:rPr lang="cs-CZ" sz="1800" dirty="0" err="1"/>
              <a:t>Tübingen</a:t>
            </a:r>
            <a:r>
              <a:rPr lang="cs-CZ" sz="1800" dirty="0"/>
              <a:t>: </a:t>
            </a:r>
            <a:r>
              <a:rPr lang="cs-CZ" sz="1800" dirty="0" err="1"/>
              <a:t>Mohr</a:t>
            </a:r>
            <a:r>
              <a:rPr lang="cs-CZ" sz="1800" dirty="0"/>
              <a:t> </a:t>
            </a:r>
            <a:r>
              <a:rPr lang="cs-CZ" sz="1800" dirty="0" err="1"/>
              <a:t>Siebeck</a:t>
            </a:r>
            <a:r>
              <a:rPr lang="cs-CZ" sz="1800" dirty="0"/>
              <a:t>, 1998.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Procházka, A. Základy práva </a:t>
            </a:r>
            <a:r>
              <a:rPr lang="cs-CZ" sz="1800" dirty="0" err="1"/>
              <a:t>intertemporálního</a:t>
            </a:r>
            <a:r>
              <a:rPr lang="cs-CZ" sz="1800" dirty="0"/>
              <a:t> se zvláštním zřetelem k § 5 </a:t>
            </a:r>
            <a:r>
              <a:rPr lang="cs-CZ" sz="1800" dirty="0" err="1"/>
              <a:t>obč</a:t>
            </a:r>
            <a:r>
              <a:rPr lang="cs-CZ" sz="1800" dirty="0"/>
              <a:t>. zák. 1. vydání. Brno: Barvič &amp; Novotný, 1928.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err="1"/>
              <a:t>Vonkilch</a:t>
            </a:r>
            <a:r>
              <a:rPr lang="cs-CZ" sz="1800" dirty="0"/>
              <a:t>, A. </a:t>
            </a:r>
            <a:r>
              <a:rPr lang="cs-CZ" sz="1800" dirty="0" err="1"/>
              <a:t>Das</a:t>
            </a:r>
            <a:r>
              <a:rPr lang="cs-CZ" sz="1800" dirty="0"/>
              <a:t> </a:t>
            </a:r>
            <a:r>
              <a:rPr lang="cs-CZ" sz="1800" dirty="0" err="1"/>
              <a:t>Intertemporale</a:t>
            </a:r>
            <a:r>
              <a:rPr lang="cs-CZ" sz="1800" dirty="0"/>
              <a:t> </a:t>
            </a:r>
            <a:r>
              <a:rPr lang="cs-CZ" sz="1800" dirty="0" err="1"/>
              <a:t>Privatrecht</a:t>
            </a:r>
            <a:r>
              <a:rPr lang="cs-CZ" sz="1800" dirty="0"/>
              <a:t>. 1. vydání. </a:t>
            </a:r>
            <a:r>
              <a:rPr lang="cs-CZ" sz="1800" dirty="0" err="1"/>
              <a:t>Wien</a:t>
            </a:r>
            <a:r>
              <a:rPr lang="cs-CZ" sz="1800" dirty="0"/>
              <a:t>-New York: </a:t>
            </a:r>
            <a:r>
              <a:rPr lang="cs-CZ" sz="1800" dirty="0" err="1"/>
              <a:t>Springer-Verlag</a:t>
            </a:r>
            <a:r>
              <a:rPr lang="cs-CZ" sz="1800" dirty="0"/>
              <a:t>, 1999. </a:t>
            </a:r>
          </a:p>
          <a:p>
            <a:endParaRPr lang="cs-CZ" altLang="cs-CZ" sz="1800" b="1" dirty="0">
              <a:latin typeface="Arial"/>
              <a:cs typeface="Arial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45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>
            <a:normAutofit lnSpcReduction="10000"/>
          </a:bodyPr>
          <a:lstStyle/>
          <a:p>
            <a:pPr algn="ctr"/>
            <a:r>
              <a:rPr lang="cs-CZ" sz="1600" i="1" dirty="0"/>
              <a:t>§ 3056  </a:t>
            </a:r>
          </a:p>
          <a:p>
            <a:r>
              <a:rPr lang="cs-CZ" sz="1600" i="1" dirty="0"/>
              <a:t> (1) Vlastník pozemku, na němž je zřízena stavba, která není podle dosavadních právních předpisů součástí pozemku a nestala se součástí pozemku ke dni nabytí účinnosti tohoto zákona, má ke stavbě </a:t>
            </a:r>
            <a:r>
              <a:rPr lang="cs-CZ" sz="1600" b="1" i="1" dirty="0"/>
              <a:t>předkupní právo </a:t>
            </a:r>
            <a:r>
              <a:rPr lang="cs-CZ" sz="1600" i="1" dirty="0"/>
              <a:t>a vlastník stavby má předkupní právo k pozemku. Předkupní právo vlastníka pozemku se vztahuje i na podzemní stavbu na stejném pozemku, která je příslušenstvím nadzemní stavby. K ujednáním vylučujícím nebo omezujícím předkupní právo se nepřihlíží. </a:t>
            </a:r>
          </a:p>
          <a:p>
            <a:r>
              <a:rPr lang="cs-CZ" sz="1600" i="1" dirty="0"/>
              <a:t> (2) Lze-li část pozemku se stavbou oddělit, aniž to podstatně ztíží jejich užívání a požívání, vztahuje se předkupní právo jen na část pozemku nezbytnou pro výkon vlastnického práva ke stavbě. </a:t>
            </a:r>
          </a:p>
          <a:p>
            <a:r>
              <a:rPr lang="cs-CZ" sz="1600" i="1" dirty="0"/>
              <a:t> </a:t>
            </a:r>
          </a:p>
          <a:p>
            <a:pPr algn="ctr"/>
            <a:r>
              <a:rPr lang="cs-CZ" sz="1600" i="1" dirty="0"/>
              <a:t>§ 3057 </a:t>
            </a:r>
          </a:p>
          <a:p>
            <a:r>
              <a:rPr lang="cs-CZ" sz="1600" i="1" dirty="0"/>
              <a:t> Zřídí-li vlastník k pozemku věcné právo ve prospěch třetí osoby, která věcné právo </a:t>
            </a:r>
            <a:r>
              <a:rPr lang="cs-CZ" sz="1600" b="1" i="1" dirty="0"/>
              <a:t>nabývá v dobré víře, že stavba je součástí pozemku</a:t>
            </a:r>
            <a:r>
              <a:rPr lang="cs-CZ" sz="1600" i="1" dirty="0"/>
              <a:t>, považuje se vůči této osobě stavba za součást pozemku. Vlastník stavby je vůči zřizovateli věcného práva oprávněn požadovat </a:t>
            </a:r>
            <a:r>
              <a:rPr lang="cs-CZ" sz="1600" b="1" i="1" dirty="0"/>
              <a:t>náhradu</a:t>
            </a:r>
            <a:r>
              <a:rPr lang="cs-CZ" sz="1600" i="1" dirty="0"/>
              <a:t> za znehodnocení svého vlastnictví; je-li stavba zatížena zástavním právem, rozšiřuje se zástavní právo i na pohledávku na tuto náhradu. </a:t>
            </a:r>
          </a:p>
          <a:p>
            <a:r>
              <a:rPr lang="cs-CZ" sz="1600" i="1" dirty="0"/>
              <a:t> </a:t>
            </a:r>
          </a:p>
          <a:p>
            <a:endParaRPr lang="cs-CZ" sz="16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635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algn="ctr"/>
            <a:r>
              <a:rPr lang="cs-CZ" sz="1400" i="1" dirty="0"/>
              <a:t>§ 3058 </a:t>
            </a:r>
          </a:p>
          <a:p>
            <a:r>
              <a:rPr lang="cs-CZ" sz="1400" i="1" dirty="0"/>
              <a:t> (1) </a:t>
            </a:r>
            <a:r>
              <a:rPr lang="cs-CZ" sz="1400" b="1" i="1" dirty="0"/>
              <a:t>Stanou-li se pozemek i stavba vlastnictvím téhož vlastníka</a:t>
            </a:r>
            <a:r>
              <a:rPr lang="cs-CZ" sz="1400" i="1" dirty="0"/>
              <a:t>, přestane být stavba samostatnou věcí a stane se součástí pozemku, na němž je zřízena. To neplatí, jedná-li se o stavbu, která není součástí pozemku podle tohoto zákona. </a:t>
            </a:r>
          </a:p>
          <a:p>
            <a:r>
              <a:rPr lang="cs-CZ" sz="1400" i="1" dirty="0"/>
              <a:t> (2) Bylo-li </a:t>
            </a:r>
            <a:r>
              <a:rPr lang="cs-CZ" sz="1400" b="1" i="1" dirty="0"/>
              <a:t>vlastnické právo </a:t>
            </a:r>
            <a:r>
              <a:rPr lang="cs-CZ" sz="1400" i="1" dirty="0"/>
              <a:t>k pozemku zcizeno třetí osobě, která byla při nabytí vlastnického práva </a:t>
            </a:r>
            <a:r>
              <a:rPr lang="cs-CZ" sz="1400" b="1" i="1" dirty="0"/>
              <a:t>v dobré víře</a:t>
            </a:r>
            <a:r>
              <a:rPr lang="cs-CZ" sz="1400" i="1" dirty="0"/>
              <a:t>, že stavba je součástí pozemku, přestane být stavba samostatnou věcí a stane se součástí pozemku, na němž je zřízena. Kdo vlastnil stavbu, má vůči zciziteli právo na </a:t>
            </a:r>
            <a:r>
              <a:rPr lang="cs-CZ" sz="1400" b="1" i="1" dirty="0"/>
              <a:t>náhradu</a:t>
            </a:r>
            <a:r>
              <a:rPr lang="cs-CZ" sz="1400" i="1" dirty="0"/>
              <a:t> ve výši ceny stavby ke dni zániku svého vlastnického práva; byla-li stavba zatížena zástavním právem, přechází zástavní právo na pohledávku na tuto náhradu. </a:t>
            </a:r>
          </a:p>
          <a:p>
            <a:pPr algn="ctr"/>
            <a:r>
              <a:rPr lang="cs-CZ" sz="1400" i="1" dirty="0"/>
              <a:t>§ 3059  </a:t>
            </a:r>
          </a:p>
          <a:p>
            <a:r>
              <a:rPr lang="cs-CZ" sz="1400" i="1" dirty="0"/>
              <a:t>Je-li </a:t>
            </a:r>
            <a:r>
              <a:rPr lang="cs-CZ" sz="1400" b="1" i="1" dirty="0"/>
              <a:t>stavba zřízena na několika pozemcích</a:t>
            </a:r>
            <a:r>
              <a:rPr lang="cs-CZ" sz="1400" i="1" dirty="0"/>
              <a:t>, použijí se § 3056 až 3058 jen ve vztahu k pozemku, na němž je převážná část stavby. Stane-li se stavba součástí tohoto pozemku, použije se ve vztahu k pozemkům, na něž části stavby přesahují, ustanovení o </a:t>
            </a:r>
            <a:r>
              <a:rPr lang="cs-CZ" sz="1400" i="1" dirty="0" err="1"/>
              <a:t>přestavku</a:t>
            </a:r>
            <a:r>
              <a:rPr lang="cs-CZ" sz="1400" i="1" dirty="0"/>
              <a:t>. </a:t>
            </a:r>
          </a:p>
          <a:p>
            <a:pPr algn="ctr"/>
            <a:r>
              <a:rPr lang="cs-CZ" sz="1400" i="1" dirty="0"/>
              <a:t> § 3060 </a:t>
            </a:r>
          </a:p>
          <a:p>
            <a:r>
              <a:rPr lang="cs-CZ" sz="1400" i="1" dirty="0"/>
              <a:t> Zatěžuje-li věcné právo stavbu nebo pozemek, nestane se stavba součástí pozemku, dokud toto </a:t>
            </a:r>
            <a:r>
              <a:rPr lang="cs-CZ" sz="1400" b="1" i="1" dirty="0"/>
              <a:t>věcné právo </a:t>
            </a:r>
            <a:r>
              <a:rPr lang="cs-CZ" sz="1400" i="1" dirty="0"/>
              <a:t>trvá a pokud </a:t>
            </a:r>
            <a:r>
              <a:rPr lang="cs-CZ" sz="1400" b="1" i="1" dirty="0"/>
              <a:t>to jeho povaha vylučuje</a:t>
            </a:r>
            <a:r>
              <a:rPr lang="cs-CZ" sz="1400" i="1" dirty="0"/>
              <a:t>. </a:t>
            </a:r>
          </a:p>
          <a:p>
            <a:pPr algn="ctr"/>
            <a:r>
              <a:rPr lang="cs-CZ" sz="1400" i="1" dirty="0"/>
              <a:t> § 3061  </a:t>
            </a:r>
          </a:p>
          <a:p>
            <a:r>
              <a:rPr lang="cs-CZ" sz="1400" i="1" dirty="0"/>
              <a:t>Ustanovení tohoto oddílu se </a:t>
            </a:r>
            <a:r>
              <a:rPr lang="cs-CZ" sz="1400" b="1" i="1" dirty="0"/>
              <a:t>nepoužijí</a:t>
            </a:r>
            <a:r>
              <a:rPr lang="cs-CZ" sz="1400" i="1" dirty="0"/>
              <a:t>, jedná-li se o stavbu, která není součástí pozemku podle tohoto zákona, nebo o nemovitou věc podle § 498 odst. 1 věty druhé.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9890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Stavba na cizím pozemku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b="1" dirty="0"/>
              <a:t>Vypořádání </a:t>
            </a:r>
          </a:p>
          <a:p>
            <a:pPr lvl="1"/>
            <a:r>
              <a:rPr lang="cs-CZ" sz="1800" dirty="0"/>
              <a:t>Srov. § 3059: tam, kde jsou splněna kritéria pro </a:t>
            </a:r>
            <a:r>
              <a:rPr lang="cs-CZ" sz="1800" dirty="0" err="1"/>
              <a:t>přestavek</a:t>
            </a:r>
            <a:r>
              <a:rPr lang="cs-CZ" sz="1800" dirty="0"/>
              <a:t> </a:t>
            </a:r>
          </a:p>
          <a:p>
            <a:pPr lvl="1"/>
            <a:r>
              <a:rPr lang="cs-CZ" sz="1800" dirty="0"/>
              <a:t>Umístění stavby na cizí pozemek jako zásah do vlastnického práva: viz obecná pravidla o řešení zásahu do absolutních práv</a:t>
            </a:r>
          </a:p>
          <a:p>
            <a:pPr lvl="1"/>
            <a:r>
              <a:rPr lang="cs-CZ" sz="1800" dirty="0" err="1"/>
              <a:t>Pb</a:t>
            </a:r>
            <a:r>
              <a:rPr lang="cs-CZ" sz="1800" dirty="0"/>
              <a:t>: judikatura NS ke stavbám zřízeným tzv. socialistickými organizacemi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1312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 err="1"/>
              <a:t>Věcněprávní</a:t>
            </a:r>
            <a:r>
              <a:rPr lang="cs-CZ" b="1" dirty="0"/>
              <a:t> zajišťovací instituty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§ 3073: plná neretroaktivita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Uvolnění a záměna zástavy: § 3068</a:t>
            </a: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3550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§ 3028 odst. 3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r>
              <a:rPr lang="cs-CZ" sz="1800" i="1" dirty="0"/>
              <a:t>(3) Není-li dále stanoveno jinak, řídí se jiné právní poměry vzniklé přede dnem nabytí účinnosti tohoto zákona, jakož i práva a povinnosti z nich vzniklé, včetně práv a povinností z porušení smluv uzavřených přede dnem nabytí účinnosti tohoto zákona, dosavadními právními předpisy. To nebrání ujednání stran, že se tato jejich práva a povinnosti budou řídit tímto zákonem ode dne nabytí jeho účinnosti.</a:t>
            </a:r>
          </a:p>
          <a:p>
            <a:pPr lvl="1"/>
            <a:r>
              <a:rPr lang="cs-CZ" sz="1800" dirty="0"/>
              <a:t>Rozsah působnosti </a:t>
            </a:r>
          </a:p>
          <a:p>
            <a:r>
              <a:rPr lang="cs-CZ" sz="1800" dirty="0"/>
              <a:t>Čl. 170 EG BGB: „</a:t>
            </a:r>
            <a:r>
              <a:rPr lang="cs-CZ" sz="1800" i="1" dirty="0"/>
              <a:t>Pro závazkový poměr, který vznikl před nabytím účinnosti občanského zákoníku, zůstávají určující dosavadní zákony</a:t>
            </a:r>
            <a:r>
              <a:rPr lang="cs-CZ" sz="1800" dirty="0"/>
              <a:t>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5769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Princip plné neretroaktivity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Výjimečně nepravá retroaktivita: nájem, účet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Která pravidla se i přes tento princip prosadí vůči staré právní úpravě? (§ 3030)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Starým právem se řídí: </a:t>
            </a:r>
          </a:p>
          <a:p>
            <a:pPr lvl="1"/>
            <a:r>
              <a:rPr lang="cs-CZ" sz="1800" dirty="0"/>
              <a:t>Posouzení smluvního typu, povaha pohledávky (např. žalovatelnost, </a:t>
            </a:r>
            <a:r>
              <a:rPr lang="cs-CZ" sz="1800" dirty="0" err="1"/>
              <a:t>započítatelnost</a:t>
            </a:r>
            <a:r>
              <a:rPr lang="cs-CZ" sz="1800" dirty="0"/>
              <a:t>), obsah obligace, včetně výkladu a doplnění smlouvy, stanovení předmětu obligace, včetně práva volby při alternativní obligaci, místa a času plnění, míry pečlivosti, se kterou má být plněno, důkazní břemeno atd.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Problém nových právních skutečností </a:t>
            </a:r>
          </a:p>
          <a:p>
            <a:pPr lvl="1"/>
            <a:r>
              <a:rPr lang="cs-CZ" sz="1800" dirty="0"/>
              <a:t>Totální podřízení všech nových právních skutečností, které nějak působí na staré obligace? Viz dále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8495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Aplikace starého práva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algn="ctr"/>
            <a:r>
              <a:rPr lang="cs-CZ" sz="2400" i="1" dirty="0"/>
              <a:t>§ 3030</a:t>
            </a:r>
          </a:p>
          <a:p>
            <a:r>
              <a:rPr lang="cs-CZ" sz="2400" i="1" dirty="0"/>
              <a:t> </a:t>
            </a:r>
          </a:p>
          <a:p>
            <a:pPr algn="just"/>
            <a:r>
              <a:rPr lang="cs-CZ" sz="2400" i="1" dirty="0"/>
              <a:t>I na práva a povinnosti, která se posuzují podle dosavadních právních předpisů, se použijí ustanovení části první hlavy I.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Nepravá retroaktivita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Pravá retroaktivita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4488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Obligační poměry: vznik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274320" lvl="1" indent="0">
              <a:buNone/>
            </a:pPr>
            <a:r>
              <a:rPr lang="cs-CZ" sz="1800" b="1" dirty="0" err="1"/>
              <a:t>Pb</a:t>
            </a:r>
            <a:r>
              <a:rPr lang="cs-CZ" sz="1800" b="1" dirty="0"/>
              <a:t>.: přiřazení vzniku právního poměru k danému právními řádu  </a:t>
            </a:r>
          </a:p>
          <a:p>
            <a:pPr lvl="1"/>
            <a:r>
              <a:rPr lang="cs-CZ" sz="1800" b="1" dirty="0"/>
              <a:t>Uzavření smlouvy </a:t>
            </a:r>
          </a:p>
          <a:p>
            <a:pPr lvl="1"/>
            <a:r>
              <a:rPr lang="cs-CZ" sz="1800" b="1" dirty="0"/>
              <a:t>Smlouva o smlouvě budoucí </a:t>
            </a:r>
          </a:p>
          <a:p>
            <a:pPr lvl="1"/>
            <a:r>
              <a:rPr lang="cs-CZ" sz="1800" b="1" dirty="0"/>
              <a:t>Podmíněné právní jednání </a:t>
            </a:r>
          </a:p>
          <a:p>
            <a:pPr lvl="1"/>
            <a:r>
              <a:rPr lang="cs-CZ" sz="1800" b="1" dirty="0"/>
              <a:t>Obligace ze zákona </a:t>
            </a:r>
          </a:p>
          <a:p>
            <a:pPr lvl="2"/>
            <a:r>
              <a:rPr lang="cs-CZ" sz="1800" dirty="0"/>
              <a:t>Bezdůvodné obohacení </a:t>
            </a:r>
          </a:p>
          <a:p>
            <a:pPr lvl="2"/>
            <a:r>
              <a:rPr lang="cs-CZ" sz="1800" dirty="0"/>
              <a:t>Náhrada škody – viz dále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9261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Náhrada škody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algn="ctr"/>
            <a:r>
              <a:rPr lang="cs-CZ" sz="1800" i="1" dirty="0"/>
              <a:t>§ 3079 </a:t>
            </a:r>
          </a:p>
          <a:p>
            <a:r>
              <a:rPr lang="cs-CZ" sz="1800" i="1" dirty="0"/>
              <a:t> (1) Právo na náhradu škody vzniklé porušením povinnosti stanovené právními předpisy, k němuž došlo přede dnem nabytí účinnosti tohoto zákona, se posuzuje podle dosavadních právních předpisů. </a:t>
            </a:r>
          </a:p>
          <a:p>
            <a:r>
              <a:rPr lang="cs-CZ" sz="1800" i="1" dirty="0"/>
              <a:t> (2) Nerozhodl-li soud ke dni nabytí účinnosti tohoto zákona o náhradě škody vzniklé porušením povinnosti stanovené právními předpisy, k němuž došlo přede dnem nabytí účinnosti tohoto zákona, může na návrh poškozeného člověka, jsou-li pro to mimořádné důvody hodné zvláštního zřetele (§ 2 odst. 3), přiznat poškozenému i náhradu nemajetkové újmy podle tohoto zákona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Škoda způsobená jinak, než protiprávním jednáním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5348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Nové právní skutečnosti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NS k § 763 </a:t>
            </a:r>
            <a:r>
              <a:rPr lang="cs-CZ" sz="1800" dirty="0" err="1"/>
              <a:t>ObchZ</a:t>
            </a:r>
            <a:r>
              <a:rPr lang="cs-CZ" sz="1800" dirty="0"/>
              <a:t>: „</a:t>
            </a:r>
            <a:r>
              <a:rPr lang="cs-CZ" sz="1800" i="1" dirty="0"/>
              <a:t>V přechodném ustanovení § 763 odst. 1 obch. zákoníku se neuvádí, že dosavadními předpisy se řídí např. jen vznik těchto právních vztahů, jako je tomu podle </a:t>
            </a:r>
            <a:r>
              <a:rPr lang="cs-CZ" sz="1800" i="1" dirty="0" err="1"/>
              <a:t>ust</a:t>
            </a:r>
            <a:r>
              <a:rPr lang="cs-CZ" sz="1800" i="1" dirty="0"/>
              <a:t>. § 868 </a:t>
            </a:r>
            <a:r>
              <a:rPr lang="cs-CZ" sz="1800" i="1" dirty="0" err="1"/>
              <a:t>obč</a:t>
            </a:r>
            <a:r>
              <a:rPr lang="cs-CZ" sz="1800" i="1" dirty="0"/>
              <a:t>. zákoníku, a proto je nutné vycházet z toho, že dosavadními předpisy se řídí vznik, změna i zánik těchto vztahů, tj. zejména posouzení výkladu a platnosti právního úkonu, změn subjektů nebo obsahu závazku.</a:t>
            </a:r>
            <a:r>
              <a:rPr lang="cs-CZ" sz="1800" dirty="0"/>
              <a:t>“</a:t>
            </a:r>
          </a:p>
          <a:p>
            <a:endParaRPr lang="cs-CZ" altLang="cs-CZ" sz="1800" b="1" dirty="0">
              <a:latin typeface="Arial"/>
              <a:cs typeface="Arial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13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Pojem retroaktivity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>
            <a:normAutofit lnSpcReduction="10000"/>
          </a:bodyPr>
          <a:lstStyle/>
          <a:p>
            <a:endParaRPr lang="cs-CZ" altLang="cs-CZ" sz="16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50" b="1" dirty="0"/>
              <a:t>Pravá retroaktivita</a:t>
            </a:r>
          </a:p>
          <a:p>
            <a:pPr lvl="1"/>
            <a:r>
              <a:rPr lang="cs-CZ" sz="1650" dirty="0"/>
              <a:t>Restitutivní zpětné působení (bezvýjimečné zpětné působení)</a:t>
            </a:r>
          </a:p>
          <a:p>
            <a:pPr lvl="1"/>
            <a:r>
              <a:rPr lang="cs-CZ" sz="1650" dirty="0"/>
              <a:t>Regulatorní funkce práva, ochrana důvěry v právo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50" b="1" dirty="0"/>
              <a:t>Nepravá retroaktivita (retrospektivní účinnost)</a:t>
            </a:r>
          </a:p>
          <a:p>
            <a:pPr lvl="1"/>
            <a:r>
              <a:rPr lang="cs-CZ" sz="1650" dirty="0"/>
              <a:t>Ochrana důvěry v právo </a:t>
            </a:r>
          </a:p>
          <a:p>
            <a:endParaRPr lang="cs-CZ" sz="16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50" b="1" dirty="0"/>
              <a:t>Obecný pojem retroaktivity </a:t>
            </a:r>
          </a:p>
          <a:p>
            <a:pPr lvl="1"/>
            <a:r>
              <a:rPr lang="cs-CZ" sz="1650" dirty="0"/>
              <a:t>Široké pojetí – zahrnuje i nepravou retroaktivitu </a:t>
            </a:r>
          </a:p>
          <a:p>
            <a:pPr lvl="1"/>
            <a:r>
              <a:rPr lang="cs-CZ" sz="1650" dirty="0"/>
              <a:t>Úzké pojetí – jen pravá retroaktivita </a:t>
            </a:r>
          </a:p>
          <a:p>
            <a:endParaRPr lang="cs-CZ" sz="16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50" b="1" dirty="0"/>
              <a:t>Pojem neretroaktivity</a:t>
            </a:r>
          </a:p>
          <a:p>
            <a:pPr lvl="1"/>
            <a:r>
              <a:rPr lang="cs-CZ" sz="1650" dirty="0"/>
              <a:t>Odpovídá obecnému pojmu retroaktivity (široké a úzké pojetí)</a:t>
            </a:r>
          </a:p>
          <a:p>
            <a:pPr lvl="2"/>
            <a:r>
              <a:rPr lang="cs-CZ" sz="1650" b="1" dirty="0"/>
              <a:t>V úzkém pojetí nemusí být nepravá retroaktivita v rozporu s pojmem neretroaktivity (§ 5 OZO)</a:t>
            </a:r>
          </a:p>
          <a:p>
            <a:pPr lvl="1"/>
            <a:r>
              <a:rPr lang="cs-CZ" sz="1650" dirty="0"/>
              <a:t>Široké pojetí: plná neretroaktivita (§ 3028 odst. 3)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2165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r>
              <a:rPr lang="cs-CZ" sz="1800" dirty="0"/>
              <a:t>Ručení u závazku z hospodářského zákoníku: „</a:t>
            </a:r>
            <a:r>
              <a:rPr lang="cs-CZ" sz="1800" i="1" dirty="0"/>
              <a:t>Odvolací soud správně aplikoval na uvedené ujednání příslušná ustanovení obchodního zákoníku vztahující se na ručení, neboť v posuzovaném případě jde o závazkový vztah mezi podnikateli při jejich podnikatelské činnosti a proto se tento vztah řídí příslušnými ustanovením obchodního zákoníku. Závěr o aplikaci ustanovení obchodního zákoníku je správný také z hlediska </a:t>
            </a:r>
            <a:r>
              <a:rPr lang="cs-CZ" sz="1800" i="1" dirty="0" err="1"/>
              <a:t>intertemporálních</a:t>
            </a:r>
            <a:r>
              <a:rPr lang="cs-CZ" sz="1800" i="1" dirty="0"/>
              <a:t> ustanovení obchodního zákoníku, </a:t>
            </a:r>
            <a:r>
              <a:rPr lang="cs-CZ" sz="1800" b="1" i="1" dirty="0"/>
              <a:t>neboť projev vůle zakládající ručení byl učiněn po 1.1.1992</a:t>
            </a:r>
            <a:r>
              <a:rPr lang="cs-CZ" sz="1800" i="1" dirty="0"/>
              <a:t>. Na použití norem obchodního zákoníku o ručení nemá vliv, že se jím má zajišťovat závazek ze smlouvy uzavřené podle dřívějších předpisů, tj. hospodářského zákoníku</a:t>
            </a:r>
            <a:r>
              <a:rPr lang="cs-CZ" sz="1800" dirty="0"/>
              <a:t>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8882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Oskar </a:t>
            </a:r>
            <a:r>
              <a:rPr lang="cs-CZ" sz="1800" dirty="0" err="1"/>
              <a:t>Pisko</a:t>
            </a:r>
            <a:r>
              <a:rPr lang="cs-CZ" sz="1800" dirty="0"/>
              <a:t>: „</a:t>
            </a:r>
            <a:r>
              <a:rPr lang="cs-CZ" sz="1800" i="1" dirty="0"/>
              <a:t>Pravidla o změně a zániku závazkových poměrů a jejich přechod určují oproti pravidlům o primárním obsahu závazkových poměrů (…) nikoli právní následky skutečnosti, která zakládala dluh. (…) Z toho vyplývá, že předpisy o změně a zániku závazkových poměrů prostřednictvím následných skutečností a o přechodu práv a povinností se aplikují i na již dříve vzniklé závazkové poměry, pokud skutečnost působící změnu, zánik nebo přechod práv a povinností nastala za panství nového zákona.</a:t>
            </a:r>
            <a:r>
              <a:rPr lang="cs-CZ" sz="1800" dirty="0"/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Stejně např. </a:t>
            </a:r>
            <a:r>
              <a:rPr lang="cs-CZ" sz="1800" dirty="0" err="1"/>
              <a:t>Habicht</a:t>
            </a:r>
            <a:r>
              <a:rPr lang="cs-CZ" sz="1800" dirty="0"/>
              <a:t> k čl. 170 EG BGB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5718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Princip plné neretroaktivity tedy neznamená totální podřazení všech nových právních skutečností, které se nějak dotýkají právního poměru vzniklého za staré právní úpravy, této právní úpravě.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Zásada </a:t>
            </a:r>
            <a:r>
              <a:rPr lang="cs-CZ" sz="1800" i="1" dirty="0"/>
              <a:t>lex </a:t>
            </a:r>
            <a:r>
              <a:rPr lang="cs-CZ" sz="1800" i="1" dirty="0" err="1"/>
              <a:t>temporis</a:t>
            </a:r>
            <a:r>
              <a:rPr lang="cs-CZ" sz="1800" i="1" dirty="0"/>
              <a:t> </a:t>
            </a:r>
            <a:r>
              <a:rPr lang="cs-CZ" sz="1800" i="1" dirty="0" err="1"/>
              <a:t>actus</a:t>
            </a:r>
            <a:endParaRPr lang="cs-CZ" sz="18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Řešení závisí na posouzení ochrany důvěry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5812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Změna obsahu obligace </a:t>
            </a:r>
          </a:p>
          <a:p>
            <a:pPr lvl="1"/>
            <a:r>
              <a:rPr lang="cs-CZ" sz="1800" dirty="0"/>
              <a:t>Změněná obligace si podrží povahu „staré“ obligace </a:t>
            </a:r>
          </a:p>
          <a:p>
            <a:pPr lvl="2"/>
            <a:r>
              <a:rPr lang="cs-CZ" sz="1800" dirty="0" err="1"/>
              <a:t>Pb</a:t>
            </a:r>
            <a:r>
              <a:rPr lang="cs-CZ" sz="1800" dirty="0"/>
              <a:t>.: prodloužení doby trvání (</a:t>
            </a:r>
            <a:r>
              <a:rPr lang="cs-CZ" sz="1800" dirty="0" err="1"/>
              <a:t>přednaprogramováno</a:t>
            </a:r>
            <a:r>
              <a:rPr lang="cs-CZ" sz="1800" dirty="0"/>
              <a:t> či nikoli) </a:t>
            </a:r>
          </a:p>
          <a:p>
            <a:pPr lvl="1"/>
            <a:r>
              <a:rPr lang="cs-CZ" sz="1800" dirty="0"/>
              <a:t>Následky: prodlení, nesplnění, vadného plnění, nemožnosti plnění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Změna subjektů </a:t>
            </a:r>
          </a:p>
          <a:p>
            <a:pPr lvl="1"/>
            <a:r>
              <a:rPr lang="cs-CZ" sz="1800" dirty="0"/>
              <a:t>Možnost změny X samotná její realizace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Prodlení </a:t>
            </a:r>
          </a:p>
          <a:p>
            <a:pPr lvl="1"/>
            <a:r>
              <a:rPr lang="cs-CZ" sz="1800" dirty="0"/>
              <a:t>nařízení vlády č. 351/2013 Sb.: zpětný odkaz u nájmu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Zajištění pohledávky (§ 3073)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Splnění dluhu, soluční právní jednání </a:t>
            </a:r>
          </a:p>
          <a:p>
            <a:pPr lvl="1"/>
            <a:r>
              <a:rPr lang="cs-CZ" sz="1800" dirty="0"/>
              <a:t>K čemu je dlužník povinen? </a:t>
            </a:r>
          </a:p>
          <a:p>
            <a:pPr lvl="1"/>
            <a:r>
              <a:rPr lang="cs-CZ" sz="1800" dirty="0"/>
              <a:t>Forma a účinky plnění</a:t>
            </a:r>
          </a:p>
          <a:p>
            <a:pPr lvl="1"/>
            <a:r>
              <a:rPr lang="cs-CZ" sz="1800" dirty="0"/>
              <a:t>Pravidla pro přiřazení plnění k určitému dluhu (§ 1932 a násl.)</a:t>
            </a:r>
          </a:p>
          <a:p>
            <a:pPr lvl="1"/>
            <a:r>
              <a:rPr lang="cs-CZ" sz="1800" dirty="0"/>
              <a:t>Vklad do KN při plnění „staré“ zcizovací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00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r>
              <a:rPr lang="cs-CZ" sz="1800" dirty="0"/>
              <a:t>Sedláček: „[t]</a:t>
            </a:r>
            <a:r>
              <a:rPr lang="cs-CZ" sz="1800" i="1" dirty="0" err="1"/>
              <a:t>eorie</a:t>
            </a:r>
            <a:r>
              <a:rPr lang="cs-CZ" sz="1800" i="1" dirty="0"/>
              <a:t> i praxe zásadně stojí na stanovisku, že rozsah plnění určen je jeho důvodem, tj. závazkem plniti. Tento pak závazek – jde-li o závazek smluvní – řídí se dobou, kdy byla smlouva uzavřena, – jde-li o závazek mimosmluvní – dobou, kdy nastaly skutečnosti odůvodňující tento závazek. Naproti tomu formální náležitosti plnění, jakož i aktivní a pasivní legitimace plnění určuje se podle nového práva</a:t>
            </a:r>
            <a:r>
              <a:rPr lang="cs-CZ" sz="1800" dirty="0"/>
              <a:t>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0966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Jiné způsoby zániku obligace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Uložení do úřední úschovy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Započtení </a:t>
            </a:r>
          </a:p>
          <a:p>
            <a:pPr lvl="1"/>
            <a:r>
              <a:rPr lang="cs-CZ" sz="1800" dirty="0"/>
              <a:t>Srov. různou povahu pohledávek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Prominutí dluhu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Dohoda o zrušení obligace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Jednostranné odstoupení od smlouvy</a:t>
            </a:r>
          </a:p>
          <a:p>
            <a:pPr lvl="1"/>
            <a:r>
              <a:rPr lang="cs-CZ" sz="1800" dirty="0"/>
              <a:t>Srov. např. § 1818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Privativní novace, narovnání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2497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Volba nového práva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§ 3028 odst. 3 </a:t>
            </a:r>
            <a:r>
              <a:rPr lang="cs-CZ" sz="1800" dirty="0" err="1"/>
              <a:t>i.f</a:t>
            </a:r>
            <a:r>
              <a:rPr lang="cs-CZ" sz="18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Právní povaha </a:t>
            </a:r>
          </a:p>
          <a:p>
            <a:pPr lvl="1"/>
            <a:r>
              <a:rPr lang="cs-CZ" sz="1800" dirty="0"/>
              <a:t>Judikatura NS, DZ k § 3028</a:t>
            </a:r>
          </a:p>
          <a:p>
            <a:pPr lvl="1"/>
            <a:r>
              <a:rPr lang="cs-CZ" sz="1800" dirty="0"/>
              <a:t>Smysl a účel ustanovení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Volba práva musí být úplná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Okamžik volby práva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Časové účinky volby práva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Forma podřízení se nové právní úpravě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0692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Obligace s nepravou retroaktivitou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Nelze interpretovat, jakoby byla smlouva uzavřena za nového práva</a:t>
            </a:r>
          </a:p>
          <a:p>
            <a:pPr lvl="1"/>
            <a:r>
              <a:rPr lang="cs-CZ" sz="1800" dirty="0"/>
              <a:t>Nové kogentní právo</a:t>
            </a:r>
          </a:p>
          <a:p>
            <a:pPr lvl="1"/>
            <a:r>
              <a:rPr lang="cs-CZ" sz="1800" dirty="0"/>
              <a:t>Staré dispozitivní právo</a:t>
            </a:r>
          </a:p>
          <a:p>
            <a:pPr lvl="2"/>
            <a:r>
              <a:rPr lang="cs-CZ" sz="1800" dirty="0"/>
              <a:t>Komplexně?</a:t>
            </a:r>
          </a:p>
          <a:p>
            <a:pPr lvl="2"/>
            <a:r>
              <a:rPr lang="cs-CZ" sz="1800" dirty="0"/>
              <a:t>Jen tam, kde by se odchýlení se od něj představovalo masivní zásah do ochrany důvěry? </a:t>
            </a:r>
          </a:p>
          <a:p>
            <a:pPr lvl="2"/>
            <a:endParaRPr lang="cs-CZ" sz="1800" dirty="0"/>
          </a:p>
          <a:p>
            <a:pPr lvl="1"/>
            <a:r>
              <a:rPr lang="cs-CZ" sz="1800" dirty="0" err="1"/>
              <a:t>Př</a:t>
            </a:r>
            <a:r>
              <a:rPr lang="cs-CZ" sz="1800" dirty="0"/>
              <a:t>: náhrada za převzetí zákaznické základy dle § 2315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7618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Nájem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Nepravá retroaktivita </a:t>
            </a:r>
          </a:p>
          <a:p>
            <a:pPr lvl="1"/>
            <a:r>
              <a:rPr lang="cs-CZ" sz="1800" dirty="0"/>
              <a:t>Ochrana důvěry </a:t>
            </a:r>
          </a:p>
          <a:p>
            <a:pPr lvl="1"/>
            <a:r>
              <a:rPr lang="cs-CZ" sz="1800" dirty="0" err="1"/>
              <a:t>Pb</a:t>
            </a:r>
            <a:r>
              <a:rPr lang="cs-CZ" sz="1800" dirty="0"/>
              <a:t>.: interpretace smlouvy: nikoli tak, jakoby byla uzavřena za stávajícího právního stavu </a:t>
            </a:r>
          </a:p>
          <a:p>
            <a:pPr lvl="2"/>
            <a:r>
              <a:rPr lang="cs-CZ" sz="1800" dirty="0" err="1"/>
              <a:t>Pb</a:t>
            </a:r>
            <a:r>
              <a:rPr lang="cs-CZ" sz="1800" dirty="0"/>
              <a:t>: staré dispozitivní právo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Plná neretroaktivita (§ 3028 odst. 3, 3074 I 2)</a:t>
            </a:r>
          </a:p>
          <a:p>
            <a:pPr lvl="1"/>
            <a:r>
              <a:rPr lang="cs-CZ" sz="1800" dirty="0"/>
              <a:t>Nájem věci movité </a:t>
            </a:r>
          </a:p>
          <a:p>
            <a:pPr lvl="1"/>
            <a:r>
              <a:rPr lang="cs-CZ" sz="1800" dirty="0"/>
              <a:t>Pacht </a:t>
            </a:r>
          </a:p>
          <a:p>
            <a:pPr lvl="1"/>
            <a:r>
              <a:rPr lang="cs-CZ" sz="1800" dirty="0"/>
              <a:t>Kvalifikační problém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/>
              <a:t>Zvyšování nájemného (§ 2249 odst. 1)</a:t>
            </a:r>
          </a:p>
          <a:p>
            <a:pPr lvl="1"/>
            <a:r>
              <a:rPr lang="cs-CZ" sz="1800" dirty="0"/>
              <a:t>Zvláštní pravidla v případě regulovaného nájemného</a:t>
            </a:r>
          </a:p>
          <a:p>
            <a:pPr lvl="1"/>
            <a:r>
              <a:rPr lang="cs-CZ" sz="1800" dirty="0"/>
              <a:t>Neplatí zde limitace 20% maximálního růstu nájemného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0179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Zvláštní pravidla pro byt zvláštního určení, který byl zřízený ze státních prostředků (§ 3075)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Řízení o neplatnosti výpovědi</a:t>
            </a:r>
          </a:p>
          <a:p>
            <a:pPr lvl="1"/>
            <a:r>
              <a:rPr lang="cs-CZ" sz="1800" dirty="0"/>
              <a:t>Dokončí se podle dosavadních předpisů (§ 3076)</a:t>
            </a:r>
          </a:p>
          <a:p>
            <a:pPr lvl="1"/>
            <a:r>
              <a:rPr lang="cs-CZ" sz="1800" dirty="0"/>
              <a:t>+ právo na bytovou náhradu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50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/>
          <a:lstStyle/>
          <a:p>
            <a:pPr lvl="0" algn="ctr"/>
            <a:r>
              <a:rPr lang="cs-CZ" sz="3000" b="1" dirty="0" err="1"/>
              <a:t>Pfaff</a:t>
            </a:r>
            <a:r>
              <a:rPr lang="cs-CZ" sz="3000" b="1" dirty="0"/>
              <a:t>, Hofmann</a:t>
            </a:r>
            <a:endParaRPr lang="sk-SK" sz="3000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560" dirty="0"/>
              <a:t>Pojem nabytých práv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56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560" dirty="0" err="1"/>
              <a:t>Pfaff</a:t>
            </a:r>
            <a:r>
              <a:rPr lang="cs-CZ" sz="1560" dirty="0"/>
              <a:t>, Hofmann: </a:t>
            </a:r>
          </a:p>
          <a:p>
            <a:pPr lvl="1"/>
            <a:r>
              <a:rPr lang="cs-CZ" sz="1560" dirty="0"/>
              <a:t>O formálním principu neretroaktivity pak uvádí, že „</a:t>
            </a:r>
            <a:r>
              <a:rPr lang="cs-CZ" sz="1560" i="1" dirty="0"/>
              <a:t>1. není pro všechny případy dostatečný, 2. je víceznačný, neboť se slovem neretroaktivita se vždy provádělo tolik nešvaru.</a:t>
            </a:r>
            <a:r>
              <a:rPr lang="cs-CZ" sz="1560" dirty="0"/>
              <a:t>“ </a:t>
            </a:r>
          </a:p>
          <a:p>
            <a:pPr lvl="1"/>
            <a:r>
              <a:rPr lang="cs-CZ" sz="1560" dirty="0"/>
              <a:t>Podobně o pojmu nabytého práva: „</a:t>
            </a:r>
            <a:r>
              <a:rPr lang="cs-CZ" sz="1560" i="1" dirty="0"/>
              <a:t>Neklamme se déle! Můžeme větu „Nabytá práva mají být zákonodárcem šetřena“ zkoumat jak chceme, nic z ní však nedostaneme! … „nabytá práva“ je jen třpytivý, vlastně něco zcela jiného vypovídající, a proto zcela nevhodný pojem pro … „práva, která mají zůstat zákonodárcem nedotčena</a:t>
            </a:r>
            <a:r>
              <a:rPr lang="cs-CZ" sz="1560" dirty="0"/>
              <a:t>“. </a:t>
            </a:r>
          </a:p>
          <a:p>
            <a:pPr lvl="1"/>
            <a:r>
              <a:rPr lang="cs-CZ" sz="1560" dirty="0"/>
              <a:t>Naproti tomu nabízí </a:t>
            </a:r>
            <a:r>
              <a:rPr lang="cs-CZ" sz="1560" dirty="0" err="1"/>
              <a:t>Pfaff</a:t>
            </a:r>
            <a:r>
              <a:rPr lang="cs-CZ" sz="1560" dirty="0"/>
              <a:t> a Hofmann axiom: </a:t>
            </a:r>
            <a:r>
              <a:rPr lang="cs-CZ" sz="1560" b="1" i="1" dirty="0"/>
              <a:t>nikdo nemá být zklamán v jeho legitimní důvěře v právní řád</a:t>
            </a:r>
            <a:r>
              <a:rPr lang="cs-CZ" sz="1560" i="1" dirty="0"/>
              <a:t>; </a:t>
            </a:r>
            <a:r>
              <a:rPr lang="cs-CZ" sz="1560" dirty="0"/>
              <a:t>tehdejší dogmatika však pravděpodobně ještě nebyla k tomuto pojetí metodologicky zralá.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93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Dědické právo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8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Den smrti zůstavitele (§ 3069)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Koresponduje i s procesní úpravou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err="1"/>
              <a:t>Konvalidace</a:t>
            </a:r>
            <a:r>
              <a:rPr lang="cs-CZ" sz="1800" dirty="0"/>
              <a:t> (smrt až po dni nabytí účinnosti OZ)</a:t>
            </a:r>
          </a:p>
          <a:p>
            <a:pPr lvl="1"/>
            <a:r>
              <a:rPr lang="cs-CZ" sz="1800" dirty="0"/>
              <a:t>Pořízení pro případ smrti (§ 3070); např. podmínky atd.</a:t>
            </a:r>
          </a:p>
          <a:p>
            <a:pPr lvl="1"/>
            <a:r>
              <a:rPr lang="cs-CZ" sz="1800" dirty="0"/>
              <a:t>Zřeknutí se dědictví (§ 3071) </a:t>
            </a:r>
          </a:p>
          <a:p>
            <a:pPr lvl="1"/>
            <a:r>
              <a:rPr lang="cs-CZ" sz="1800" dirty="0"/>
              <a:t>Vydědění (§ 3072)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2233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39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 fontScale="90000"/>
          </a:bodyPr>
          <a:lstStyle/>
          <a:p>
            <a:pPr lvl="0" algn="ctr"/>
            <a:br>
              <a:rPr lang="cs-CZ" b="1" dirty="0"/>
            </a:br>
            <a:r>
              <a:rPr lang="cs-CZ" b="1" dirty="0"/>
              <a:t>Kolizní podoba </a:t>
            </a:r>
            <a:r>
              <a:rPr lang="cs-CZ" b="1" dirty="0" err="1"/>
              <a:t>intertemporálních</a:t>
            </a:r>
            <a:r>
              <a:rPr lang="cs-CZ" b="1" dirty="0"/>
              <a:t> norem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b="1" dirty="0"/>
          </a:p>
          <a:p>
            <a:endParaRPr lang="cs-CZ" sz="1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příklad</a:t>
            </a:r>
            <a:r>
              <a:rPr lang="cs-CZ" sz="1800" dirty="0"/>
              <a:t>: zákonná dědická posloupnost (rozsah) se řídí podle právního stavu (právní následek, který představuje určení právního předpisu) v okamžiku smrti zůstavitele (okamžik smrti zůstavitele jako hraniční určovatel)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Věcná (hmotná, materiální) přechodná ustanovení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Moderní přístupy k </a:t>
            </a:r>
            <a:r>
              <a:rPr lang="cs-CZ" b="1" dirty="0" err="1"/>
              <a:t>intertemporálnímu</a:t>
            </a:r>
            <a:r>
              <a:rPr lang="cs-CZ" b="1" dirty="0"/>
              <a:t> právu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Východiskem je moderní právní metodologie: poměřování v kolizi stojících právních principů. </a:t>
            </a:r>
          </a:p>
          <a:p>
            <a:pPr lvl="1"/>
            <a:r>
              <a:rPr lang="cs-CZ" sz="1800" dirty="0"/>
              <a:t>Např. </a:t>
            </a:r>
            <a:r>
              <a:rPr lang="cs-CZ" sz="1800" dirty="0" err="1"/>
              <a:t>Vonkilch</a:t>
            </a:r>
            <a:r>
              <a:rPr lang="cs-CZ" sz="1800" dirty="0"/>
              <a:t>, Hess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Základní kolize: </a:t>
            </a:r>
          </a:p>
          <a:p>
            <a:pPr lvl="1"/>
            <a:r>
              <a:rPr lang="cs-CZ" sz="1800" dirty="0"/>
              <a:t>Princip ochrany důvěry v právo X nezbytnost efektivní změny a rozvoje právního řádu </a:t>
            </a:r>
          </a:p>
          <a:p>
            <a:pPr lvl="1"/>
            <a:r>
              <a:rPr lang="cs-CZ" sz="1800" dirty="0"/>
              <a:t>V konkrétním případě však mohou být dotčeny i jiné právní principy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39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/>
              <a:t>Principy ovlivňující podobu </a:t>
            </a:r>
            <a:r>
              <a:rPr lang="cs-CZ" b="1" dirty="0" err="1"/>
              <a:t>intertemporálních</a:t>
            </a:r>
            <a:r>
              <a:rPr lang="cs-CZ" b="1" dirty="0"/>
              <a:t> pravidel </a:t>
            </a:r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endParaRPr lang="cs-CZ" altLang="cs-CZ" sz="1800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Ochrana právní jistoty, ochrana důvěry v právo </a:t>
            </a:r>
          </a:p>
          <a:p>
            <a:pPr lvl="1"/>
            <a:r>
              <a:rPr lang="cs-CZ" sz="1800" dirty="0" err="1"/>
              <a:t>Pb</a:t>
            </a:r>
            <a:r>
              <a:rPr lang="cs-CZ" sz="1800" dirty="0"/>
              <a:t>.: znalost dosavadní právní úpravy? </a:t>
            </a:r>
          </a:p>
          <a:p>
            <a:pPr lvl="1"/>
            <a:r>
              <a:rPr lang="cs-CZ" sz="1800" dirty="0" err="1"/>
              <a:t>Pb</a:t>
            </a:r>
            <a:r>
              <a:rPr lang="cs-CZ" sz="1800" dirty="0"/>
              <a:t>.: „utvrzení“ legitimního očekávání: dosažení určité pevnější právní pozice (např. vznik práva, zahájení řízení) (+)</a:t>
            </a:r>
          </a:p>
          <a:p>
            <a:pPr lvl="1"/>
            <a:r>
              <a:rPr lang="cs-CZ" sz="1800" dirty="0"/>
              <a:t>Míra soukromoprávní autonomie (!)</a:t>
            </a:r>
          </a:p>
          <a:p>
            <a:pPr lvl="2"/>
            <a:r>
              <a:rPr lang="cs-CZ" sz="1800" dirty="0"/>
              <a:t>Rodinné, věcné a osobní právo</a:t>
            </a:r>
          </a:p>
          <a:p>
            <a:pPr lvl="2"/>
            <a:r>
              <a:rPr lang="cs-CZ" sz="1800" dirty="0"/>
              <a:t>Obligační právo</a:t>
            </a:r>
          </a:p>
          <a:p>
            <a:pPr lvl="1"/>
            <a:r>
              <a:rPr lang="cs-CZ" sz="1800" dirty="0"/>
              <a:t>Specifická trvalost právní pozice </a:t>
            </a:r>
          </a:p>
          <a:p>
            <a:pPr lvl="1"/>
            <a:r>
              <a:rPr lang="cs-CZ" sz="1800" dirty="0"/>
              <a:t>„Síla“ a „odolnost“ právních pozic: lze-li již za staré právní úpravy počítat se změnitelností (např. výživné a </a:t>
            </a:r>
            <a:r>
              <a:rPr lang="cs-CZ" sz="1800" dirty="0" err="1"/>
              <a:t>clausula</a:t>
            </a:r>
            <a:r>
              <a:rPr lang="cs-CZ" sz="1800" dirty="0"/>
              <a:t> </a:t>
            </a:r>
            <a:r>
              <a:rPr lang="cs-CZ" sz="1800" dirty="0" err="1"/>
              <a:t>rebus</a:t>
            </a:r>
            <a:r>
              <a:rPr lang="cs-CZ" sz="1800" dirty="0"/>
              <a:t> sic </a:t>
            </a:r>
            <a:r>
              <a:rPr lang="cs-CZ" sz="1800" dirty="0" err="1"/>
              <a:t>stantibus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Ochrana důvěry v případě právně politicky sporných, případně evidentně nespravedlivé právní úpravy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07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8309" y="908721"/>
            <a:ext cx="8218490" cy="576064"/>
          </a:xfrm>
        </p:spPr>
        <p:txBody>
          <a:bodyPr>
            <a:normAutofit/>
          </a:bodyPr>
          <a:lstStyle/>
          <a:p>
            <a:pPr lvl="0" algn="ctr"/>
            <a:endParaRPr lang="sk-SK" b="1" dirty="0">
              <a:latin typeface="Arial"/>
              <a:cs typeface="Arial"/>
            </a:endParaRP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484308"/>
            <a:ext cx="8229600" cy="4608511"/>
          </a:xfrm>
        </p:spPr>
        <p:txBody>
          <a:bodyPr tIns="46798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2200" b="1" dirty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/>
              <a:t>Zabránění různým časovým vrstvám v právním řádu</a:t>
            </a:r>
          </a:p>
          <a:p>
            <a:pPr lvl="1"/>
            <a:r>
              <a:rPr lang="cs-CZ" sz="1800" dirty="0"/>
              <a:t>Rovnost </a:t>
            </a:r>
          </a:p>
          <a:p>
            <a:pPr lvl="1"/>
            <a:r>
              <a:rPr lang="cs-CZ" sz="1800" dirty="0"/>
              <a:t>Jistota a jednoduchost právního řádu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 err="1"/>
              <a:t>Ordre</a:t>
            </a:r>
            <a:r>
              <a:rPr lang="cs-CZ" sz="1800" dirty="0"/>
              <a:t> public v intertemporálním právu?</a:t>
            </a:r>
          </a:p>
          <a:p>
            <a:pPr lvl="1"/>
            <a:r>
              <a:rPr lang="cs-CZ" sz="1800" dirty="0"/>
              <a:t>Nikoli ve smyslu, že se nové kogentní normy musí vždy prosadit vůči starým kogentním normám (</a:t>
            </a:r>
            <a:r>
              <a:rPr lang="cs-CZ" sz="1800" dirty="0" err="1"/>
              <a:t>pb</a:t>
            </a:r>
            <a:r>
              <a:rPr lang="cs-CZ" sz="1800" dirty="0"/>
              <a:t>. v případě plné neretroaktivity)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/>
              <a:t>Procesní aspekty použitelnosti nového práva</a:t>
            </a:r>
          </a:p>
          <a:p>
            <a:pPr lvl="1"/>
            <a:r>
              <a:rPr lang="cs-CZ" sz="1800" dirty="0"/>
              <a:t>Zásada procesní ekonomie </a:t>
            </a:r>
          </a:p>
          <a:p>
            <a:pPr lvl="1"/>
            <a:r>
              <a:rPr lang="cs-CZ" sz="1800" dirty="0"/>
              <a:t>Zásada rychlosti řízení</a:t>
            </a:r>
          </a:p>
          <a:p>
            <a:pPr lvl="1"/>
            <a:r>
              <a:rPr lang="cs-CZ" sz="1800" dirty="0"/>
              <a:t>Principy řízení o opravných prostředcích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3514C8-61DD-40B3-B436-7CD73250D1D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348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488</TotalTime>
  <Words>3547</Words>
  <Application>Microsoft Office PowerPoint</Application>
  <PresentationFormat>Předvádění na obrazovce (4:3)</PresentationFormat>
  <Paragraphs>485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6" baseType="lpstr">
      <vt:lpstr>Arial</vt:lpstr>
      <vt:lpstr>Calibri</vt:lpstr>
      <vt:lpstr>Tahoma</vt:lpstr>
      <vt:lpstr>Wingdings</vt:lpstr>
      <vt:lpstr>Motiv1</vt:lpstr>
      <vt:lpstr> </vt:lpstr>
      <vt:lpstr>Geneze problému</vt:lpstr>
      <vt:lpstr>Intertemporální právo soukromé</vt:lpstr>
      <vt:lpstr>Pojem retroaktivity</vt:lpstr>
      <vt:lpstr>Pfaff, Hofmann</vt:lpstr>
      <vt:lpstr> Kolizní podoba intertemporálních norem</vt:lpstr>
      <vt:lpstr>Moderní přístupy k intertemporálnímu právu</vt:lpstr>
      <vt:lpstr>Principy ovlivňující podobu intertemporálních pravidel </vt:lpstr>
      <vt:lpstr>Prezentace aplikace PowerPoint</vt:lpstr>
      <vt:lpstr>Prezentace aplikace PowerPoint</vt:lpstr>
      <vt:lpstr>Kvalifikační problém v intertemporálním právu</vt:lpstr>
      <vt:lpstr>Dotváření intertemporálního práva </vt:lpstr>
      <vt:lpstr>Metody navázání v intertemporálním právu</vt:lpstr>
      <vt:lpstr>Volba práva v intertemporálním právu </vt:lpstr>
      <vt:lpstr>§ 3030 jako intertemporální ordre public </vt:lpstr>
      <vt:lpstr>§ 3028</vt:lpstr>
      <vt:lpstr>§ 3028 odst. 1 a nabytá práva</vt:lpstr>
      <vt:lpstr>Obecně k odst. 2</vt:lpstr>
      <vt:lpstr>Prezentace aplikace PowerPoint</vt:lpstr>
      <vt:lpstr>Osobní práva </vt:lpstr>
      <vt:lpstr>Rodinná práva</vt:lpstr>
      <vt:lpstr>Prezentace aplikace PowerPoint</vt:lpstr>
      <vt:lpstr>Věcná práva</vt:lpstr>
      <vt:lpstr>Držba a vydržení </vt:lpstr>
      <vt:lpstr>Vydržení: vztah § 3036 a § 3066</vt:lpstr>
      <vt:lpstr>Vlastnické právo </vt:lpstr>
      <vt:lpstr>Domněnka opuštění věci </vt:lpstr>
      <vt:lpstr>Stavba na cizím pozemku </vt:lpstr>
      <vt:lpstr>Pozemky a stavby</vt:lpstr>
      <vt:lpstr>Prezentace aplikace PowerPoint</vt:lpstr>
      <vt:lpstr>Prezentace aplikace PowerPoint</vt:lpstr>
      <vt:lpstr>Stavba na cizím pozemku </vt:lpstr>
      <vt:lpstr>Věcněprávní zajišťovací instituty </vt:lpstr>
      <vt:lpstr>§ 3028 odst. 3</vt:lpstr>
      <vt:lpstr>Princip plné neretroaktivity</vt:lpstr>
      <vt:lpstr>Aplikace starého práva</vt:lpstr>
      <vt:lpstr>Obligační poměry: vznik</vt:lpstr>
      <vt:lpstr>Náhrada škody </vt:lpstr>
      <vt:lpstr>Nové právní skutečnosti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Jiné způsoby zániku obligace </vt:lpstr>
      <vt:lpstr>Volba nového práva</vt:lpstr>
      <vt:lpstr>Obligace s nepravou retroaktivitou</vt:lpstr>
      <vt:lpstr>Nájem </vt:lpstr>
      <vt:lpstr>Prezentace aplikace PowerPoint</vt:lpstr>
      <vt:lpstr>Dědické právo 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Melzer Filip</cp:lastModifiedBy>
  <cp:revision>117</cp:revision>
  <cp:lastPrinted>2020-02-19T09:27:55Z</cp:lastPrinted>
  <dcterms:created xsi:type="dcterms:W3CDTF">2013-11-19T21:26:25Z</dcterms:created>
  <dcterms:modified xsi:type="dcterms:W3CDTF">2021-04-28T20:26:21Z</dcterms:modified>
</cp:coreProperties>
</file>