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71"/>
  </p:notesMasterIdLst>
  <p:handoutMasterIdLst>
    <p:handoutMasterId r:id="rId72"/>
  </p:handoutMasterIdLst>
  <p:sldIdLst>
    <p:sldId id="256" r:id="rId2"/>
    <p:sldId id="466" r:id="rId3"/>
    <p:sldId id="467" r:id="rId4"/>
    <p:sldId id="468" r:id="rId5"/>
    <p:sldId id="469" r:id="rId6"/>
    <p:sldId id="472" r:id="rId7"/>
    <p:sldId id="474" r:id="rId8"/>
    <p:sldId id="475" r:id="rId9"/>
    <p:sldId id="476" r:id="rId10"/>
    <p:sldId id="477" r:id="rId11"/>
    <p:sldId id="465" r:id="rId12"/>
    <p:sldId id="478" r:id="rId13"/>
    <p:sldId id="479" r:id="rId14"/>
    <p:sldId id="480" r:id="rId15"/>
    <p:sldId id="481" r:id="rId16"/>
    <p:sldId id="492" r:id="rId17"/>
    <p:sldId id="482" r:id="rId18"/>
    <p:sldId id="487" r:id="rId19"/>
    <p:sldId id="493" r:id="rId20"/>
    <p:sldId id="490" r:id="rId21"/>
    <p:sldId id="491" r:id="rId22"/>
    <p:sldId id="489" r:id="rId23"/>
    <p:sldId id="495" r:id="rId24"/>
    <p:sldId id="496" r:id="rId25"/>
    <p:sldId id="497" r:id="rId26"/>
    <p:sldId id="498" r:id="rId27"/>
    <p:sldId id="499" r:id="rId28"/>
    <p:sldId id="500" r:id="rId29"/>
    <p:sldId id="501" r:id="rId30"/>
    <p:sldId id="502" r:id="rId31"/>
    <p:sldId id="503" r:id="rId32"/>
    <p:sldId id="504" r:id="rId33"/>
    <p:sldId id="505" r:id="rId34"/>
    <p:sldId id="506" r:id="rId35"/>
    <p:sldId id="507" r:id="rId36"/>
    <p:sldId id="508" r:id="rId37"/>
    <p:sldId id="509" r:id="rId38"/>
    <p:sldId id="510" r:id="rId39"/>
    <p:sldId id="511" r:id="rId40"/>
    <p:sldId id="512" r:id="rId41"/>
    <p:sldId id="513" r:id="rId42"/>
    <p:sldId id="514" r:id="rId43"/>
    <p:sldId id="515" r:id="rId44"/>
    <p:sldId id="516" r:id="rId45"/>
    <p:sldId id="517" r:id="rId46"/>
    <p:sldId id="518" r:id="rId47"/>
    <p:sldId id="519" r:id="rId48"/>
    <p:sldId id="520" r:id="rId49"/>
    <p:sldId id="521" r:id="rId50"/>
    <p:sldId id="522" r:id="rId51"/>
    <p:sldId id="523" r:id="rId52"/>
    <p:sldId id="524" r:id="rId53"/>
    <p:sldId id="525" r:id="rId54"/>
    <p:sldId id="526" r:id="rId55"/>
    <p:sldId id="527" r:id="rId56"/>
    <p:sldId id="528" r:id="rId57"/>
    <p:sldId id="529" r:id="rId58"/>
    <p:sldId id="530" r:id="rId59"/>
    <p:sldId id="531" r:id="rId60"/>
    <p:sldId id="532" r:id="rId61"/>
    <p:sldId id="533" r:id="rId62"/>
    <p:sldId id="534" r:id="rId63"/>
    <p:sldId id="535" r:id="rId64"/>
    <p:sldId id="536" r:id="rId65"/>
    <p:sldId id="537" r:id="rId66"/>
    <p:sldId id="538" r:id="rId67"/>
    <p:sldId id="539" r:id="rId68"/>
    <p:sldId id="540" r:id="rId69"/>
    <p:sldId id="378" r:id="rId70"/>
  </p:sldIdLst>
  <p:sldSz cx="9144000" cy="6858000" type="screen4x3"/>
  <p:notesSz cx="9926638" cy="67976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403" autoAdjust="0"/>
    <p:restoredTop sz="86465" autoAdjust="0"/>
  </p:normalViewPr>
  <p:slideViewPr>
    <p:cSldViewPr>
      <p:cViewPr varScale="1">
        <p:scale>
          <a:sx n="66" d="100"/>
          <a:sy n="66" d="100"/>
        </p:scale>
        <p:origin x="53" y="10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E3A843FD-2BA9-45A8-8454-5EB3E5F329B9}" type="datetimeFigureOut">
              <a:rPr lang="cs-CZ" smtClean="0"/>
              <a:t>29.04.2021</a:t>
            </a:fld>
            <a:endParaRPr lang="cs-CZ"/>
          </a:p>
        </p:txBody>
      </p:sp>
      <p:sp>
        <p:nvSpPr>
          <p:cNvPr id="4" name="Zástupný symbol pro zápatí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56B001F4-5D6F-4806-A8E8-EE945DACD0A3}" type="slidenum">
              <a:rPr lang="cs-CZ" smtClean="0"/>
              <a:t>‹#›</a:t>
            </a:fld>
            <a:endParaRPr lang="cs-CZ"/>
          </a:p>
        </p:txBody>
      </p:sp>
    </p:spTree>
    <p:extLst>
      <p:ext uri="{BB962C8B-B14F-4D97-AF65-F5344CB8AC3E}">
        <p14:creationId xmlns:p14="http://schemas.microsoft.com/office/powerpoint/2010/main" val="3855727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37CD1ED3-6C08-48BE-9AF6-DAC7C6719681}" type="datetimeFigureOut">
              <a:rPr lang="cs-CZ" smtClean="0"/>
              <a:pPr/>
              <a:t>29.04.2021</a:t>
            </a:fld>
            <a:endParaRPr lang="cs-CZ"/>
          </a:p>
        </p:txBody>
      </p:sp>
      <p:sp>
        <p:nvSpPr>
          <p:cNvPr id="4" name="Zástupný symbol pro obrázek snímku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665" y="3228896"/>
            <a:ext cx="7941310" cy="3058954"/>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877E846B-B3F9-4F67-A2B3-4D85F77A588E}" type="slidenum">
              <a:rPr lang="cs-CZ" smtClean="0"/>
              <a:pPr/>
              <a:t>‹#›</a:t>
            </a:fld>
            <a:endParaRPr lang="cs-CZ"/>
          </a:p>
        </p:txBody>
      </p:sp>
    </p:spTree>
    <p:extLst>
      <p:ext uri="{BB962C8B-B14F-4D97-AF65-F5344CB8AC3E}">
        <p14:creationId xmlns:p14="http://schemas.microsoft.com/office/powerpoint/2010/main" val="3376216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5</a:t>
            </a:fld>
            <a:endParaRPr lang="cs-CZ"/>
          </a:p>
        </p:txBody>
      </p:sp>
    </p:spTree>
    <p:extLst>
      <p:ext uri="{BB962C8B-B14F-4D97-AF65-F5344CB8AC3E}">
        <p14:creationId xmlns:p14="http://schemas.microsoft.com/office/powerpoint/2010/main" val="1011825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26</a:t>
            </a:fld>
            <a:endParaRPr lang="cs-CZ"/>
          </a:p>
        </p:txBody>
      </p:sp>
    </p:spTree>
    <p:extLst>
      <p:ext uri="{BB962C8B-B14F-4D97-AF65-F5344CB8AC3E}">
        <p14:creationId xmlns:p14="http://schemas.microsoft.com/office/powerpoint/2010/main" val="2036262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28</a:t>
            </a:fld>
            <a:endParaRPr lang="cs-CZ"/>
          </a:p>
        </p:txBody>
      </p:sp>
    </p:spTree>
    <p:extLst>
      <p:ext uri="{BB962C8B-B14F-4D97-AF65-F5344CB8AC3E}">
        <p14:creationId xmlns:p14="http://schemas.microsoft.com/office/powerpoint/2010/main" val="1536761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29</a:t>
            </a:fld>
            <a:endParaRPr lang="cs-CZ"/>
          </a:p>
        </p:txBody>
      </p:sp>
    </p:spTree>
    <p:extLst>
      <p:ext uri="{BB962C8B-B14F-4D97-AF65-F5344CB8AC3E}">
        <p14:creationId xmlns:p14="http://schemas.microsoft.com/office/powerpoint/2010/main" val="1336631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32</a:t>
            </a:fld>
            <a:endParaRPr lang="cs-CZ"/>
          </a:p>
        </p:txBody>
      </p:sp>
    </p:spTree>
    <p:extLst>
      <p:ext uri="{BB962C8B-B14F-4D97-AF65-F5344CB8AC3E}">
        <p14:creationId xmlns:p14="http://schemas.microsoft.com/office/powerpoint/2010/main" val="35310285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34</a:t>
            </a:fld>
            <a:endParaRPr lang="cs-CZ"/>
          </a:p>
        </p:txBody>
      </p:sp>
    </p:spTree>
    <p:extLst>
      <p:ext uri="{BB962C8B-B14F-4D97-AF65-F5344CB8AC3E}">
        <p14:creationId xmlns:p14="http://schemas.microsoft.com/office/powerpoint/2010/main" val="1272901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42</a:t>
            </a:fld>
            <a:endParaRPr lang="cs-CZ"/>
          </a:p>
        </p:txBody>
      </p:sp>
    </p:spTree>
    <p:extLst>
      <p:ext uri="{BB962C8B-B14F-4D97-AF65-F5344CB8AC3E}">
        <p14:creationId xmlns:p14="http://schemas.microsoft.com/office/powerpoint/2010/main" val="812265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45</a:t>
            </a:fld>
            <a:endParaRPr lang="cs-CZ"/>
          </a:p>
        </p:txBody>
      </p:sp>
    </p:spTree>
    <p:extLst>
      <p:ext uri="{BB962C8B-B14F-4D97-AF65-F5344CB8AC3E}">
        <p14:creationId xmlns:p14="http://schemas.microsoft.com/office/powerpoint/2010/main" val="20804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46</a:t>
            </a:fld>
            <a:endParaRPr lang="cs-CZ"/>
          </a:p>
        </p:txBody>
      </p:sp>
    </p:spTree>
    <p:extLst>
      <p:ext uri="{BB962C8B-B14F-4D97-AF65-F5344CB8AC3E}">
        <p14:creationId xmlns:p14="http://schemas.microsoft.com/office/powerpoint/2010/main" val="2694676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47</a:t>
            </a:fld>
            <a:endParaRPr lang="cs-CZ"/>
          </a:p>
        </p:txBody>
      </p:sp>
    </p:spTree>
    <p:extLst>
      <p:ext uri="{BB962C8B-B14F-4D97-AF65-F5344CB8AC3E}">
        <p14:creationId xmlns:p14="http://schemas.microsoft.com/office/powerpoint/2010/main" val="32428798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48</a:t>
            </a:fld>
            <a:endParaRPr lang="cs-CZ"/>
          </a:p>
        </p:txBody>
      </p:sp>
    </p:spTree>
    <p:extLst>
      <p:ext uri="{BB962C8B-B14F-4D97-AF65-F5344CB8AC3E}">
        <p14:creationId xmlns:p14="http://schemas.microsoft.com/office/powerpoint/2010/main" val="3513678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7</a:t>
            </a:fld>
            <a:endParaRPr lang="cs-CZ"/>
          </a:p>
        </p:txBody>
      </p:sp>
    </p:spTree>
    <p:extLst>
      <p:ext uri="{BB962C8B-B14F-4D97-AF65-F5344CB8AC3E}">
        <p14:creationId xmlns:p14="http://schemas.microsoft.com/office/powerpoint/2010/main" val="16048944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50</a:t>
            </a:fld>
            <a:endParaRPr lang="cs-CZ"/>
          </a:p>
        </p:txBody>
      </p:sp>
    </p:spTree>
    <p:extLst>
      <p:ext uri="{BB962C8B-B14F-4D97-AF65-F5344CB8AC3E}">
        <p14:creationId xmlns:p14="http://schemas.microsoft.com/office/powerpoint/2010/main" val="3692940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51</a:t>
            </a:fld>
            <a:endParaRPr lang="cs-CZ"/>
          </a:p>
        </p:txBody>
      </p:sp>
    </p:spTree>
    <p:extLst>
      <p:ext uri="{BB962C8B-B14F-4D97-AF65-F5344CB8AC3E}">
        <p14:creationId xmlns:p14="http://schemas.microsoft.com/office/powerpoint/2010/main" val="36956486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52</a:t>
            </a:fld>
            <a:endParaRPr lang="cs-CZ"/>
          </a:p>
        </p:txBody>
      </p:sp>
    </p:spTree>
    <p:extLst>
      <p:ext uri="{BB962C8B-B14F-4D97-AF65-F5344CB8AC3E}">
        <p14:creationId xmlns:p14="http://schemas.microsoft.com/office/powerpoint/2010/main" val="18844322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53</a:t>
            </a:fld>
            <a:endParaRPr lang="cs-CZ"/>
          </a:p>
        </p:txBody>
      </p:sp>
    </p:spTree>
    <p:extLst>
      <p:ext uri="{BB962C8B-B14F-4D97-AF65-F5344CB8AC3E}">
        <p14:creationId xmlns:p14="http://schemas.microsoft.com/office/powerpoint/2010/main" val="28251681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55</a:t>
            </a:fld>
            <a:endParaRPr lang="cs-CZ"/>
          </a:p>
        </p:txBody>
      </p:sp>
    </p:spTree>
    <p:extLst>
      <p:ext uri="{BB962C8B-B14F-4D97-AF65-F5344CB8AC3E}">
        <p14:creationId xmlns:p14="http://schemas.microsoft.com/office/powerpoint/2010/main" val="23649884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56</a:t>
            </a:fld>
            <a:endParaRPr lang="cs-CZ"/>
          </a:p>
        </p:txBody>
      </p:sp>
    </p:spTree>
    <p:extLst>
      <p:ext uri="{BB962C8B-B14F-4D97-AF65-F5344CB8AC3E}">
        <p14:creationId xmlns:p14="http://schemas.microsoft.com/office/powerpoint/2010/main" val="19626041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57</a:t>
            </a:fld>
            <a:endParaRPr lang="cs-CZ"/>
          </a:p>
        </p:txBody>
      </p:sp>
    </p:spTree>
    <p:extLst>
      <p:ext uri="{BB962C8B-B14F-4D97-AF65-F5344CB8AC3E}">
        <p14:creationId xmlns:p14="http://schemas.microsoft.com/office/powerpoint/2010/main" val="32760006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i="0" dirty="0">
              <a:solidFill>
                <a:srgbClr val="FF0000"/>
              </a:solidFill>
            </a:endParaRPr>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59</a:t>
            </a:fld>
            <a:endParaRPr lang="cs-CZ"/>
          </a:p>
        </p:txBody>
      </p:sp>
    </p:spTree>
    <p:extLst>
      <p:ext uri="{BB962C8B-B14F-4D97-AF65-F5344CB8AC3E}">
        <p14:creationId xmlns:p14="http://schemas.microsoft.com/office/powerpoint/2010/main" val="30825169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60</a:t>
            </a:fld>
            <a:endParaRPr lang="cs-CZ"/>
          </a:p>
        </p:txBody>
      </p:sp>
    </p:spTree>
    <p:extLst>
      <p:ext uri="{BB962C8B-B14F-4D97-AF65-F5344CB8AC3E}">
        <p14:creationId xmlns:p14="http://schemas.microsoft.com/office/powerpoint/2010/main" val="7125269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61</a:t>
            </a:fld>
            <a:endParaRPr lang="cs-CZ"/>
          </a:p>
        </p:txBody>
      </p:sp>
    </p:spTree>
    <p:extLst>
      <p:ext uri="{BB962C8B-B14F-4D97-AF65-F5344CB8AC3E}">
        <p14:creationId xmlns:p14="http://schemas.microsoft.com/office/powerpoint/2010/main" val="1391274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8</a:t>
            </a:fld>
            <a:endParaRPr lang="cs-CZ"/>
          </a:p>
        </p:txBody>
      </p:sp>
    </p:spTree>
    <p:extLst>
      <p:ext uri="{BB962C8B-B14F-4D97-AF65-F5344CB8AC3E}">
        <p14:creationId xmlns:p14="http://schemas.microsoft.com/office/powerpoint/2010/main" val="16799187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0"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62</a:t>
            </a:fld>
            <a:endParaRPr lang="cs-CZ"/>
          </a:p>
        </p:txBody>
      </p:sp>
    </p:spTree>
    <p:extLst>
      <p:ext uri="{BB962C8B-B14F-4D97-AF65-F5344CB8AC3E}">
        <p14:creationId xmlns:p14="http://schemas.microsoft.com/office/powerpoint/2010/main" val="9762381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63</a:t>
            </a:fld>
            <a:endParaRPr lang="cs-CZ"/>
          </a:p>
        </p:txBody>
      </p:sp>
    </p:spTree>
    <p:extLst>
      <p:ext uri="{BB962C8B-B14F-4D97-AF65-F5344CB8AC3E}">
        <p14:creationId xmlns:p14="http://schemas.microsoft.com/office/powerpoint/2010/main" val="31996527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64</a:t>
            </a:fld>
            <a:endParaRPr lang="cs-CZ"/>
          </a:p>
        </p:txBody>
      </p:sp>
    </p:spTree>
    <p:extLst>
      <p:ext uri="{BB962C8B-B14F-4D97-AF65-F5344CB8AC3E}">
        <p14:creationId xmlns:p14="http://schemas.microsoft.com/office/powerpoint/2010/main" val="14830199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65</a:t>
            </a:fld>
            <a:endParaRPr lang="cs-CZ"/>
          </a:p>
        </p:txBody>
      </p:sp>
    </p:spTree>
    <p:extLst>
      <p:ext uri="{BB962C8B-B14F-4D97-AF65-F5344CB8AC3E}">
        <p14:creationId xmlns:p14="http://schemas.microsoft.com/office/powerpoint/2010/main" val="4393906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67</a:t>
            </a:fld>
            <a:endParaRPr lang="cs-CZ"/>
          </a:p>
        </p:txBody>
      </p:sp>
    </p:spTree>
    <p:extLst>
      <p:ext uri="{BB962C8B-B14F-4D97-AF65-F5344CB8AC3E}">
        <p14:creationId xmlns:p14="http://schemas.microsoft.com/office/powerpoint/2010/main" val="1532331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15</a:t>
            </a:fld>
            <a:endParaRPr lang="cs-CZ"/>
          </a:p>
        </p:txBody>
      </p:sp>
    </p:spTree>
    <p:extLst>
      <p:ext uri="{BB962C8B-B14F-4D97-AF65-F5344CB8AC3E}">
        <p14:creationId xmlns:p14="http://schemas.microsoft.com/office/powerpoint/2010/main" val="1448131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1126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883EDC0-4FCF-4F03-8D18-528CCE030E22}" type="slidenum">
              <a:rPr lang="cs-CZ" altLang="cs-CZ" smtClean="0">
                <a:latin typeface="Verdana" panose="020B0604030504040204" pitchFamily="34" charset="0"/>
              </a:rPr>
              <a:pPr>
                <a:spcBef>
                  <a:spcPct val="0"/>
                </a:spcBef>
              </a:pPr>
              <a:t>20</a:t>
            </a:fld>
            <a:endParaRPr lang="cs-CZ" altLang="cs-CZ">
              <a:latin typeface="Verdana" panose="020B0604030504040204" pitchFamily="34" charset="0"/>
            </a:endParaRPr>
          </a:p>
        </p:txBody>
      </p:sp>
    </p:spTree>
    <p:extLst>
      <p:ext uri="{BB962C8B-B14F-4D97-AF65-F5344CB8AC3E}">
        <p14:creationId xmlns:p14="http://schemas.microsoft.com/office/powerpoint/2010/main" val="214871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cs-CZ" altLang="cs-CZ"/>
          </a:p>
        </p:txBody>
      </p:sp>
      <p:sp>
        <p:nvSpPr>
          <p:cNvPr id="1331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B386739-9170-47DC-B81F-16B8E5168327}" type="slidenum">
              <a:rPr lang="cs-CZ" altLang="cs-CZ" smtClean="0">
                <a:latin typeface="Verdana" panose="020B0604030504040204" pitchFamily="34" charset="0"/>
              </a:rPr>
              <a:pPr>
                <a:spcBef>
                  <a:spcPct val="0"/>
                </a:spcBef>
              </a:pPr>
              <a:t>21</a:t>
            </a:fld>
            <a:endParaRPr lang="cs-CZ" altLang="cs-CZ">
              <a:latin typeface="Verdana" panose="020B0604030504040204" pitchFamily="34" charset="0"/>
            </a:endParaRPr>
          </a:p>
        </p:txBody>
      </p:sp>
    </p:spTree>
    <p:extLst>
      <p:ext uri="{BB962C8B-B14F-4D97-AF65-F5344CB8AC3E}">
        <p14:creationId xmlns:p14="http://schemas.microsoft.com/office/powerpoint/2010/main" val="824116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22</a:t>
            </a:fld>
            <a:endParaRPr lang="cs-CZ"/>
          </a:p>
        </p:txBody>
      </p:sp>
    </p:spTree>
    <p:extLst>
      <p:ext uri="{BB962C8B-B14F-4D97-AF65-F5344CB8AC3E}">
        <p14:creationId xmlns:p14="http://schemas.microsoft.com/office/powerpoint/2010/main" val="1443742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24</a:t>
            </a:fld>
            <a:endParaRPr lang="cs-CZ"/>
          </a:p>
        </p:txBody>
      </p:sp>
    </p:spTree>
    <p:extLst>
      <p:ext uri="{BB962C8B-B14F-4D97-AF65-F5344CB8AC3E}">
        <p14:creationId xmlns:p14="http://schemas.microsoft.com/office/powerpoint/2010/main" val="3837351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96340EC0-9571-4831-8D44-497ED4221E74}" type="slidenum">
              <a:rPr lang="cs-CZ" smtClean="0"/>
              <a:t>25</a:t>
            </a:fld>
            <a:endParaRPr lang="cs-CZ"/>
          </a:p>
        </p:txBody>
      </p:sp>
    </p:spTree>
    <p:extLst>
      <p:ext uri="{BB962C8B-B14F-4D97-AF65-F5344CB8AC3E}">
        <p14:creationId xmlns:p14="http://schemas.microsoft.com/office/powerpoint/2010/main" val="35475839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endParaRPr lang="cs-CZ"/>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287472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741145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416786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8E7075C-DAAE-4F01-934E-465E4B6B4008}" type="slidenum">
              <a:rPr lang="cs-CZ" smtClean="0"/>
              <a:pPr/>
              <a:t>‹#›</a:t>
            </a:fld>
            <a:endParaRPr lang="cs-CZ"/>
          </a:p>
        </p:txBody>
      </p:sp>
    </p:spTree>
    <p:extLst>
      <p:ext uri="{BB962C8B-B14F-4D97-AF65-F5344CB8AC3E}">
        <p14:creationId xmlns:p14="http://schemas.microsoft.com/office/powerpoint/2010/main" val="364038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73218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840236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401782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endParaRPr lang="cs-CZ"/>
          </a:p>
        </p:txBody>
      </p:sp>
      <p:sp>
        <p:nvSpPr>
          <p:cNvPr id="8" name="Zástupný symbol pro číslo snímku 7"/>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2507507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endParaRPr lang="cs-CZ"/>
          </a:p>
        </p:txBody>
      </p:sp>
      <p:sp>
        <p:nvSpPr>
          <p:cNvPr id="4" name="Zástupný symbol pro číslo snímku 3"/>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1331843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88075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1023593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359198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endParaRPr lang="cs-CZ"/>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18E7075C-DAAE-4F01-934E-465E4B6B4008}" type="slidenum">
              <a:rPr lang="cs-CZ" smtClean="0"/>
              <a:pPr/>
              <a:t>‹#›</a:t>
            </a:fld>
            <a:endParaRPr lang="cs-CZ"/>
          </a:p>
        </p:txBody>
      </p:sp>
    </p:spTree>
    <p:extLst>
      <p:ext uri="{BB962C8B-B14F-4D97-AF65-F5344CB8AC3E}">
        <p14:creationId xmlns:p14="http://schemas.microsoft.com/office/powerpoint/2010/main" val="292485124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hdr="0" ft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28662" y="2071678"/>
            <a:ext cx="7772400" cy="1470025"/>
          </a:xfrm>
        </p:spPr>
        <p:txBody>
          <a:bodyPr>
            <a:normAutofit/>
          </a:bodyPr>
          <a:lstStyle/>
          <a:p>
            <a:br>
              <a:rPr lang="cs-CZ" dirty="0"/>
            </a:br>
            <a:endParaRPr lang="cs-CZ" sz="3100" dirty="0"/>
          </a:p>
        </p:txBody>
      </p:sp>
      <p:sp>
        <p:nvSpPr>
          <p:cNvPr id="3" name="Podnadpis 2"/>
          <p:cNvSpPr>
            <a:spLocks noGrp="1"/>
          </p:cNvSpPr>
          <p:nvPr>
            <p:ph type="subTitle" idx="1"/>
          </p:nvPr>
        </p:nvSpPr>
        <p:spPr>
          <a:xfrm>
            <a:off x="1091208" y="4941168"/>
            <a:ext cx="6961584" cy="453916"/>
          </a:xfrm>
        </p:spPr>
        <p:txBody>
          <a:bodyPr>
            <a:normAutofit fontScale="25000" lnSpcReduction="20000"/>
          </a:bodyPr>
          <a:lstStyle/>
          <a:p>
            <a:endParaRPr lang="cs-CZ" sz="2400" dirty="0"/>
          </a:p>
          <a:p>
            <a:pPr algn="ctr"/>
            <a:endParaRPr lang="cs-CZ" sz="2400" dirty="0"/>
          </a:p>
          <a:p>
            <a:pPr algn="ctr"/>
            <a:endParaRPr lang="cs-CZ" sz="2400" dirty="0"/>
          </a:p>
          <a:p>
            <a:pPr algn="ctr"/>
            <a:r>
              <a:rPr lang="cs-CZ" sz="7200" dirty="0"/>
              <a:t>Doc. JUDr. Filip Melzer, LL.M., Ph.D.</a:t>
            </a:r>
          </a:p>
          <a:p>
            <a:pPr algn="ctr"/>
            <a:r>
              <a:rPr lang="cs-CZ" sz="7200" dirty="0" err="1"/>
              <a:t>PrF</a:t>
            </a:r>
            <a:r>
              <a:rPr lang="cs-CZ" sz="7200" dirty="0"/>
              <a:t> MU, Brno</a:t>
            </a:r>
          </a:p>
          <a:p>
            <a:pPr algn="ctr"/>
            <a:endParaRPr lang="cs-CZ" sz="7200" dirty="0"/>
          </a:p>
          <a:p>
            <a:endParaRPr lang="cs-CZ" sz="2400" dirty="0"/>
          </a:p>
        </p:txBody>
      </p:sp>
      <p:sp>
        <p:nvSpPr>
          <p:cNvPr id="5" name="Obdélník 4"/>
          <p:cNvSpPr/>
          <p:nvPr/>
        </p:nvSpPr>
        <p:spPr>
          <a:xfrm>
            <a:off x="611560" y="2275724"/>
            <a:ext cx="7920880" cy="1323439"/>
          </a:xfrm>
          <a:prstGeom prst="rect">
            <a:avLst/>
          </a:prstGeom>
        </p:spPr>
        <p:txBody>
          <a:bodyPr wrap="square">
            <a:spAutoFit/>
          </a:bodyPr>
          <a:lstStyle/>
          <a:p>
            <a:pPr algn="ctr"/>
            <a:r>
              <a:rPr lang="cs-CZ" sz="4000" dirty="0"/>
              <a:t>Náhrada škody</a:t>
            </a:r>
          </a:p>
          <a:p>
            <a:pPr algn="ctr"/>
            <a:r>
              <a:rPr lang="cs-CZ" sz="4000" dirty="0"/>
              <a:t>- přehled - </a:t>
            </a:r>
          </a:p>
        </p:txBody>
      </p:sp>
      <p:sp>
        <p:nvSpPr>
          <p:cNvPr id="4" name="Zástupný symbol pro číslo snímku 3"/>
          <p:cNvSpPr>
            <a:spLocks noGrp="1"/>
          </p:cNvSpPr>
          <p:nvPr>
            <p:ph type="sldNum" sz="quarter" idx="12"/>
          </p:nvPr>
        </p:nvSpPr>
        <p:spPr/>
        <p:txBody>
          <a:bodyPr/>
          <a:lstStyle/>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8315" y="1859195"/>
            <a:ext cx="7681354" cy="562525"/>
          </a:xfrm>
        </p:spPr>
        <p:txBody>
          <a:bodyPr/>
          <a:lstStyle/>
          <a:p>
            <a:r>
              <a:rPr lang="cs-CZ" dirty="0"/>
              <a:t>Koncepce generálních klausulí</a:t>
            </a:r>
          </a:p>
        </p:txBody>
      </p:sp>
      <p:sp>
        <p:nvSpPr>
          <p:cNvPr id="4" name="Zástupný symbol pro obsah 3"/>
          <p:cNvSpPr>
            <a:spLocks noGrp="1"/>
          </p:cNvSpPr>
          <p:nvPr>
            <p:ph sz="quarter" idx="1"/>
          </p:nvPr>
        </p:nvSpPr>
        <p:spPr>
          <a:xfrm>
            <a:off x="568315" y="2604141"/>
            <a:ext cx="7724870" cy="3206418"/>
          </a:xfrm>
        </p:spPr>
        <p:txBody>
          <a:bodyPr>
            <a:normAutofit fontScale="77500" lnSpcReduction="20000"/>
          </a:bodyPr>
          <a:lstStyle/>
          <a:p>
            <a:pPr marL="0" indent="0">
              <a:buNone/>
            </a:pPr>
            <a:r>
              <a:rPr lang="cs-CZ" dirty="0"/>
              <a:t>Př.: A při hádce zraní B, který je známým hercem významného divadla. B nemůže hrát hlavní roli v divadelním představení, které musí být zrušeno. B nezíská honorář, provozovatel divadla C přijde o zisk. O zisk však přijde i provozovatel bufetu, i provozovatelé taxislužby atd. </a:t>
            </a:r>
          </a:p>
          <a:p>
            <a:pPr marL="0" indent="0">
              <a:buNone/>
            </a:pPr>
            <a:r>
              <a:rPr lang="cs-CZ" dirty="0"/>
              <a:t>Př.: A omylem poradí B nesprávnou cestu k nádraží; B propadne místenka. </a:t>
            </a:r>
          </a:p>
          <a:p>
            <a:r>
              <a:rPr lang="cs-CZ" dirty="0"/>
              <a:t>Problém </a:t>
            </a:r>
            <a:r>
              <a:rPr lang="cs-CZ" b="1" dirty="0"/>
              <a:t>náhrady</a:t>
            </a:r>
            <a:r>
              <a:rPr lang="cs-CZ" dirty="0"/>
              <a:t> </a:t>
            </a:r>
            <a:r>
              <a:rPr lang="cs-CZ" b="1" dirty="0"/>
              <a:t>tzv. čisté ekonomické újmy</a:t>
            </a:r>
          </a:p>
          <a:p>
            <a:endParaRPr lang="cs-CZ" dirty="0"/>
          </a:p>
          <a:p>
            <a:r>
              <a:rPr lang="cs-CZ" b="1" dirty="0"/>
              <a:t>tzv. velká generální klausule odpovědnosti za škodu</a:t>
            </a:r>
          </a:p>
          <a:p>
            <a:r>
              <a:rPr lang="cs-CZ" b="1" dirty="0"/>
              <a:t>tzv. velká generální klausule deliktní odpovědnosti</a:t>
            </a:r>
          </a:p>
          <a:p>
            <a:r>
              <a:rPr lang="cs-CZ" b="1" dirty="0"/>
              <a:t>koncepce tzv. malých generálních klausulí </a:t>
            </a:r>
          </a:p>
        </p:txBody>
      </p:sp>
      <p:sp>
        <p:nvSpPr>
          <p:cNvPr id="3" name="Zástupný symbol pro číslo snímku 2"/>
          <p:cNvSpPr>
            <a:spLocks noGrp="1"/>
          </p:cNvSpPr>
          <p:nvPr>
            <p:ph type="sldNum" sz="quarter" idx="11"/>
          </p:nvPr>
        </p:nvSpPr>
        <p:spPr/>
        <p:txBody>
          <a:bodyPr/>
          <a:lstStyle/>
          <a:p>
            <a:fld id="{18E7075C-DAAE-4F01-934E-465E4B6B4008}" type="slidenum">
              <a:rPr lang="cs-CZ" smtClean="0"/>
              <a:pPr/>
              <a:t>10</a:t>
            </a:fld>
            <a:endParaRPr lang="cs-CZ"/>
          </a:p>
        </p:txBody>
      </p:sp>
    </p:spTree>
    <p:extLst>
      <p:ext uri="{BB962C8B-B14F-4D97-AF65-F5344CB8AC3E}">
        <p14:creationId xmlns:p14="http://schemas.microsoft.com/office/powerpoint/2010/main" val="1634151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3105" y="908720"/>
            <a:ext cx="8086635" cy="647700"/>
          </a:xfrm>
        </p:spPr>
        <p:txBody>
          <a:bodyPr/>
          <a:lstStyle/>
          <a:p>
            <a:r>
              <a:rPr lang="cs-CZ" dirty="0"/>
              <a:t>Základní skutkové podstaty</a:t>
            </a:r>
          </a:p>
        </p:txBody>
      </p:sp>
      <p:sp>
        <p:nvSpPr>
          <p:cNvPr id="3" name="Zástupný symbol pro obsah 2"/>
          <p:cNvSpPr>
            <a:spLocks noGrp="1"/>
          </p:cNvSpPr>
          <p:nvPr>
            <p:ph idx="1"/>
          </p:nvPr>
        </p:nvSpPr>
        <p:spPr>
          <a:xfrm>
            <a:off x="509589" y="1700808"/>
            <a:ext cx="8082321" cy="4752528"/>
          </a:xfrm>
        </p:spPr>
        <p:txBody>
          <a:bodyPr>
            <a:normAutofit lnSpcReduction="10000"/>
          </a:bodyPr>
          <a:lstStyle/>
          <a:p>
            <a:r>
              <a:rPr lang="cs-CZ" dirty="0"/>
              <a:t>Základní SP deliktní odpovědnosti: </a:t>
            </a:r>
          </a:p>
          <a:p>
            <a:pPr lvl="1"/>
            <a:r>
              <a:rPr lang="cs-CZ" dirty="0"/>
              <a:t>§ 2910 věta první: zásah do absolutního práva</a:t>
            </a:r>
          </a:p>
          <a:p>
            <a:pPr lvl="2"/>
            <a:r>
              <a:rPr lang="cs-CZ" dirty="0"/>
              <a:t>- Prostý zásah do absolutního práva</a:t>
            </a:r>
          </a:p>
          <a:p>
            <a:pPr lvl="2"/>
            <a:r>
              <a:rPr lang="cs-CZ" dirty="0"/>
              <a:t>- Porušení ochranné normy chránící před zásahem do absolutního práva</a:t>
            </a:r>
          </a:p>
          <a:p>
            <a:pPr lvl="1"/>
            <a:r>
              <a:rPr lang="cs-CZ" dirty="0"/>
              <a:t>§ 2910 věta druhá: způsobení čisté ekonomické újmy porušením ochranné normy </a:t>
            </a:r>
          </a:p>
          <a:p>
            <a:pPr lvl="1"/>
            <a:r>
              <a:rPr lang="cs-CZ" dirty="0"/>
              <a:t>§ 2909: úmyslné způsobení škody v rozporu s dobrými mravy</a:t>
            </a:r>
          </a:p>
          <a:p>
            <a:pPr lvl="1"/>
            <a:endParaRPr lang="cs-CZ" dirty="0"/>
          </a:p>
          <a:p>
            <a:r>
              <a:rPr lang="cs-CZ" dirty="0"/>
              <a:t>§ 2913: základní skutková podstata smluvní odpovědnosti</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11</a:t>
            </a:fld>
            <a:endParaRPr lang="cs-CZ"/>
          </a:p>
        </p:txBody>
      </p:sp>
    </p:spTree>
    <p:extLst>
      <p:ext uri="{BB962C8B-B14F-4D97-AF65-F5344CB8AC3E}">
        <p14:creationId xmlns:p14="http://schemas.microsoft.com/office/powerpoint/2010/main" val="2762179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2023" y="1268760"/>
            <a:ext cx="7437204" cy="734827"/>
          </a:xfrm>
        </p:spPr>
        <p:txBody>
          <a:bodyPr>
            <a:normAutofit fontScale="90000"/>
          </a:bodyPr>
          <a:lstStyle/>
          <a:p>
            <a:r>
              <a:rPr lang="cs-CZ" dirty="0"/>
              <a:t>Prostý zásah do absolutního práva – předpoklady</a:t>
            </a:r>
            <a:br>
              <a:rPr lang="cs-CZ" dirty="0"/>
            </a:br>
            <a:r>
              <a:rPr lang="cs-CZ" dirty="0"/>
              <a:t>§ 2910 věta první </a:t>
            </a:r>
          </a:p>
        </p:txBody>
      </p:sp>
      <p:sp>
        <p:nvSpPr>
          <p:cNvPr id="4" name="Zástupný symbol pro obsah 3"/>
          <p:cNvSpPr>
            <a:spLocks noGrp="1"/>
          </p:cNvSpPr>
          <p:nvPr>
            <p:ph sz="quarter" idx="1"/>
          </p:nvPr>
        </p:nvSpPr>
        <p:spPr>
          <a:xfrm>
            <a:off x="442023" y="2611158"/>
            <a:ext cx="8145842" cy="3086225"/>
          </a:xfrm>
        </p:spPr>
        <p:txBody>
          <a:bodyPr>
            <a:normAutofit fontScale="92500" lnSpcReduction="20000"/>
          </a:bodyPr>
          <a:lstStyle/>
          <a:p>
            <a:pPr marL="290140" indent="-290140">
              <a:buFont typeface="+mj-lt"/>
              <a:buAutoNum type="arabicPeriod"/>
            </a:pPr>
            <a:r>
              <a:rPr lang="cs-CZ" b="1" dirty="0"/>
              <a:t>Jednání škůdce (</a:t>
            </a:r>
            <a:r>
              <a:rPr lang="cs-CZ" dirty="0"/>
              <a:t>vlastní nebo přičitatelné jednání třetí osoby – odpovědnost za pomocníka; viz dále)</a:t>
            </a:r>
          </a:p>
          <a:p>
            <a:pPr marL="290140" indent="-290140">
              <a:buFont typeface="+mj-lt"/>
              <a:buAutoNum type="arabicPeriod"/>
            </a:pPr>
            <a:r>
              <a:rPr lang="cs-CZ" b="1" dirty="0"/>
              <a:t>Zásah do absolutního práva poškozeného</a:t>
            </a:r>
          </a:p>
          <a:p>
            <a:pPr marL="290140" indent="-290140">
              <a:buFont typeface="+mj-lt"/>
              <a:buAutoNum type="arabicPeriod"/>
            </a:pPr>
            <a:r>
              <a:rPr lang="cs-CZ" b="1" dirty="0"/>
              <a:t>Kauzalita (včetně objektivní přičitatelnosti)</a:t>
            </a:r>
            <a:r>
              <a:rPr lang="cs-CZ" dirty="0"/>
              <a:t> mezi 1. a 2. (kauzalita zakládající odpovědnost)</a:t>
            </a:r>
          </a:p>
          <a:p>
            <a:pPr marL="290140" indent="-290140">
              <a:buFont typeface="+mj-lt"/>
              <a:buAutoNum type="arabicPeriod"/>
            </a:pPr>
            <a:r>
              <a:rPr lang="cs-CZ" b="1" dirty="0"/>
              <a:t>Protiprávnost </a:t>
            </a:r>
            <a:r>
              <a:rPr lang="cs-CZ" dirty="0"/>
              <a:t>(indikována naplněním znaků 1. – 3.)</a:t>
            </a:r>
          </a:p>
          <a:p>
            <a:pPr marL="290140" indent="-290140">
              <a:buFont typeface="+mj-lt"/>
              <a:buAutoNum type="arabicPeriod"/>
            </a:pPr>
            <a:r>
              <a:rPr lang="cs-CZ" b="1" dirty="0"/>
              <a:t>Zavinění</a:t>
            </a:r>
            <a:r>
              <a:rPr lang="cs-CZ" dirty="0"/>
              <a:t> (předpokládá se; § 2911)</a:t>
            </a:r>
          </a:p>
          <a:p>
            <a:pPr marL="290140" indent="-290140">
              <a:buFont typeface="+mj-lt"/>
              <a:buAutoNum type="arabicPeriod"/>
            </a:pPr>
            <a:r>
              <a:rPr lang="cs-CZ" b="1" dirty="0"/>
              <a:t>Nahraditelná újma </a:t>
            </a:r>
          </a:p>
          <a:p>
            <a:pPr marL="290140" indent="-290140">
              <a:buFont typeface="+mj-lt"/>
              <a:buAutoNum type="arabicPeriod"/>
            </a:pPr>
            <a:r>
              <a:rPr lang="cs-CZ" b="1" dirty="0"/>
              <a:t>Kauzalita</a:t>
            </a:r>
            <a:r>
              <a:rPr lang="cs-CZ" dirty="0"/>
              <a:t> </a:t>
            </a:r>
            <a:r>
              <a:rPr lang="cs-CZ" b="1" dirty="0"/>
              <a:t>(včetně objektivní přičitatelnosti) </a:t>
            </a:r>
            <a:r>
              <a:rPr lang="cs-CZ" dirty="0"/>
              <a:t>mezi 2. a 6. (kauzalita vyplňující odpovědnost) </a:t>
            </a:r>
          </a:p>
          <a:p>
            <a:endParaRPr lang="cs-CZ" dirty="0"/>
          </a:p>
        </p:txBody>
      </p:sp>
      <p:sp>
        <p:nvSpPr>
          <p:cNvPr id="3" name="Zástupný symbol pro číslo snímku 2"/>
          <p:cNvSpPr>
            <a:spLocks noGrp="1"/>
          </p:cNvSpPr>
          <p:nvPr>
            <p:ph type="sldNum" sz="quarter" idx="11"/>
          </p:nvPr>
        </p:nvSpPr>
        <p:spPr/>
        <p:txBody>
          <a:bodyPr/>
          <a:lstStyle/>
          <a:p>
            <a:fld id="{18E7075C-DAAE-4F01-934E-465E4B6B4008}" type="slidenum">
              <a:rPr lang="cs-CZ" smtClean="0"/>
              <a:pPr/>
              <a:t>12</a:t>
            </a:fld>
            <a:endParaRPr lang="cs-CZ"/>
          </a:p>
        </p:txBody>
      </p:sp>
    </p:spTree>
    <p:extLst>
      <p:ext uri="{BB962C8B-B14F-4D97-AF65-F5344CB8AC3E}">
        <p14:creationId xmlns:p14="http://schemas.microsoft.com/office/powerpoint/2010/main" val="223146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052736"/>
            <a:ext cx="7681354" cy="718246"/>
          </a:xfrm>
        </p:spPr>
        <p:txBody>
          <a:bodyPr>
            <a:normAutofit fontScale="90000"/>
          </a:bodyPr>
          <a:lstStyle/>
          <a:p>
            <a:r>
              <a:rPr lang="cs-CZ" dirty="0"/>
              <a:t>Porušení ochranné normy </a:t>
            </a:r>
            <a:br>
              <a:rPr lang="cs-CZ" dirty="0"/>
            </a:br>
            <a:r>
              <a:rPr lang="cs-CZ" dirty="0"/>
              <a:t>§ 2910 věta první + věta druhá</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13</a:t>
            </a:fld>
            <a:endParaRPr lang="cs-CZ"/>
          </a:p>
        </p:txBody>
      </p:sp>
      <p:sp>
        <p:nvSpPr>
          <p:cNvPr id="4" name="Zástupný symbol pro obsah 3"/>
          <p:cNvSpPr>
            <a:spLocks noGrp="1"/>
          </p:cNvSpPr>
          <p:nvPr>
            <p:ph sz="quarter" idx="1"/>
          </p:nvPr>
        </p:nvSpPr>
        <p:spPr/>
        <p:txBody>
          <a:bodyPr>
            <a:normAutofit/>
          </a:bodyPr>
          <a:lstStyle/>
          <a:p>
            <a:pPr marL="386791" indent="-386791">
              <a:buFont typeface="+mj-lt"/>
              <a:buAutoNum type="arabicPeriod"/>
            </a:pPr>
            <a:r>
              <a:rPr lang="cs-CZ" dirty="0"/>
              <a:t>Ochranná norma </a:t>
            </a:r>
          </a:p>
          <a:p>
            <a:pPr marL="386791" indent="-386791">
              <a:buFont typeface="+mj-lt"/>
              <a:buAutoNum type="arabicPeriod"/>
            </a:pPr>
            <a:r>
              <a:rPr lang="cs-CZ" dirty="0"/>
              <a:t>Jednání, kterým se porušuje ochranná norma</a:t>
            </a:r>
          </a:p>
          <a:p>
            <a:pPr marL="386791" indent="-386791">
              <a:buFont typeface="+mj-lt"/>
              <a:buAutoNum type="arabicPeriod"/>
            </a:pPr>
            <a:r>
              <a:rPr lang="cs-CZ" dirty="0"/>
              <a:t>Protiprávnost (zejména okolnosti vylučující protiprávnost) </a:t>
            </a:r>
          </a:p>
          <a:p>
            <a:pPr marL="386791" indent="-386791">
              <a:buFont typeface="+mj-lt"/>
              <a:buAutoNum type="arabicPeriod"/>
            </a:pPr>
            <a:r>
              <a:rPr lang="cs-CZ" dirty="0"/>
              <a:t>Zavinění </a:t>
            </a:r>
          </a:p>
          <a:p>
            <a:pPr marL="386791" indent="-386791">
              <a:buFont typeface="+mj-lt"/>
              <a:buAutoNum type="arabicPeriod"/>
            </a:pPr>
            <a:r>
              <a:rPr lang="cs-CZ" dirty="0"/>
              <a:t>Nahraditelná újma </a:t>
            </a:r>
          </a:p>
          <a:p>
            <a:pPr marL="386791" indent="-386791">
              <a:buFont typeface="+mj-lt"/>
              <a:buAutoNum type="arabicPeriod"/>
            </a:pPr>
            <a:r>
              <a:rPr lang="cs-CZ" dirty="0"/>
              <a:t>Kauzalita (včetně objektivní přičitatelnosti) mezi 2 a 5</a:t>
            </a:r>
          </a:p>
          <a:p>
            <a:pPr marL="0" indent="0">
              <a:buNone/>
            </a:pPr>
            <a:endParaRPr lang="cs-CZ" dirty="0"/>
          </a:p>
        </p:txBody>
      </p:sp>
    </p:spTree>
    <p:extLst>
      <p:ext uri="{BB962C8B-B14F-4D97-AF65-F5344CB8AC3E}">
        <p14:creationId xmlns:p14="http://schemas.microsoft.com/office/powerpoint/2010/main" val="3842836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58" y="2012077"/>
            <a:ext cx="6401171" cy="618138"/>
          </a:xfrm>
        </p:spPr>
        <p:txBody>
          <a:bodyPr>
            <a:normAutofit fontScale="90000"/>
          </a:bodyPr>
          <a:lstStyle/>
          <a:p>
            <a:r>
              <a:rPr lang="cs-CZ" dirty="0"/>
              <a:t>Úmyslné způsobení škody jednáním v rozporu s dobrými mravy (§ 2909)</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14</a:t>
            </a:fld>
            <a:endParaRPr lang="cs-CZ"/>
          </a:p>
        </p:txBody>
      </p:sp>
      <p:sp>
        <p:nvSpPr>
          <p:cNvPr id="4" name="Zástupný symbol pro obsah 3"/>
          <p:cNvSpPr>
            <a:spLocks noGrp="1"/>
          </p:cNvSpPr>
          <p:nvPr>
            <p:ph sz="quarter" idx="1"/>
          </p:nvPr>
        </p:nvSpPr>
        <p:spPr>
          <a:xfrm>
            <a:off x="731558" y="3167927"/>
            <a:ext cx="7681354" cy="2471056"/>
          </a:xfrm>
        </p:spPr>
        <p:txBody>
          <a:bodyPr/>
          <a:lstStyle/>
          <a:p>
            <a:pPr marL="386791" indent="-386791">
              <a:buFont typeface="+mj-lt"/>
              <a:buAutoNum type="arabicPeriod"/>
            </a:pPr>
            <a:r>
              <a:rPr lang="cs-CZ" dirty="0"/>
              <a:t>Jednání v rozporu s dobrými mravy </a:t>
            </a:r>
          </a:p>
          <a:p>
            <a:pPr marL="386791" indent="-386791">
              <a:buFont typeface="+mj-lt"/>
              <a:buAutoNum type="arabicPeriod"/>
            </a:pPr>
            <a:r>
              <a:rPr lang="cs-CZ" dirty="0"/>
              <a:t>Nahraditelná újma </a:t>
            </a:r>
          </a:p>
          <a:p>
            <a:pPr marL="386791" indent="-386791">
              <a:buFont typeface="+mj-lt"/>
              <a:buAutoNum type="arabicPeriod"/>
            </a:pPr>
            <a:r>
              <a:rPr lang="cs-CZ" dirty="0"/>
              <a:t>Kauzalita (včetně objektivní přičitatelnosti) mezi 1 a 2</a:t>
            </a:r>
          </a:p>
          <a:p>
            <a:pPr marL="386791" indent="-386791">
              <a:buFont typeface="+mj-lt"/>
              <a:buAutoNum type="arabicPeriod"/>
            </a:pPr>
            <a:r>
              <a:rPr lang="cs-CZ" dirty="0"/>
              <a:t>Úmysl</a:t>
            </a:r>
          </a:p>
          <a:p>
            <a:pPr marL="205773" lvl="1" indent="0">
              <a:buNone/>
            </a:pPr>
            <a:endParaRPr lang="cs-CZ" dirty="0"/>
          </a:p>
        </p:txBody>
      </p:sp>
    </p:spTree>
    <p:extLst>
      <p:ext uri="{BB962C8B-B14F-4D97-AF65-F5344CB8AC3E}">
        <p14:creationId xmlns:p14="http://schemas.microsoft.com/office/powerpoint/2010/main" val="3636857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Porušení smluvní povinnosti – přehled předpokladů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15</a:t>
            </a:fld>
            <a:endParaRPr lang="cs-CZ"/>
          </a:p>
        </p:txBody>
      </p:sp>
      <p:sp>
        <p:nvSpPr>
          <p:cNvPr id="4" name="Zástupný symbol pro obsah 3"/>
          <p:cNvSpPr>
            <a:spLocks noGrp="1"/>
          </p:cNvSpPr>
          <p:nvPr>
            <p:ph sz="quarter" idx="1"/>
          </p:nvPr>
        </p:nvSpPr>
        <p:spPr/>
        <p:txBody>
          <a:bodyPr>
            <a:normAutofit/>
          </a:bodyPr>
          <a:lstStyle/>
          <a:p>
            <a:pPr marL="457200" indent="-457200">
              <a:buFont typeface="+mj-lt"/>
              <a:buAutoNum type="arabicPeriod"/>
            </a:pPr>
            <a:r>
              <a:rPr lang="cs-CZ" dirty="0"/>
              <a:t>Smluvní povinnost</a:t>
            </a:r>
          </a:p>
          <a:p>
            <a:pPr marL="457200" indent="-457200">
              <a:buFont typeface="+mj-lt"/>
              <a:buAutoNum type="arabicPeriod"/>
            </a:pPr>
            <a:r>
              <a:rPr lang="cs-CZ" dirty="0"/>
              <a:t>Jednání přičitatelné dlužníkovi, které porušuje smluvní povinnost</a:t>
            </a:r>
          </a:p>
          <a:p>
            <a:pPr marL="457200" indent="-457200">
              <a:buFont typeface="+mj-lt"/>
              <a:buAutoNum type="arabicPeriod"/>
            </a:pPr>
            <a:r>
              <a:rPr lang="cs-CZ" dirty="0"/>
              <a:t>Aktivní legitimace </a:t>
            </a:r>
          </a:p>
          <a:p>
            <a:pPr marL="457200" indent="-457200">
              <a:buFont typeface="+mj-lt"/>
              <a:buAutoNum type="arabicPeriod"/>
            </a:pPr>
            <a:r>
              <a:rPr lang="cs-CZ" dirty="0"/>
              <a:t>Neexistence liberačního důvodu </a:t>
            </a:r>
          </a:p>
          <a:p>
            <a:pPr marL="457200" indent="-457200">
              <a:buFont typeface="+mj-lt"/>
              <a:buAutoNum type="arabicPeriod"/>
            </a:pPr>
            <a:r>
              <a:rPr lang="cs-CZ" dirty="0"/>
              <a:t>Škoda</a:t>
            </a:r>
          </a:p>
          <a:p>
            <a:pPr marL="457200" indent="-457200">
              <a:buFont typeface="+mj-lt"/>
              <a:buAutoNum type="arabicPeriod"/>
            </a:pPr>
            <a:r>
              <a:rPr lang="cs-CZ" dirty="0"/>
              <a:t>Příčinná souvislost mezi jednáním a vzniklou škodou (včetně přičitatelnosti následku)</a:t>
            </a:r>
          </a:p>
        </p:txBody>
      </p:sp>
    </p:spTree>
    <p:extLst>
      <p:ext uri="{BB962C8B-B14F-4D97-AF65-F5344CB8AC3E}">
        <p14:creationId xmlns:p14="http://schemas.microsoft.com/office/powerpoint/2010/main" val="3203093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974156"/>
            <a:ext cx="8086635" cy="510628"/>
          </a:xfrm>
        </p:spPr>
        <p:txBody>
          <a:bodyPr/>
          <a:lstStyle/>
          <a:p>
            <a:r>
              <a:rPr lang="cs-CZ" dirty="0"/>
              <a:t>Příčinná souvislost (kauzalita)</a:t>
            </a:r>
          </a:p>
        </p:txBody>
      </p:sp>
      <p:sp>
        <p:nvSpPr>
          <p:cNvPr id="3" name="Zástupný symbol pro obsah 2"/>
          <p:cNvSpPr>
            <a:spLocks noGrp="1"/>
          </p:cNvSpPr>
          <p:nvPr>
            <p:ph idx="1"/>
          </p:nvPr>
        </p:nvSpPr>
        <p:spPr>
          <a:xfrm>
            <a:off x="509589" y="1700808"/>
            <a:ext cx="8082321" cy="4824536"/>
          </a:xfrm>
        </p:spPr>
        <p:txBody>
          <a:bodyPr>
            <a:normAutofit/>
          </a:bodyPr>
          <a:lstStyle/>
          <a:p>
            <a:r>
              <a:rPr lang="cs-CZ" b="1" dirty="0"/>
              <a:t>Přírodovědná (faktická) kauzalita</a:t>
            </a:r>
          </a:p>
          <a:p>
            <a:pPr lvl="1"/>
            <a:r>
              <a:rPr lang="cs-CZ" dirty="0"/>
              <a:t>Zjednodušená praktická pomůcka: </a:t>
            </a:r>
            <a:r>
              <a:rPr lang="cs-CZ" b="1" dirty="0" err="1"/>
              <a:t>conditio</a:t>
            </a:r>
            <a:r>
              <a:rPr lang="cs-CZ" b="1" dirty="0"/>
              <a:t> sine </a:t>
            </a:r>
            <a:r>
              <a:rPr lang="cs-CZ" b="1" dirty="0" err="1"/>
              <a:t>qua</a:t>
            </a:r>
            <a:r>
              <a:rPr lang="cs-CZ" b="1" dirty="0"/>
              <a:t> non</a:t>
            </a:r>
          </a:p>
          <a:p>
            <a:endParaRPr lang="cs-CZ" dirty="0"/>
          </a:p>
          <a:p>
            <a:r>
              <a:rPr lang="cs-CZ" b="1" dirty="0"/>
              <a:t>Právní kauzalita: objektivní přičitatelnost</a:t>
            </a:r>
          </a:p>
          <a:p>
            <a:pPr lvl="1"/>
            <a:r>
              <a:rPr lang="cs-CZ" dirty="0"/>
              <a:t>Následek musí být jednajícímu objektivně přičitatelný jako „jeho dílo“</a:t>
            </a:r>
          </a:p>
          <a:p>
            <a:pPr lvl="1"/>
            <a:r>
              <a:rPr lang="cs-CZ" dirty="0"/>
              <a:t>Základní hlediska: </a:t>
            </a:r>
          </a:p>
          <a:p>
            <a:pPr marL="1257300" lvl="2" indent="-342900">
              <a:buFontTx/>
              <a:buChar char="-"/>
            </a:pPr>
            <a:r>
              <a:rPr lang="cs-CZ" dirty="0"/>
              <a:t>Ochranný účel porušeného pravidla</a:t>
            </a:r>
          </a:p>
          <a:p>
            <a:pPr marL="1257300" lvl="2" indent="-342900">
              <a:buFontTx/>
              <a:buChar char="-"/>
            </a:pPr>
            <a:r>
              <a:rPr lang="cs-CZ" dirty="0"/>
              <a:t>Předvídatelnost následku (tzv. adekvátnost)</a:t>
            </a:r>
          </a:p>
          <a:p>
            <a:pPr marL="1257300" lvl="2" indent="-342900">
              <a:buFontTx/>
              <a:buChar char="-"/>
            </a:pPr>
            <a:r>
              <a:rPr lang="cs-CZ" dirty="0"/>
              <a:t>Dovolené ohrožení (+ běžné životní riziko) atd. </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16</a:t>
            </a:fld>
            <a:endParaRPr lang="cs-CZ"/>
          </a:p>
        </p:txBody>
      </p:sp>
    </p:spTree>
    <p:extLst>
      <p:ext uri="{BB962C8B-B14F-4D97-AF65-F5344CB8AC3E}">
        <p14:creationId xmlns:p14="http://schemas.microsoft.com/office/powerpoint/2010/main" val="1346999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58" y="1835030"/>
            <a:ext cx="7681354" cy="521515"/>
          </a:xfrm>
        </p:spPr>
        <p:txBody>
          <a:bodyPr>
            <a:normAutofit/>
          </a:bodyPr>
          <a:lstStyle/>
          <a:p>
            <a:r>
              <a:rPr lang="cs-CZ" dirty="0"/>
              <a:t>Porušení absolutního práva: vztah § 2910 a § 2900</a:t>
            </a:r>
          </a:p>
        </p:txBody>
      </p:sp>
      <p:sp>
        <p:nvSpPr>
          <p:cNvPr id="3" name="Zástupný symbol pro obsah 2"/>
          <p:cNvSpPr>
            <a:spLocks noGrp="1"/>
          </p:cNvSpPr>
          <p:nvPr>
            <p:ph idx="1"/>
          </p:nvPr>
        </p:nvSpPr>
        <p:spPr>
          <a:xfrm>
            <a:off x="731558" y="2464240"/>
            <a:ext cx="7681354" cy="3174743"/>
          </a:xfrm>
        </p:spPr>
        <p:txBody>
          <a:bodyPr>
            <a:normAutofit fontScale="85000" lnSpcReduction="20000"/>
          </a:bodyPr>
          <a:lstStyle/>
          <a:p>
            <a:pPr marL="0" indent="0">
              <a:buNone/>
            </a:pPr>
            <a:r>
              <a:rPr lang="cs-CZ" dirty="0"/>
              <a:t>§ 2910 věta první: „poruší povinnost stanovenou zákonem a zasáhne tak do absolutního práva poškozeného“</a:t>
            </a:r>
          </a:p>
          <a:p>
            <a:r>
              <a:rPr lang="cs-CZ" dirty="0"/>
              <a:t>Co je touto povinností stanovenou zákonem? </a:t>
            </a:r>
          </a:p>
          <a:p>
            <a:pPr marL="614809" lvl="1" indent="-343814">
              <a:buFont typeface="+mj-lt"/>
              <a:buAutoNum type="arabicPeriod"/>
            </a:pPr>
            <a:r>
              <a:rPr lang="cs-CZ" dirty="0"/>
              <a:t>Jde povinnost stanovenou v § 2900?</a:t>
            </a:r>
          </a:p>
          <a:p>
            <a:pPr marL="885803" lvl="2" indent="-343814">
              <a:buFont typeface="Arial" panose="020B0604020202020204" pitchFamily="34" charset="0"/>
              <a:buChar char="•"/>
            </a:pPr>
            <a:r>
              <a:rPr lang="cs-CZ" dirty="0"/>
              <a:t>§ 2900: dříve § 415 OZ 1964 (tzv. generální prevence)</a:t>
            </a:r>
          </a:p>
          <a:p>
            <a:pPr marL="614809" lvl="1" indent="-343814">
              <a:buFont typeface="+mj-lt"/>
              <a:buAutoNum type="arabicPeriod"/>
            </a:pPr>
            <a:r>
              <a:rPr lang="cs-CZ" dirty="0"/>
              <a:t>Jde již o samotnou povinnosti nezasahovat do absolutního práva jiného?</a:t>
            </a:r>
          </a:p>
          <a:p>
            <a:pPr marL="614809" lvl="1" indent="-343814">
              <a:buFont typeface="+mj-lt"/>
              <a:buAutoNum type="arabicPeriod"/>
            </a:pPr>
            <a:endParaRPr lang="cs-CZ" dirty="0"/>
          </a:p>
          <a:p>
            <a:r>
              <a:rPr lang="cs-CZ" dirty="0"/>
              <a:t>Podrobněji viz: </a:t>
            </a:r>
          </a:p>
          <a:p>
            <a:pPr lvl="1"/>
            <a:r>
              <a:rPr lang="cs-CZ" dirty="0"/>
              <a:t>Melzer/</a:t>
            </a:r>
            <a:r>
              <a:rPr lang="cs-CZ" dirty="0" err="1"/>
              <a:t>Tégl</a:t>
            </a:r>
            <a:r>
              <a:rPr lang="cs-CZ" dirty="0"/>
              <a:t>, komentář k § 2900, </a:t>
            </a:r>
            <a:r>
              <a:rPr lang="cs-CZ" dirty="0" err="1"/>
              <a:t>m.č</a:t>
            </a:r>
            <a:r>
              <a:rPr lang="cs-CZ" dirty="0"/>
              <a:t>. 72 an. </a:t>
            </a:r>
          </a:p>
          <a:p>
            <a:pPr lvl="1"/>
            <a:r>
              <a:rPr lang="cs-CZ" dirty="0"/>
              <a:t>Melzer/</a:t>
            </a:r>
            <a:r>
              <a:rPr lang="cs-CZ" dirty="0" err="1"/>
              <a:t>Tégl</a:t>
            </a:r>
            <a:r>
              <a:rPr lang="cs-CZ" dirty="0"/>
              <a:t>, komentář k § 2910, </a:t>
            </a:r>
            <a:r>
              <a:rPr lang="cs-CZ" dirty="0" err="1"/>
              <a:t>m.č</a:t>
            </a:r>
            <a:r>
              <a:rPr lang="cs-CZ" dirty="0"/>
              <a:t>. 35 an.</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17</a:t>
            </a:fld>
            <a:endParaRPr lang="cs-CZ"/>
          </a:p>
        </p:txBody>
      </p:sp>
    </p:spTree>
    <p:extLst>
      <p:ext uri="{BB962C8B-B14F-4D97-AF65-F5344CB8AC3E}">
        <p14:creationId xmlns:p14="http://schemas.microsoft.com/office/powerpoint/2010/main" val="2867324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36712"/>
            <a:ext cx="8086635" cy="647700"/>
          </a:xfrm>
        </p:spPr>
        <p:txBody>
          <a:bodyPr/>
          <a:lstStyle/>
          <a:p>
            <a:r>
              <a:rPr lang="cs-CZ" dirty="0"/>
              <a:t>Zavinění </a:t>
            </a:r>
          </a:p>
        </p:txBody>
      </p:sp>
      <p:sp>
        <p:nvSpPr>
          <p:cNvPr id="3" name="Zástupný symbol pro obsah 2"/>
          <p:cNvSpPr>
            <a:spLocks noGrp="1"/>
          </p:cNvSpPr>
          <p:nvPr>
            <p:ph idx="1"/>
          </p:nvPr>
        </p:nvSpPr>
        <p:spPr>
          <a:xfrm>
            <a:off x="509589" y="1628800"/>
            <a:ext cx="8082321" cy="4503713"/>
          </a:xfrm>
        </p:spPr>
        <p:txBody>
          <a:bodyPr/>
          <a:lstStyle/>
          <a:p>
            <a:r>
              <a:rPr lang="cs-CZ" dirty="0"/>
              <a:t>Subjektivní přičitatelnost následku škůdci </a:t>
            </a:r>
          </a:p>
          <a:p>
            <a:endParaRPr lang="cs-CZ" dirty="0"/>
          </a:p>
          <a:p>
            <a:r>
              <a:rPr lang="cs-CZ" dirty="0"/>
              <a:t>Úmysl: zda věděl a chtěl způsobit následek </a:t>
            </a:r>
          </a:p>
          <a:p>
            <a:pPr lvl="1"/>
            <a:r>
              <a:rPr lang="cs-CZ" dirty="0"/>
              <a:t>Přímý </a:t>
            </a:r>
          </a:p>
          <a:p>
            <a:pPr lvl="1"/>
            <a:r>
              <a:rPr lang="cs-CZ" dirty="0"/>
              <a:t>Nepřímý (eventuální) </a:t>
            </a:r>
          </a:p>
          <a:p>
            <a:endParaRPr lang="cs-CZ" dirty="0"/>
          </a:p>
          <a:p>
            <a:r>
              <a:rPr lang="cs-CZ" dirty="0"/>
              <a:t>Nedbalost: Ptáme se, zda byl škůdce schopen následek předvídat a v závislosti na tom mu zabránit</a:t>
            </a:r>
          </a:p>
          <a:p>
            <a:pPr lvl="1"/>
            <a:r>
              <a:rPr lang="cs-CZ" dirty="0"/>
              <a:t>Čistě subjektivní X objektivizované zavinění</a:t>
            </a:r>
          </a:p>
          <a:p>
            <a:pPr marL="1257300" lvl="2" indent="-342900">
              <a:buFontTx/>
              <a:buChar char="-"/>
            </a:pPr>
            <a:r>
              <a:rPr lang="cs-CZ" dirty="0"/>
              <a:t>Základní pravidlo (§ 2912 odst. 1, § 4 odst. 1)</a:t>
            </a:r>
          </a:p>
          <a:p>
            <a:pPr marL="1257300" lvl="2" indent="-342900">
              <a:buFontTx/>
              <a:buChar char="-"/>
            </a:pPr>
            <a:r>
              <a:rPr lang="cs-CZ" dirty="0"/>
              <a:t>Odborná péče (§ 2912 odst. 2, § 5 odst. 1)</a:t>
            </a:r>
          </a:p>
          <a:p>
            <a:pPr lvl="2"/>
            <a:endParaRPr lang="cs-CZ" dirty="0"/>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18</a:t>
            </a:fld>
            <a:endParaRPr lang="cs-CZ"/>
          </a:p>
        </p:txBody>
      </p:sp>
    </p:spTree>
    <p:extLst>
      <p:ext uri="{BB962C8B-B14F-4D97-AF65-F5344CB8AC3E}">
        <p14:creationId xmlns:p14="http://schemas.microsoft.com/office/powerpoint/2010/main" val="2550319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b="1" dirty="0"/>
              <a:t>Stupně nedbalosti v civilním právu</a:t>
            </a:r>
          </a:p>
          <a:p>
            <a:pPr lvl="1"/>
            <a:r>
              <a:rPr lang="cs-CZ" dirty="0"/>
              <a:t>Prostá nedbalost (culpa </a:t>
            </a:r>
            <a:r>
              <a:rPr lang="cs-CZ" dirty="0" err="1"/>
              <a:t>levis</a:t>
            </a:r>
            <a:r>
              <a:rPr lang="cs-CZ" dirty="0"/>
              <a:t>)</a:t>
            </a:r>
          </a:p>
          <a:p>
            <a:pPr lvl="1"/>
            <a:r>
              <a:rPr lang="cs-CZ" dirty="0"/>
              <a:t>Hrubá nedbalost (culpa lata): taková, které by se v dané situaci dopustil jen mimořádně nedbalý člověk </a:t>
            </a:r>
          </a:p>
          <a:p>
            <a:pPr marL="1257300" lvl="2" indent="-342900">
              <a:buFontTx/>
              <a:buChar char="-"/>
            </a:pPr>
            <a:r>
              <a:rPr lang="cs-CZ" dirty="0"/>
              <a:t>Zohledňujeme i význam porušené povinnosti </a:t>
            </a:r>
          </a:p>
          <a:p>
            <a:pPr marL="1257300" lvl="2" indent="-342900">
              <a:buFontTx/>
              <a:buChar char="-"/>
            </a:pPr>
            <a:r>
              <a:rPr lang="cs-CZ" dirty="0"/>
              <a:t>Zákon v řadě případů staví hrubou nedbalost na roveň úmyslu (</a:t>
            </a:r>
            <a:r>
              <a:rPr lang="cs-CZ" i="1" dirty="0"/>
              <a:t>culpa lata </a:t>
            </a:r>
            <a:r>
              <a:rPr lang="cs-CZ" i="1" dirty="0" err="1"/>
              <a:t>dolo</a:t>
            </a:r>
            <a:r>
              <a:rPr lang="cs-CZ" i="1" dirty="0"/>
              <a:t> </a:t>
            </a:r>
            <a:r>
              <a:rPr lang="cs-CZ" i="1" dirty="0" err="1"/>
              <a:t>comparabitur</a:t>
            </a:r>
            <a:r>
              <a:rPr lang="cs-CZ" dirty="0"/>
              <a:t>); § 4 odst. 2</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19</a:t>
            </a:fld>
            <a:endParaRPr lang="cs-CZ"/>
          </a:p>
        </p:txBody>
      </p:sp>
    </p:spTree>
    <p:extLst>
      <p:ext uri="{BB962C8B-B14F-4D97-AF65-F5344CB8AC3E}">
        <p14:creationId xmlns:p14="http://schemas.microsoft.com/office/powerpoint/2010/main" val="3715194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Systém závazků se zákona </a:t>
            </a:r>
          </a:p>
        </p:txBody>
      </p:sp>
      <p:sp>
        <p:nvSpPr>
          <p:cNvPr id="4" name="Zástupný symbol pro obsah 3"/>
          <p:cNvSpPr>
            <a:spLocks noGrp="1"/>
          </p:cNvSpPr>
          <p:nvPr>
            <p:ph sz="quarter" idx="1"/>
          </p:nvPr>
        </p:nvSpPr>
        <p:spPr/>
        <p:txBody>
          <a:bodyPr>
            <a:normAutofit/>
          </a:bodyPr>
          <a:lstStyle/>
          <a:p>
            <a:pPr marL="385824" indent="-385824">
              <a:buFont typeface="+mj-lt"/>
              <a:buAutoNum type="arabicPeriod"/>
            </a:pPr>
            <a:r>
              <a:rPr lang="cs-CZ" dirty="0"/>
              <a:t>Náhrada majetkové a nemajetkové újmy (§§ 2894 –2971) – poškození jiného </a:t>
            </a:r>
          </a:p>
          <a:p>
            <a:pPr marL="385824" indent="-385824">
              <a:buFont typeface="+mj-lt"/>
              <a:buAutoNum type="arabicPeriod"/>
            </a:pPr>
            <a:r>
              <a:rPr lang="cs-CZ" dirty="0"/>
              <a:t>Zneužití a omezení soutěže (§§ 2972 – 2990)</a:t>
            </a:r>
          </a:p>
          <a:p>
            <a:pPr marL="385824" indent="-385824">
              <a:buFont typeface="+mj-lt"/>
              <a:buAutoNum type="arabicPeriod"/>
            </a:pPr>
            <a:r>
              <a:rPr lang="cs-CZ" dirty="0"/>
              <a:t>Nepřikázané jednatelství – (vědomé) jednání ve prospěch jiného (§§ 3006 – 3011)</a:t>
            </a:r>
          </a:p>
          <a:p>
            <a:pPr marL="385824" indent="-385824">
              <a:buFont typeface="+mj-lt"/>
              <a:buAutoNum type="arabicPeriod"/>
            </a:pPr>
            <a:r>
              <a:rPr lang="cs-CZ" dirty="0"/>
              <a:t>Bezdůvodné obohacení – (nevědomé) obohacení na úkor jiného (§§ 2991 – 3005)</a:t>
            </a:r>
          </a:p>
          <a:p>
            <a:pPr marL="591597" lvl="1" indent="-385824">
              <a:buFont typeface="Arial" panose="020B0604020202020204" pitchFamily="34" charset="0"/>
              <a:buChar char="•"/>
            </a:pPr>
            <a:r>
              <a:rPr lang="cs-CZ" dirty="0"/>
              <a:t>Vazba na úpravu vztahu držitel – vlastník (§§ 996 – 1002)</a:t>
            </a:r>
          </a:p>
          <a:p>
            <a:pPr marL="385824" indent="-385824">
              <a:buFont typeface="+mj-lt"/>
              <a:buAutoNum type="arabicPeriod"/>
            </a:pPr>
            <a:r>
              <a:rPr lang="cs-CZ" dirty="0"/>
              <a:t>Upotřebení věci k prospěchu jiného (§§ 3012 – 3014)</a:t>
            </a:r>
          </a:p>
          <a:p>
            <a:endParaRPr lang="cs-CZ" dirty="0"/>
          </a:p>
        </p:txBody>
      </p:sp>
      <p:sp>
        <p:nvSpPr>
          <p:cNvPr id="3" name="Zástupný symbol pro číslo snímku 2"/>
          <p:cNvSpPr>
            <a:spLocks noGrp="1"/>
          </p:cNvSpPr>
          <p:nvPr>
            <p:ph type="sldNum" sz="quarter" idx="11"/>
          </p:nvPr>
        </p:nvSpPr>
        <p:spPr/>
        <p:txBody>
          <a:bodyPr/>
          <a:lstStyle/>
          <a:p>
            <a:fld id="{18E7075C-DAAE-4F01-934E-465E4B6B4008}" type="slidenum">
              <a:rPr lang="cs-CZ" smtClean="0"/>
              <a:pPr/>
              <a:t>2</a:t>
            </a:fld>
            <a:endParaRPr lang="cs-CZ"/>
          </a:p>
        </p:txBody>
      </p:sp>
    </p:spTree>
    <p:extLst>
      <p:ext uri="{BB962C8B-B14F-4D97-AF65-F5344CB8AC3E}">
        <p14:creationId xmlns:p14="http://schemas.microsoft.com/office/powerpoint/2010/main" val="2712409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519201" y="1773304"/>
            <a:ext cx="7572225" cy="831105"/>
          </a:xfrm>
        </p:spPr>
        <p:txBody>
          <a:bodyPr/>
          <a:lstStyle/>
          <a:p>
            <a:r>
              <a:rPr lang="cs-CZ" altLang="cs-CZ" dirty="0"/>
              <a:t>Přičtení jednání třetí osoby</a:t>
            </a:r>
            <a:br>
              <a:rPr lang="cs-CZ" altLang="cs-CZ" dirty="0"/>
            </a:br>
            <a:r>
              <a:rPr lang="cs-CZ" altLang="cs-CZ" dirty="0"/>
              <a:t>Odpovědnost za pomocníka</a:t>
            </a:r>
          </a:p>
        </p:txBody>
      </p:sp>
      <p:sp>
        <p:nvSpPr>
          <p:cNvPr id="4" name="Zástupný symbol pro obsah 3"/>
          <p:cNvSpPr>
            <a:spLocks noGrp="1"/>
          </p:cNvSpPr>
          <p:nvPr>
            <p:ph sz="quarter" idx="1"/>
          </p:nvPr>
        </p:nvSpPr>
        <p:spPr>
          <a:xfrm>
            <a:off x="519201" y="2870759"/>
            <a:ext cx="8068665" cy="2826513"/>
          </a:xfrm>
        </p:spPr>
        <p:txBody>
          <a:bodyPr>
            <a:normAutofit/>
          </a:bodyPr>
          <a:lstStyle/>
          <a:p>
            <a:pPr marL="0">
              <a:defRPr/>
            </a:pPr>
            <a:r>
              <a:rPr lang="cs-CZ" dirty="0"/>
              <a:t>Dříve: § 420 odst. 2 OZ 1964</a:t>
            </a:r>
          </a:p>
          <a:p>
            <a:pPr>
              <a:defRPr/>
            </a:pPr>
            <a:r>
              <a:rPr lang="cs-CZ" b="1" dirty="0"/>
              <a:t>NOZ: rozlišuje: </a:t>
            </a:r>
          </a:p>
          <a:p>
            <a:pPr lvl="1">
              <a:defRPr/>
            </a:pPr>
            <a:r>
              <a:rPr lang="cs-CZ" b="1" dirty="0"/>
              <a:t>Pomocník při plnění dluhu (§ 1935) </a:t>
            </a:r>
          </a:p>
          <a:p>
            <a:pPr lvl="1">
              <a:defRPr/>
            </a:pPr>
            <a:r>
              <a:rPr lang="cs-CZ" b="1" dirty="0"/>
              <a:t>Pomocník při výkonu činnosti (jiné, než plnění dluhu), § 2914</a:t>
            </a:r>
          </a:p>
          <a:p>
            <a:pPr lvl="1">
              <a:defRPr/>
            </a:pPr>
            <a:r>
              <a:rPr lang="cs-CZ" b="1" dirty="0"/>
              <a:t>Srov. např. §§ 278, 831 BGB, §§ 1313a, 1315 OZO</a:t>
            </a:r>
          </a:p>
          <a:p>
            <a:pPr>
              <a:defRPr/>
            </a:pPr>
            <a:endParaRPr lang="cs-CZ" b="1" dirty="0"/>
          </a:p>
        </p:txBody>
      </p:sp>
      <p:sp>
        <p:nvSpPr>
          <p:cNvPr id="2" name="Zástupný symbol pro číslo snímku 1"/>
          <p:cNvSpPr>
            <a:spLocks noGrp="1"/>
          </p:cNvSpPr>
          <p:nvPr>
            <p:ph type="sldNum" sz="quarter" idx="11"/>
          </p:nvPr>
        </p:nvSpPr>
        <p:spPr/>
        <p:txBody>
          <a:bodyPr/>
          <a:lstStyle/>
          <a:p>
            <a:fld id="{18E7075C-DAAE-4F01-934E-465E4B6B4008}" type="slidenum">
              <a:rPr lang="cs-CZ" smtClean="0"/>
              <a:pPr/>
              <a:t>20</a:t>
            </a:fld>
            <a:endParaRPr lang="cs-CZ"/>
          </a:p>
        </p:txBody>
      </p:sp>
    </p:spTree>
    <p:extLst>
      <p:ext uri="{BB962C8B-B14F-4D97-AF65-F5344CB8AC3E}">
        <p14:creationId xmlns:p14="http://schemas.microsoft.com/office/powerpoint/2010/main" val="807614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58" y="1829181"/>
            <a:ext cx="7681354" cy="562525"/>
          </a:xfrm>
        </p:spPr>
        <p:txBody>
          <a:bodyPr>
            <a:normAutofit fontScale="90000"/>
          </a:bodyPr>
          <a:lstStyle/>
          <a:p>
            <a:pPr>
              <a:defRPr/>
            </a:pPr>
            <a:r>
              <a:rPr lang="cs-CZ" dirty="0"/>
              <a:t>Odpovědnost za pomocníka při výkonu (jiné) činnosti </a:t>
            </a:r>
            <a:r>
              <a:rPr lang="cs-CZ" sz="3000" dirty="0"/>
              <a:t>(§ 2914)</a:t>
            </a:r>
            <a:endParaRPr lang="cs-CZ" dirty="0"/>
          </a:p>
        </p:txBody>
      </p:sp>
      <p:sp>
        <p:nvSpPr>
          <p:cNvPr id="4" name="Zástupný symbol pro obsah 3"/>
          <p:cNvSpPr>
            <a:spLocks noGrp="1"/>
          </p:cNvSpPr>
          <p:nvPr>
            <p:ph sz="quarter" idx="1"/>
          </p:nvPr>
        </p:nvSpPr>
        <p:spPr>
          <a:xfrm>
            <a:off x="561299" y="2877775"/>
            <a:ext cx="8054633" cy="2904720"/>
          </a:xfrm>
        </p:spPr>
        <p:txBody>
          <a:bodyPr>
            <a:normAutofit fontScale="92500" lnSpcReduction="20000"/>
          </a:bodyPr>
          <a:lstStyle/>
          <a:p>
            <a:pPr>
              <a:defRPr/>
            </a:pPr>
            <a:r>
              <a:rPr lang="cs-CZ" sz="2325" dirty="0"/>
              <a:t>Odpovědnost za </a:t>
            </a:r>
            <a:r>
              <a:rPr lang="cs-CZ" sz="2325" b="1" dirty="0"/>
              <a:t>nesamostatného </a:t>
            </a:r>
            <a:r>
              <a:rPr lang="cs-CZ" sz="2325" dirty="0"/>
              <a:t>pomocníka</a:t>
            </a:r>
            <a:r>
              <a:rPr lang="cs-CZ" sz="2325" b="1" dirty="0"/>
              <a:t>: </a:t>
            </a:r>
            <a:r>
              <a:rPr lang="cs-CZ" sz="2325" dirty="0"/>
              <a:t>Kdo </a:t>
            </a:r>
            <a:r>
              <a:rPr lang="cs-CZ" sz="2325" b="1" dirty="0"/>
              <a:t>při své činnosti </a:t>
            </a:r>
            <a:r>
              <a:rPr lang="cs-CZ" sz="2325" dirty="0"/>
              <a:t>použije zmocněnce, zaměstnance nebo jiného pomocníka, nahradí škodu jím způsobenou stejně, </a:t>
            </a:r>
            <a:r>
              <a:rPr lang="cs-CZ" sz="2325" b="1" dirty="0"/>
              <a:t>jako by ji způsobil sám</a:t>
            </a:r>
            <a:r>
              <a:rPr lang="cs-CZ" sz="2325" dirty="0"/>
              <a:t>. </a:t>
            </a:r>
          </a:p>
          <a:p>
            <a:pPr>
              <a:defRPr/>
            </a:pPr>
            <a:r>
              <a:rPr lang="cs-CZ" sz="2325" dirty="0"/>
              <a:t>Odpovědnost za </a:t>
            </a:r>
            <a:r>
              <a:rPr lang="cs-CZ" sz="2325" b="1" dirty="0"/>
              <a:t>samostatného</a:t>
            </a:r>
            <a:r>
              <a:rPr lang="cs-CZ" sz="2325" dirty="0"/>
              <a:t> pomocníka: Zavázal-li se však někdo při plnění jiné osoby provést určitou činnost </a:t>
            </a:r>
            <a:r>
              <a:rPr lang="cs-CZ" sz="2325" b="1" dirty="0"/>
              <a:t>samostatně</a:t>
            </a:r>
            <a:r>
              <a:rPr lang="cs-CZ" sz="2325" dirty="0"/>
              <a:t>, nepovažuje se za pomocníka; pokud ho však tato jiná osoba nepečlivě vybrala nebo na něho nedostatečně dohlížela, </a:t>
            </a:r>
            <a:r>
              <a:rPr lang="cs-CZ" sz="2325" b="1" dirty="0"/>
              <a:t>ručí za splnění </a:t>
            </a:r>
            <a:r>
              <a:rPr lang="cs-CZ" sz="2325" dirty="0"/>
              <a:t>jeho povinnosti k náhradě škody (culpa in </a:t>
            </a:r>
            <a:r>
              <a:rPr lang="cs-CZ" sz="2325" dirty="0" err="1"/>
              <a:t>eligendo</a:t>
            </a:r>
            <a:r>
              <a:rPr lang="cs-CZ" sz="2325" dirty="0"/>
              <a:t>)</a:t>
            </a:r>
          </a:p>
          <a:p>
            <a:pPr marL="0" indent="0">
              <a:buNone/>
              <a:defRPr/>
            </a:pPr>
            <a:endParaRPr lang="cs-CZ" dirty="0"/>
          </a:p>
        </p:txBody>
      </p:sp>
      <p:sp>
        <p:nvSpPr>
          <p:cNvPr id="3" name="Zástupný symbol pro číslo snímku 2"/>
          <p:cNvSpPr>
            <a:spLocks noGrp="1"/>
          </p:cNvSpPr>
          <p:nvPr>
            <p:ph type="sldNum" sz="quarter" idx="11"/>
          </p:nvPr>
        </p:nvSpPr>
        <p:spPr/>
        <p:txBody>
          <a:bodyPr/>
          <a:lstStyle/>
          <a:p>
            <a:fld id="{18E7075C-DAAE-4F01-934E-465E4B6B4008}" type="slidenum">
              <a:rPr lang="cs-CZ" smtClean="0"/>
              <a:pPr/>
              <a:t>21</a:t>
            </a:fld>
            <a:endParaRPr lang="cs-CZ"/>
          </a:p>
        </p:txBody>
      </p:sp>
    </p:spTree>
    <p:extLst>
      <p:ext uri="{BB962C8B-B14F-4D97-AF65-F5344CB8AC3E}">
        <p14:creationId xmlns:p14="http://schemas.microsoft.com/office/powerpoint/2010/main" val="2632629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58" y="1628800"/>
            <a:ext cx="7681354" cy="808813"/>
          </a:xfrm>
        </p:spPr>
        <p:txBody>
          <a:bodyPr>
            <a:normAutofit fontScale="90000"/>
          </a:bodyPr>
          <a:lstStyle/>
          <a:p>
            <a:r>
              <a:rPr lang="cs-CZ" dirty="0"/>
              <a:t>Spoluúčast poškozeného na škodě</a:t>
            </a:r>
            <a:br>
              <a:rPr lang="cs-CZ" dirty="0"/>
            </a:br>
            <a:r>
              <a:rPr lang="cs-CZ" dirty="0" err="1"/>
              <a:t>Spolupřičitatelnost</a:t>
            </a:r>
            <a:r>
              <a:rPr lang="cs-CZ" dirty="0"/>
              <a:t> škody poškozenému</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22</a:t>
            </a:fld>
            <a:endParaRPr lang="cs-CZ"/>
          </a:p>
        </p:txBody>
      </p:sp>
      <p:sp>
        <p:nvSpPr>
          <p:cNvPr id="4" name="Zástupný symbol pro obsah 3"/>
          <p:cNvSpPr>
            <a:spLocks noGrp="1"/>
          </p:cNvSpPr>
          <p:nvPr>
            <p:ph sz="quarter" idx="1"/>
          </p:nvPr>
        </p:nvSpPr>
        <p:spPr>
          <a:xfrm>
            <a:off x="731558" y="2919873"/>
            <a:ext cx="7681354" cy="2719110"/>
          </a:xfrm>
        </p:spPr>
        <p:txBody>
          <a:bodyPr>
            <a:normAutofit fontScale="85000" lnSpcReduction="10000"/>
          </a:bodyPr>
          <a:lstStyle/>
          <a:p>
            <a:pPr marL="0" indent="0" algn="ctr">
              <a:buNone/>
            </a:pPr>
            <a:r>
              <a:rPr lang="cs-CZ" dirty="0"/>
              <a:t>§ 2918</a:t>
            </a:r>
          </a:p>
          <a:p>
            <a:pPr marL="0" indent="0">
              <a:buNone/>
            </a:pPr>
            <a:r>
              <a:rPr lang="cs-CZ" dirty="0"/>
              <a:t>	Vznikla-li škoda nebo zvětšila-li se také následkem </a:t>
            </a:r>
            <a:r>
              <a:rPr lang="cs-CZ" dirty="0">
                <a:solidFill>
                  <a:srgbClr val="FF0000"/>
                </a:solidFill>
              </a:rPr>
              <a:t>okolností, které se přičítají poškozenému</a:t>
            </a:r>
            <a:r>
              <a:rPr lang="cs-CZ" dirty="0"/>
              <a:t>, povinnost škůdce nahradit škodu se poměrně sníží. Podílejí-li se však okolnosti, které jdou k tíži jedné či druhé strany, na škodě jen </a:t>
            </a:r>
            <a:r>
              <a:rPr lang="cs-CZ" dirty="0">
                <a:solidFill>
                  <a:srgbClr val="FF0000"/>
                </a:solidFill>
              </a:rPr>
              <a:t>zanedbatelným způsobem</a:t>
            </a:r>
            <a:r>
              <a:rPr lang="cs-CZ" dirty="0"/>
              <a:t>, škoda se nedělí.</a:t>
            </a:r>
          </a:p>
          <a:p>
            <a:pPr marL="0" indent="0">
              <a:buNone/>
            </a:pPr>
            <a:endParaRPr lang="cs-CZ" dirty="0"/>
          </a:p>
          <a:p>
            <a:pPr>
              <a:buFont typeface="Arial" panose="020B0604020202020204" pitchFamily="34" charset="0"/>
              <a:buChar char="•"/>
            </a:pPr>
            <a:r>
              <a:rPr lang="cs-CZ" dirty="0"/>
              <a:t>Doktrína: </a:t>
            </a:r>
            <a:r>
              <a:rPr lang="cs-CZ" b="1" dirty="0"/>
              <a:t>tzv.</a:t>
            </a:r>
            <a:r>
              <a:rPr lang="cs-CZ" dirty="0"/>
              <a:t> </a:t>
            </a:r>
            <a:r>
              <a:rPr lang="cs-CZ" b="1" dirty="0"/>
              <a:t>princip rovného přístupu: </a:t>
            </a:r>
            <a:r>
              <a:rPr lang="cs-CZ" dirty="0"/>
              <a:t>pro přičtení škody jak škůdci, tak poškozenému mají platit stejné zásady</a:t>
            </a:r>
          </a:p>
        </p:txBody>
      </p:sp>
    </p:spTree>
    <p:extLst>
      <p:ext uri="{BB962C8B-B14F-4D97-AF65-F5344CB8AC3E}">
        <p14:creationId xmlns:p14="http://schemas.microsoft.com/office/powerpoint/2010/main" val="3342053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204864"/>
            <a:ext cx="8086635" cy="1296144"/>
          </a:xfrm>
        </p:spPr>
        <p:txBody>
          <a:bodyPr/>
          <a:lstStyle/>
          <a:p>
            <a:pPr algn="ctr"/>
            <a:r>
              <a:rPr lang="cs-CZ" sz="3600" dirty="0"/>
              <a:t>Zvláštní skutkové podstaty </a:t>
            </a:r>
            <a:br>
              <a:rPr lang="cs-CZ" sz="3600" dirty="0"/>
            </a:br>
            <a:r>
              <a:rPr lang="cs-CZ" sz="3600" dirty="0"/>
              <a:t>náhrady škody</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23</a:t>
            </a:fld>
            <a:endParaRPr lang="cs-CZ"/>
          </a:p>
        </p:txBody>
      </p:sp>
    </p:spTree>
    <p:extLst>
      <p:ext uri="{BB962C8B-B14F-4D97-AF65-F5344CB8AC3E}">
        <p14:creationId xmlns:p14="http://schemas.microsoft.com/office/powerpoint/2010/main" val="4172984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Zvláštní případy odpovědnosti za škodu</a:t>
            </a:r>
          </a:p>
        </p:txBody>
      </p:sp>
      <p:sp>
        <p:nvSpPr>
          <p:cNvPr id="3" name="Zástupný symbol pro obsah 2"/>
          <p:cNvSpPr>
            <a:spLocks noGrp="1"/>
          </p:cNvSpPr>
          <p:nvPr>
            <p:ph sz="quarter" idx="1"/>
          </p:nvPr>
        </p:nvSpPr>
        <p:spPr/>
        <p:txBody>
          <a:bodyPr>
            <a:normAutofit/>
          </a:bodyPr>
          <a:lstStyle/>
          <a:p>
            <a:pPr algn="just"/>
            <a:r>
              <a:rPr lang="cs-CZ" dirty="0"/>
              <a:t>Škoda způsobená tím, kdo nemůže posoudit následky svého jednání - §§ 2920 a násl.</a:t>
            </a:r>
          </a:p>
          <a:p>
            <a:pPr algn="just"/>
            <a:r>
              <a:rPr lang="cs-CZ" dirty="0"/>
              <a:t>Škoda způsobená osobou s nebezpečnými vlastnostmi - § 2923</a:t>
            </a:r>
          </a:p>
          <a:p>
            <a:pPr algn="just"/>
            <a:r>
              <a:rPr lang="cs-CZ" dirty="0"/>
              <a:t>Škoda z provozní činnosti a škoda způsobená provozem zvlášť nebezpečným - §§ 2924 a násl. </a:t>
            </a:r>
          </a:p>
          <a:p>
            <a:pPr algn="just"/>
            <a:r>
              <a:rPr lang="cs-CZ" dirty="0"/>
              <a:t>Škoda z provozu dopravních prostředků (§§ 2927 a násl.)</a:t>
            </a:r>
          </a:p>
          <a:p>
            <a:pPr algn="just"/>
            <a:r>
              <a:rPr lang="cs-CZ" sz="2106" dirty="0"/>
              <a:t>Škoda způsobená zvířetem (§§ 2933 a násl.)</a:t>
            </a:r>
          </a:p>
        </p:txBody>
      </p:sp>
      <p:sp>
        <p:nvSpPr>
          <p:cNvPr id="4" name="Zástupný symbol pro číslo snímku 3"/>
          <p:cNvSpPr>
            <a:spLocks noGrp="1"/>
          </p:cNvSpPr>
          <p:nvPr>
            <p:ph type="sldNum" sz="quarter" idx="4294967295"/>
          </p:nvPr>
        </p:nvSpPr>
        <p:spPr/>
        <p:txBody>
          <a:bodyPr/>
          <a:lstStyle/>
          <a:p>
            <a:pPr>
              <a:defRPr/>
            </a:pPr>
            <a:fld id="{0BDB7C57-992E-4B99-8D1F-3B5BD54A11E2}" type="slidenum">
              <a:rPr lang="cs-CZ" smtClean="0"/>
              <a:pPr>
                <a:defRPr/>
              </a:pPr>
              <a:t>24</a:t>
            </a:fld>
            <a:endParaRPr lang="cs-CZ"/>
          </a:p>
        </p:txBody>
      </p:sp>
    </p:spTree>
    <p:extLst>
      <p:ext uri="{BB962C8B-B14F-4D97-AF65-F5344CB8AC3E}">
        <p14:creationId xmlns:p14="http://schemas.microsoft.com/office/powerpoint/2010/main" val="668320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731558" y="2328023"/>
            <a:ext cx="7681354" cy="3310960"/>
          </a:xfrm>
        </p:spPr>
        <p:txBody>
          <a:bodyPr>
            <a:normAutofit/>
          </a:bodyPr>
          <a:lstStyle/>
          <a:p>
            <a:r>
              <a:rPr lang="cs-CZ" sz="2106" dirty="0"/>
              <a:t>Škoda způsobená věcí - §§ 2936 a násl.</a:t>
            </a:r>
          </a:p>
          <a:p>
            <a:r>
              <a:rPr lang="cs-CZ" sz="2106" dirty="0"/>
              <a:t>Škoda způsobená vadou výrobku - §§ 2939 a násl.</a:t>
            </a:r>
          </a:p>
          <a:p>
            <a:r>
              <a:rPr lang="cs-CZ" sz="2106" dirty="0"/>
              <a:t>Škoda na převzaté věci (§ 2944)</a:t>
            </a:r>
          </a:p>
          <a:p>
            <a:r>
              <a:rPr lang="cs-CZ" sz="2106" dirty="0"/>
              <a:t>Škoda na odložené věci (§ 2945)</a:t>
            </a:r>
          </a:p>
          <a:p>
            <a:r>
              <a:rPr lang="cs-CZ" sz="2106" dirty="0"/>
              <a:t>Škoda na vnesené věci (§§ 2946 a násl.)</a:t>
            </a:r>
          </a:p>
          <a:p>
            <a:r>
              <a:rPr lang="cs-CZ" sz="2106" dirty="0"/>
              <a:t>Škoda způsobená informací nebo radou (§ 2950)</a:t>
            </a:r>
          </a:p>
        </p:txBody>
      </p:sp>
      <p:sp>
        <p:nvSpPr>
          <p:cNvPr id="4" name="Zástupný symbol pro číslo snímku 3"/>
          <p:cNvSpPr>
            <a:spLocks noGrp="1"/>
          </p:cNvSpPr>
          <p:nvPr>
            <p:ph type="sldNum" sz="quarter" idx="4294967295"/>
          </p:nvPr>
        </p:nvSpPr>
        <p:spPr/>
        <p:txBody>
          <a:bodyPr/>
          <a:lstStyle/>
          <a:p>
            <a:pPr>
              <a:defRPr/>
            </a:pPr>
            <a:fld id="{0BDB7C57-992E-4B99-8D1F-3B5BD54A11E2}" type="slidenum">
              <a:rPr lang="cs-CZ" smtClean="0"/>
              <a:pPr>
                <a:defRPr/>
              </a:pPr>
              <a:t>25</a:t>
            </a:fld>
            <a:endParaRPr lang="cs-CZ"/>
          </a:p>
        </p:txBody>
      </p:sp>
    </p:spTree>
    <p:extLst>
      <p:ext uri="{BB962C8B-B14F-4D97-AF65-F5344CB8AC3E}">
        <p14:creationId xmlns:p14="http://schemas.microsoft.com/office/powerpoint/2010/main" val="2562593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57" y="1816244"/>
            <a:ext cx="7308439" cy="672147"/>
          </a:xfrm>
        </p:spPr>
        <p:txBody>
          <a:bodyPr>
            <a:normAutofit fontScale="90000"/>
          </a:bodyPr>
          <a:lstStyle/>
          <a:p>
            <a:r>
              <a:rPr lang="cs-CZ" dirty="0"/>
              <a:t>Škoda způsobená tím, kdo nemůže posoudit následky svého jednání (§§ 2920 – 2922)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26</a:t>
            </a:fld>
            <a:endParaRPr lang="cs-CZ"/>
          </a:p>
        </p:txBody>
      </p:sp>
      <p:sp>
        <p:nvSpPr>
          <p:cNvPr id="5" name="Zástupný symbol pro obsah 4"/>
          <p:cNvSpPr>
            <a:spLocks noGrp="1"/>
          </p:cNvSpPr>
          <p:nvPr>
            <p:ph sz="quarter" idx="1"/>
          </p:nvPr>
        </p:nvSpPr>
        <p:spPr>
          <a:xfrm>
            <a:off x="731557" y="2740756"/>
            <a:ext cx="7832862" cy="2966983"/>
          </a:xfrm>
        </p:spPr>
        <p:txBody>
          <a:bodyPr>
            <a:normAutofit fontScale="85000" lnSpcReduction="10000"/>
          </a:bodyPr>
          <a:lstStyle/>
          <a:p>
            <a:r>
              <a:rPr lang="cs-CZ" dirty="0"/>
              <a:t>Nezletilý, který nenabyl plné svéprávnosti </a:t>
            </a:r>
          </a:p>
          <a:p>
            <a:r>
              <a:rPr lang="cs-CZ" dirty="0"/>
              <a:t>Člověk stižený duševní poruchou </a:t>
            </a:r>
          </a:p>
          <a:p>
            <a:r>
              <a:rPr lang="cs-CZ" dirty="0"/>
              <a:t>Musí být přítomna rozumová a volní složka: </a:t>
            </a:r>
          </a:p>
          <a:p>
            <a:pPr lvl="1"/>
            <a:r>
              <a:rPr lang="cs-CZ" dirty="0"/>
              <a:t>Způsobilost posoudit následky svého jednání </a:t>
            </a:r>
          </a:p>
          <a:p>
            <a:pPr lvl="1"/>
            <a:r>
              <a:rPr lang="cs-CZ" dirty="0"/>
              <a:t>Způsobilost ovládnout své jednání </a:t>
            </a:r>
          </a:p>
          <a:p>
            <a:pPr lvl="1"/>
            <a:endParaRPr lang="cs-CZ" dirty="0"/>
          </a:p>
          <a:p>
            <a:r>
              <a:rPr lang="cs-CZ" dirty="0"/>
              <a:t>„Šetrnost vůči škůdci“ – vazba na spoluzavinění poškozeného </a:t>
            </a:r>
          </a:p>
          <a:p>
            <a:r>
              <a:rPr lang="cs-CZ" dirty="0"/>
              <a:t>Zohlednění majetkových poměrů škůdce (§ 2920 odst. 2)</a:t>
            </a:r>
          </a:p>
          <a:p>
            <a:pPr lvl="1"/>
            <a:r>
              <a:rPr lang="cs-CZ" dirty="0"/>
              <a:t>Slušnost jako právní pojem</a:t>
            </a:r>
          </a:p>
        </p:txBody>
      </p:sp>
    </p:spTree>
    <p:extLst>
      <p:ext uri="{BB962C8B-B14F-4D97-AF65-F5344CB8AC3E}">
        <p14:creationId xmlns:p14="http://schemas.microsoft.com/office/powerpoint/2010/main" val="76190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Odpovědnost toho, kdo zanedbal náležitý dohled </a:t>
            </a:r>
          </a:p>
          <a:p>
            <a:pPr lvl="1"/>
            <a:r>
              <a:rPr lang="cs-CZ" dirty="0"/>
              <a:t>§ 2921</a:t>
            </a:r>
          </a:p>
          <a:p>
            <a:pPr lvl="1"/>
            <a:r>
              <a:rPr lang="cs-CZ" dirty="0"/>
              <a:t>Samostatně, nebo společně a nerozdílně s osobou, na kterou dohlíží </a:t>
            </a:r>
          </a:p>
          <a:p>
            <a:pPr lvl="1"/>
            <a:endParaRPr lang="cs-CZ" dirty="0"/>
          </a:p>
          <a:p>
            <a:r>
              <a:rPr lang="cs-CZ" dirty="0" err="1"/>
              <a:t>Actio</a:t>
            </a:r>
            <a:r>
              <a:rPr lang="cs-CZ" dirty="0"/>
              <a:t> libera in causa </a:t>
            </a:r>
          </a:p>
          <a:p>
            <a:r>
              <a:rPr lang="cs-CZ" dirty="0"/>
              <a:t>Bez ohledu na zavinění ve vtahu k zásahu do chráněného statku: § 2922 (</a:t>
            </a:r>
            <a:r>
              <a:rPr lang="cs-CZ" dirty="0" err="1"/>
              <a:t>Rauschdelikt</a:t>
            </a:r>
            <a:r>
              <a:rPr lang="cs-CZ" dirty="0"/>
              <a:t>) </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27</a:t>
            </a:fld>
            <a:endParaRPr lang="cs-CZ"/>
          </a:p>
        </p:txBody>
      </p:sp>
    </p:spTree>
    <p:extLst>
      <p:ext uri="{BB962C8B-B14F-4D97-AF65-F5344CB8AC3E}">
        <p14:creationId xmlns:p14="http://schemas.microsoft.com/office/powerpoint/2010/main" val="39398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0091" y="1340768"/>
            <a:ext cx="8210921" cy="562525"/>
          </a:xfrm>
        </p:spPr>
        <p:txBody>
          <a:bodyPr>
            <a:normAutofit/>
          </a:bodyPr>
          <a:lstStyle/>
          <a:p>
            <a:r>
              <a:rPr lang="cs-CZ" dirty="0"/>
              <a:t>Škoda způsobená osobou s nebezpečnými vlastnostmi</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28</a:t>
            </a:fld>
            <a:endParaRPr lang="cs-CZ"/>
          </a:p>
        </p:txBody>
      </p:sp>
      <p:sp>
        <p:nvSpPr>
          <p:cNvPr id="4" name="Zástupný symbol pro obsah 3"/>
          <p:cNvSpPr>
            <a:spLocks noGrp="1"/>
          </p:cNvSpPr>
          <p:nvPr>
            <p:ph sz="quarter" idx="1"/>
          </p:nvPr>
        </p:nvSpPr>
        <p:spPr>
          <a:xfrm>
            <a:off x="570091" y="2446316"/>
            <a:ext cx="8050902" cy="3251067"/>
          </a:xfrm>
        </p:spPr>
        <p:txBody>
          <a:bodyPr>
            <a:normAutofit fontScale="85000" lnSpcReduction="20000"/>
          </a:bodyPr>
          <a:lstStyle/>
          <a:p>
            <a:pPr marL="0" indent="0" algn="ctr">
              <a:buNone/>
            </a:pPr>
            <a:r>
              <a:rPr lang="cs-CZ" dirty="0"/>
              <a:t>§ 2923</a:t>
            </a:r>
          </a:p>
          <a:p>
            <a:pPr marL="0" indent="0" algn="ctr">
              <a:buNone/>
            </a:pPr>
            <a:r>
              <a:rPr lang="cs-CZ" b="1" dirty="0"/>
              <a:t>Škoda způsobená osobou s nebezpečnými vlastnostmi</a:t>
            </a:r>
          </a:p>
          <a:p>
            <a:pPr marL="0" indent="0" algn="just">
              <a:buNone/>
            </a:pPr>
            <a:r>
              <a:rPr lang="cs-CZ" dirty="0"/>
              <a:t>Kdo se vědomě ujme osoby nebezpečných vlastností tak, že jí bez její nutné potřeby poskytne útulek nebo jí svěří určitou činnost, ať již v domácnosti, provozovně či na jiném podobném místě, nahradí společně a nerozdílně s ní škodu způsobenou v takovém místě nebo při této činnosti někomu jinému nebezpečnou povahou takové osoby.</a:t>
            </a:r>
          </a:p>
          <a:p>
            <a:pPr marL="0" indent="0" algn="just">
              <a:buNone/>
            </a:pPr>
            <a:endParaRPr lang="cs-CZ" dirty="0"/>
          </a:p>
          <a:p>
            <a:pPr marL="0" indent="0" algn="just">
              <a:buNone/>
            </a:pPr>
            <a:r>
              <a:rPr lang="cs-CZ" dirty="0"/>
              <a:t>§ 1314 OZO: Kdo přijme služebnou osobu bez vysvědčení, nebo vědomě podrží ve službách, nebo přechovává osobu nebezpečnou jejími vlastnostmi těla nebo mysli, ručí domácímu a domácím lidem za náhradu škody, způsobené nebezpečnými vlastnostmi oněch osob.</a:t>
            </a:r>
          </a:p>
        </p:txBody>
      </p:sp>
    </p:spTree>
    <p:extLst>
      <p:ext uri="{BB962C8B-B14F-4D97-AF65-F5344CB8AC3E}">
        <p14:creationId xmlns:p14="http://schemas.microsoft.com/office/powerpoint/2010/main" val="4006393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a:xfrm>
            <a:off x="631016" y="1996144"/>
            <a:ext cx="7681354" cy="562525"/>
          </a:xfrm>
        </p:spPr>
        <p:txBody>
          <a:bodyPr>
            <a:normAutofit/>
          </a:bodyPr>
          <a:lstStyle/>
          <a:p>
            <a:r>
              <a:rPr lang="cs-CZ" dirty="0"/>
              <a:t>Škoda z provozní činnosti (§ 2924)</a:t>
            </a:r>
          </a:p>
        </p:txBody>
      </p:sp>
      <p:sp>
        <p:nvSpPr>
          <p:cNvPr id="3" name="Zástupný symbol pro obsah 2"/>
          <p:cNvSpPr>
            <a:spLocks noGrp="1"/>
          </p:cNvSpPr>
          <p:nvPr>
            <p:ph sz="quarter" idx="1"/>
          </p:nvPr>
        </p:nvSpPr>
        <p:spPr/>
        <p:txBody>
          <a:bodyPr>
            <a:normAutofit/>
          </a:bodyPr>
          <a:lstStyle/>
          <a:p>
            <a:pPr marL="205773" indent="-205773">
              <a:buClr>
                <a:schemeClr val="accent3"/>
              </a:buClr>
              <a:buNone/>
              <a:defRPr/>
            </a:pPr>
            <a:endParaRPr lang="cs-CZ" dirty="0"/>
          </a:p>
          <a:p>
            <a:pPr marL="205773" indent="-205773">
              <a:buClr>
                <a:schemeClr val="accent3"/>
              </a:buClr>
              <a:buNone/>
              <a:defRPr/>
            </a:pPr>
            <a:endParaRPr lang="cs-CZ" dirty="0"/>
          </a:p>
          <a:p>
            <a:pPr marL="205773" indent="-205773">
              <a:buClr>
                <a:schemeClr val="accent3"/>
              </a:buClr>
              <a:buNone/>
              <a:defRPr/>
            </a:pPr>
            <a:endParaRPr lang="cs-CZ" dirty="0"/>
          </a:p>
        </p:txBody>
      </p:sp>
      <p:sp>
        <p:nvSpPr>
          <p:cNvPr id="2" name="Zástupný symbol pro číslo snímku 1"/>
          <p:cNvSpPr>
            <a:spLocks noGrp="1"/>
          </p:cNvSpPr>
          <p:nvPr>
            <p:ph type="sldNum" sz="quarter" idx="4294967295"/>
          </p:nvPr>
        </p:nvSpPr>
        <p:spPr/>
        <p:txBody>
          <a:bodyPr/>
          <a:lstStyle/>
          <a:p>
            <a:pPr>
              <a:defRPr/>
            </a:pPr>
            <a:fld id="{0BDB7C57-992E-4B99-8D1F-3B5BD54A11E2}" type="slidenum">
              <a:rPr lang="cs-CZ" smtClean="0"/>
              <a:pPr>
                <a:defRPr/>
              </a:pPr>
              <a:t>29</a:t>
            </a:fld>
            <a:endParaRPr lang="cs-CZ"/>
          </a:p>
        </p:txBody>
      </p:sp>
      <p:sp>
        <p:nvSpPr>
          <p:cNvPr id="6" name="Zástupný symbol pro obsah 3"/>
          <p:cNvSpPr txBox="1">
            <a:spLocks/>
          </p:cNvSpPr>
          <p:nvPr/>
        </p:nvSpPr>
        <p:spPr>
          <a:xfrm>
            <a:off x="631016" y="2707347"/>
            <a:ext cx="7781895" cy="2838611"/>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lgn="ctr">
              <a:buNone/>
            </a:pPr>
            <a:r>
              <a:rPr lang="cs-CZ" sz="2025" dirty="0"/>
              <a:t>§ 2924</a:t>
            </a:r>
          </a:p>
          <a:p>
            <a:pPr marL="0" indent="0" algn="ctr">
              <a:buNone/>
            </a:pPr>
            <a:r>
              <a:rPr lang="cs-CZ" sz="2025" dirty="0"/>
              <a:t>Škoda z provozní činnosti</a:t>
            </a:r>
          </a:p>
          <a:p>
            <a:pPr marL="0" indent="0">
              <a:buNone/>
            </a:pPr>
            <a:endParaRPr lang="cs-CZ" sz="2025" dirty="0"/>
          </a:p>
          <a:p>
            <a:pPr marL="0" indent="0" algn="just">
              <a:buNone/>
            </a:pPr>
            <a:r>
              <a:rPr lang="cs-CZ" sz="2025" dirty="0"/>
              <a:t>Kdo provozuje závod nebo jiné zařízení sloužící k výdělečné činnosti, nahradí škodu vzniklou z provozu, ať již byla způsobena vlastní provozní činností, věcí při ní použitou nebo vlivem činnosti na okolí. Povinnosti se zprostí, prokáže-li, že vynaložil veškerou péči, kterou lze </a:t>
            </a:r>
            <a:r>
              <a:rPr lang="cs-CZ" sz="2025" dirty="0">
                <a:solidFill>
                  <a:srgbClr val="FF0000"/>
                </a:solidFill>
              </a:rPr>
              <a:t>rozumně požadovat</a:t>
            </a:r>
            <a:r>
              <a:rPr lang="cs-CZ" sz="2025" dirty="0"/>
              <a:t>, aby ke škodě nedošlo.</a:t>
            </a:r>
          </a:p>
        </p:txBody>
      </p:sp>
    </p:spTree>
    <p:extLst>
      <p:ext uri="{BB962C8B-B14F-4D97-AF65-F5344CB8AC3E}">
        <p14:creationId xmlns:p14="http://schemas.microsoft.com/office/powerpoint/2010/main" val="202524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3"/>
          <p:cNvSpPr>
            <a:spLocks noGrp="1"/>
          </p:cNvSpPr>
          <p:nvPr>
            <p:ph sz="quarter" idx="1"/>
          </p:nvPr>
        </p:nvSpPr>
        <p:spPr>
          <a:xfrm>
            <a:off x="682444" y="2040804"/>
            <a:ext cx="7681354" cy="2931636"/>
          </a:xfrm>
        </p:spPr>
        <p:txBody>
          <a:bodyPr/>
          <a:lstStyle/>
          <a:p>
            <a:pPr marL="0" indent="0" algn="ctr">
              <a:buNone/>
            </a:pPr>
            <a:endParaRPr lang="cs-CZ" dirty="0"/>
          </a:p>
          <a:p>
            <a:pPr marL="0" indent="0" algn="ctr">
              <a:buNone/>
            </a:pPr>
            <a:r>
              <a:rPr lang="cs-CZ" sz="4051" dirty="0"/>
              <a:t>Právo náhrady škody</a:t>
            </a:r>
          </a:p>
          <a:p>
            <a:endParaRPr lang="cs-CZ" dirty="0"/>
          </a:p>
        </p:txBody>
      </p:sp>
      <p:sp>
        <p:nvSpPr>
          <p:cNvPr id="2" name="Zástupný symbol pro číslo snímku 1"/>
          <p:cNvSpPr>
            <a:spLocks noGrp="1"/>
          </p:cNvSpPr>
          <p:nvPr>
            <p:ph type="sldNum" sz="quarter" idx="11"/>
          </p:nvPr>
        </p:nvSpPr>
        <p:spPr/>
        <p:txBody>
          <a:bodyPr/>
          <a:lstStyle/>
          <a:p>
            <a:fld id="{18E7075C-DAAE-4F01-934E-465E4B6B4008}" type="slidenum">
              <a:rPr lang="cs-CZ" smtClean="0"/>
              <a:pPr/>
              <a:t>3</a:t>
            </a:fld>
            <a:endParaRPr lang="cs-CZ"/>
          </a:p>
        </p:txBody>
      </p:sp>
    </p:spTree>
    <p:extLst>
      <p:ext uri="{BB962C8B-B14F-4D97-AF65-F5344CB8AC3E}">
        <p14:creationId xmlns:p14="http://schemas.microsoft.com/office/powerpoint/2010/main" val="946723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700647" y="1964785"/>
            <a:ext cx="5658178" cy="560985"/>
          </a:xfrm>
        </p:spPr>
        <p:txBody>
          <a:bodyPr/>
          <a:lstStyle/>
          <a:p>
            <a:pPr eaLnBrk="1" hangingPunct="1">
              <a:defRPr/>
            </a:pPr>
            <a:r>
              <a:rPr lang="cs-CZ" dirty="0"/>
              <a:t>Provozní činnost – OZ 1964</a:t>
            </a:r>
          </a:p>
        </p:txBody>
      </p:sp>
      <p:sp>
        <p:nvSpPr>
          <p:cNvPr id="83971" name="Rectangle 3"/>
          <p:cNvSpPr>
            <a:spLocks noGrp="1" noChangeArrowheads="1"/>
          </p:cNvSpPr>
          <p:nvPr>
            <p:ph type="body" idx="1"/>
          </p:nvPr>
        </p:nvSpPr>
        <p:spPr>
          <a:xfrm>
            <a:off x="700647" y="2632651"/>
            <a:ext cx="7685348" cy="2680733"/>
          </a:xfrm>
        </p:spPr>
        <p:txBody>
          <a:bodyPr>
            <a:normAutofit fontScale="92500"/>
          </a:bodyPr>
          <a:lstStyle/>
          <a:p>
            <a:pPr marL="0" indent="0" algn="just">
              <a:lnSpc>
                <a:spcPct val="90000"/>
              </a:lnSpc>
              <a:buNone/>
              <a:defRPr/>
            </a:pPr>
            <a:r>
              <a:rPr lang="cs-CZ" sz="2100" dirty="0"/>
              <a:t>NS k OZ 1964: Provozní činností podle § 420a OZ je taková činnost související s předmětem činnosti (zpravidla podnikatelské, obchodní), kterou fyzická nebo právnická osoba provozně vyvíjí. Předmět této činnosti je vymezen ve zřizovací listině, v oprávnění k podnikatelské činnosti nebo v živnostenském oprávnění (25 </a:t>
            </a:r>
            <a:r>
              <a:rPr lang="cs-CZ" sz="2100" dirty="0" err="1"/>
              <a:t>Cdo</a:t>
            </a:r>
            <a:r>
              <a:rPr lang="cs-CZ" sz="2100" dirty="0"/>
              <a:t> 890/2000).</a:t>
            </a:r>
          </a:p>
          <a:p>
            <a:pPr>
              <a:lnSpc>
                <a:spcPct val="90000"/>
              </a:lnSpc>
              <a:defRPr/>
            </a:pPr>
            <a:r>
              <a:rPr lang="cs-CZ" sz="2106" dirty="0"/>
              <a:t>Rozhodující je však fakticita (Škárová, str. 1077)</a:t>
            </a:r>
          </a:p>
          <a:p>
            <a:pPr>
              <a:lnSpc>
                <a:spcPct val="90000"/>
              </a:lnSpc>
              <a:defRPr/>
            </a:pPr>
            <a:r>
              <a:rPr lang="cs-CZ" sz="2106" dirty="0"/>
              <a:t>Činnost podnikatelská, průmyslová, technologická atd. (Škárová, str. 1077)</a:t>
            </a:r>
          </a:p>
          <a:p>
            <a:pPr>
              <a:lnSpc>
                <a:spcPct val="90000"/>
              </a:lnSpc>
              <a:defRPr/>
            </a:pPr>
            <a:r>
              <a:rPr lang="cs-CZ" sz="2106" dirty="0"/>
              <a:t>Prasknutí reklamního balónku (25 </a:t>
            </a:r>
            <a:r>
              <a:rPr lang="cs-CZ" sz="2106" dirty="0" err="1"/>
              <a:t>Cdo</a:t>
            </a:r>
            <a:r>
              <a:rPr lang="cs-CZ" sz="2106" dirty="0"/>
              <a:t> 1695/98)</a:t>
            </a:r>
          </a:p>
          <a:p>
            <a:pPr marL="0" indent="0">
              <a:lnSpc>
                <a:spcPct val="90000"/>
              </a:lnSpc>
              <a:buNone/>
              <a:defRPr/>
            </a:pPr>
            <a:endParaRPr lang="cs-CZ" sz="2100" dirty="0"/>
          </a:p>
          <a:p>
            <a:pPr eaLnBrk="1" hangingPunct="1">
              <a:lnSpc>
                <a:spcPct val="90000"/>
              </a:lnSpc>
              <a:defRPr/>
            </a:pPr>
            <a:endParaRPr lang="cs-CZ" sz="2100" dirty="0"/>
          </a:p>
        </p:txBody>
      </p:sp>
      <p:sp>
        <p:nvSpPr>
          <p:cNvPr id="2" name="Zástupný symbol pro číslo snímku 1"/>
          <p:cNvSpPr>
            <a:spLocks noGrp="1"/>
          </p:cNvSpPr>
          <p:nvPr>
            <p:ph type="sldNum" sz="quarter" idx="11"/>
          </p:nvPr>
        </p:nvSpPr>
        <p:spPr/>
        <p:txBody>
          <a:bodyPr/>
          <a:lstStyle/>
          <a:p>
            <a:fld id="{18E7075C-DAAE-4F01-934E-465E4B6B4008}" type="slidenum">
              <a:rPr lang="cs-CZ" smtClean="0"/>
              <a:pPr/>
              <a:t>30</a:t>
            </a:fld>
            <a:endParaRPr lang="cs-CZ"/>
          </a:p>
        </p:txBody>
      </p:sp>
    </p:spTree>
    <p:extLst>
      <p:ext uri="{BB962C8B-B14F-4D97-AF65-F5344CB8AC3E}">
        <p14:creationId xmlns:p14="http://schemas.microsoft.com/office/powerpoint/2010/main" val="4200975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Provozní činnost </a:t>
            </a:r>
          </a:p>
        </p:txBody>
      </p:sp>
      <p:sp>
        <p:nvSpPr>
          <p:cNvPr id="3" name="Zástupný symbol pro obsah 2"/>
          <p:cNvSpPr>
            <a:spLocks noGrp="1"/>
          </p:cNvSpPr>
          <p:nvPr>
            <p:ph sz="quarter" idx="1"/>
          </p:nvPr>
        </p:nvSpPr>
        <p:spPr/>
        <p:txBody>
          <a:bodyPr>
            <a:normAutofit/>
          </a:bodyPr>
          <a:lstStyle/>
          <a:p>
            <a:pPr marL="0" indent="0">
              <a:buNone/>
            </a:pPr>
            <a:r>
              <a:rPr lang="cs-CZ" dirty="0"/>
              <a:t>a) hospodářská činnost;</a:t>
            </a:r>
          </a:p>
          <a:p>
            <a:pPr lvl="1"/>
            <a:r>
              <a:rPr lang="cs-CZ" dirty="0"/>
              <a:t>Provoz závodu </a:t>
            </a:r>
          </a:p>
          <a:p>
            <a:pPr lvl="1"/>
            <a:r>
              <a:rPr lang="cs-CZ" dirty="0"/>
              <a:t>Provoz zařízení (extenzivně)</a:t>
            </a:r>
          </a:p>
          <a:p>
            <a:pPr marL="0" indent="0">
              <a:buNone/>
            </a:pPr>
            <a:r>
              <a:rPr lang="cs-CZ" dirty="0"/>
              <a:t>b) tato činnost vykazuje přiměřenou kontinuitu;</a:t>
            </a:r>
          </a:p>
          <a:p>
            <a:pPr marL="0" indent="0">
              <a:buNone/>
            </a:pPr>
            <a:r>
              <a:rPr lang="cs-CZ" dirty="0"/>
              <a:t>c) plánovitost, podřízení určitému řádu; </a:t>
            </a:r>
          </a:p>
          <a:p>
            <a:pPr marL="0" indent="0">
              <a:buNone/>
            </a:pPr>
            <a:r>
              <a:rPr lang="cs-CZ" dirty="0"/>
              <a:t>d) typicky též představa činnosti zaměřené na dosažení zisku.</a:t>
            </a:r>
          </a:p>
          <a:p>
            <a:pPr marL="462989" lvl="2" indent="-257216">
              <a:buClr>
                <a:schemeClr val="accent1"/>
              </a:buClr>
              <a:buSzPct val="85000"/>
              <a:buFont typeface="Arial" panose="020B0604020202020204" pitchFamily="34" charset="0"/>
              <a:buChar char="•"/>
            </a:pPr>
            <a:r>
              <a:rPr lang="cs-CZ" sz="1651" dirty="0">
                <a:solidFill>
                  <a:schemeClr val="tx2"/>
                </a:solidFill>
              </a:rPr>
              <a:t>Srov. provoz penzionu X užívání rodinného domu</a:t>
            </a:r>
          </a:p>
          <a:p>
            <a:pPr marL="0" indent="0">
              <a:buNone/>
            </a:pPr>
            <a:endParaRPr lang="cs-CZ" dirty="0"/>
          </a:p>
          <a:p>
            <a:pPr marL="0" indent="0">
              <a:buNone/>
            </a:pPr>
            <a:endParaRPr lang="cs-CZ" dirty="0"/>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31</a:t>
            </a:fld>
            <a:endParaRPr lang="cs-CZ"/>
          </a:p>
        </p:txBody>
      </p:sp>
    </p:spTree>
    <p:extLst>
      <p:ext uri="{BB962C8B-B14F-4D97-AF65-F5344CB8AC3E}">
        <p14:creationId xmlns:p14="http://schemas.microsoft.com/office/powerpoint/2010/main" val="406318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13425" y="1052736"/>
            <a:ext cx="8494791" cy="562525"/>
          </a:xfrm>
        </p:spPr>
        <p:txBody>
          <a:bodyPr>
            <a:normAutofit fontScale="90000"/>
          </a:bodyPr>
          <a:lstStyle/>
          <a:p>
            <a:r>
              <a:rPr lang="cs-CZ" dirty="0"/>
              <a:t>Škoda způsobená provozem zvláště nebezpečným (§ 2925)</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32</a:t>
            </a:fld>
            <a:endParaRPr lang="cs-CZ"/>
          </a:p>
        </p:txBody>
      </p:sp>
      <p:sp>
        <p:nvSpPr>
          <p:cNvPr id="4" name="Zástupný symbol pro obsah 3"/>
          <p:cNvSpPr>
            <a:spLocks noGrp="1"/>
          </p:cNvSpPr>
          <p:nvPr>
            <p:ph sz="quarter" idx="1"/>
          </p:nvPr>
        </p:nvSpPr>
        <p:spPr>
          <a:xfrm>
            <a:off x="413424" y="1844824"/>
            <a:ext cx="8119015" cy="4536504"/>
          </a:xfrm>
        </p:spPr>
        <p:txBody>
          <a:bodyPr>
            <a:normAutofit fontScale="92500" lnSpcReduction="20000"/>
          </a:bodyPr>
          <a:lstStyle/>
          <a:p>
            <a:pPr marL="0" indent="0" algn="just">
              <a:buNone/>
            </a:pPr>
            <a:r>
              <a:rPr lang="cs-CZ" dirty="0"/>
              <a:t>(1) Kdo provozuje závod nebo jiné zařízení zvláště nebezpečné, nahradí </a:t>
            </a:r>
            <a:r>
              <a:rPr lang="cs-CZ" dirty="0">
                <a:solidFill>
                  <a:srgbClr val="FF0000"/>
                </a:solidFill>
              </a:rPr>
              <a:t>škodu způsobenou zdrojem zvýšeného nebezpečí</a:t>
            </a:r>
            <a:r>
              <a:rPr lang="cs-CZ" dirty="0"/>
              <a:t>; provoz je zvlášť nebezpečný, nelze-li předem rozumně vyloučit možnost vzniku závažné škody ani při vynaložení řádné péče. Jinak se povinnosti zprostí, prokáže-li, že škodu způsobila zvnějšku vyšší moc nebo že ji způsobilo vlastní jednání poškozeného nebo neodvratitelné jednání třetí osoby; ujednají-li se další důvody zproštění, nepřihlíží se k tomu.</a:t>
            </a:r>
          </a:p>
          <a:p>
            <a:pPr marL="0" indent="0" algn="just">
              <a:buNone/>
            </a:pPr>
            <a:r>
              <a:rPr lang="cs-CZ" dirty="0"/>
              <a:t>(2) Je-li z okolností zřejmé, že provoz významně zvýšil nebezpečí vzniku škody, ačkoli lze důvodně poukázat i na jiné možné příčiny, soud zaváže provozovatele k náhradě škody v rozsahu, který odpovídá pravděpodobnosti způsobení škody provozem.</a:t>
            </a:r>
          </a:p>
          <a:p>
            <a:pPr marL="0" indent="0" algn="just">
              <a:buNone/>
            </a:pPr>
            <a:r>
              <a:rPr lang="cs-CZ" dirty="0">
                <a:solidFill>
                  <a:srgbClr val="FF0000"/>
                </a:solidFill>
              </a:rPr>
              <a:t>- Proporcionální kauzalita </a:t>
            </a:r>
          </a:p>
          <a:p>
            <a:pPr marL="0" indent="0" algn="just">
              <a:buNone/>
            </a:pPr>
            <a:r>
              <a:rPr lang="cs-CZ" dirty="0"/>
              <a:t>(3) Má se za to, že provoz je zvláště nebezpečný, pokud se provozuje továrním způsobem nebo pokud se při něm výbušná nebo podobně nebezpečná látka používá nebo se s ní nakládá.</a:t>
            </a:r>
          </a:p>
        </p:txBody>
      </p:sp>
    </p:spTree>
    <p:extLst>
      <p:ext uri="{BB962C8B-B14F-4D97-AF65-F5344CB8AC3E}">
        <p14:creationId xmlns:p14="http://schemas.microsoft.com/office/powerpoint/2010/main" val="2000555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Předpoklady § 2925</a:t>
            </a:r>
          </a:p>
        </p:txBody>
      </p:sp>
      <p:sp>
        <p:nvSpPr>
          <p:cNvPr id="3" name="Zástupný symbol pro obsah 2"/>
          <p:cNvSpPr>
            <a:spLocks noGrp="1"/>
          </p:cNvSpPr>
          <p:nvPr>
            <p:ph sz="quarter" idx="1"/>
          </p:nvPr>
        </p:nvSpPr>
        <p:spPr/>
        <p:txBody>
          <a:bodyPr>
            <a:normAutofit/>
          </a:bodyPr>
          <a:lstStyle/>
          <a:p>
            <a:pPr marL="385824" indent="-385824">
              <a:buFont typeface="+mj-lt"/>
              <a:buAutoNum type="arabicPeriod"/>
            </a:pPr>
            <a:r>
              <a:rPr lang="cs-CZ" dirty="0"/>
              <a:t>Provoz zvlášť nebezpečný </a:t>
            </a:r>
          </a:p>
          <a:p>
            <a:pPr marL="385824" indent="-385824">
              <a:buFont typeface="+mj-lt"/>
              <a:buAutoNum type="arabicPeriod"/>
            </a:pPr>
            <a:r>
              <a:rPr lang="cs-CZ" dirty="0"/>
              <a:t>Nexus ohrožení I.: zásah do chráněného právního statku </a:t>
            </a:r>
          </a:p>
          <a:p>
            <a:pPr marL="385824" indent="-385824">
              <a:buFont typeface="+mj-lt"/>
              <a:buAutoNum type="arabicPeriod"/>
            </a:pPr>
            <a:r>
              <a:rPr lang="cs-CZ" dirty="0"/>
              <a:t>Příčinná souvislost mezi 1. a 2 </a:t>
            </a:r>
          </a:p>
          <a:p>
            <a:pPr marL="385824" indent="-385824">
              <a:buFont typeface="+mj-lt"/>
              <a:buAutoNum type="arabicPeriod"/>
            </a:pPr>
            <a:r>
              <a:rPr lang="cs-CZ" dirty="0"/>
              <a:t>Nexus ohrožení II.: modální a osobní ochranný rozsah </a:t>
            </a:r>
          </a:p>
          <a:p>
            <a:pPr marL="385824" indent="-385824">
              <a:buFont typeface="+mj-lt"/>
              <a:buAutoNum type="arabicPeriod"/>
            </a:pPr>
            <a:r>
              <a:rPr lang="cs-CZ" dirty="0"/>
              <a:t>Újma </a:t>
            </a:r>
          </a:p>
          <a:p>
            <a:pPr marL="385824" indent="-385824">
              <a:buFont typeface="+mj-lt"/>
              <a:buAutoNum type="arabicPeriod"/>
            </a:pPr>
            <a:r>
              <a:rPr lang="cs-CZ" dirty="0"/>
              <a:t>Příčinná souvislost (včetně objektivní přičitatelnosti) mezi 2. a 5. </a:t>
            </a:r>
          </a:p>
          <a:p>
            <a:pPr marL="385824" indent="-385824">
              <a:buFont typeface="+mj-lt"/>
              <a:buAutoNum type="arabicPeriod"/>
            </a:pPr>
            <a:r>
              <a:rPr lang="cs-CZ" dirty="0"/>
              <a:t>Pasivní legitimace škůdce: postavení provozovatele </a:t>
            </a:r>
          </a:p>
          <a:p>
            <a:pPr marL="385824" indent="-385824">
              <a:buFont typeface="+mj-lt"/>
              <a:buAutoNum type="arabicPeriod"/>
            </a:pPr>
            <a:r>
              <a:rPr lang="cs-CZ" dirty="0"/>
              <a:t>Negativní předpoklad: absence liberačního důvodu </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33</a:t>
            </a:fld>
            <a:endParaRPr lang="cs-CZ"/>
          </a:p>
        </p:txBody>
      </p:sp>
    </p:spTree>
    <p:extLst>
      <p:ext uri="{BB962C8B-B14F-4D97-AF65-F5344CB8AC3E}">
        <p14:creationId xmlns:p14="http://schemas.microsoft.com/office/powerpoint/2010/main" val="3261165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na nemovité věci (§ 2926)</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34</a:t>
            </a:fld>
            <a:endParaRPr lang="cs-CZ"/>
          </a:p>
        </p:txBody>
      </p:sp>
      <p:sp>
        <p:nvSpPr>
          <p:cNvPr id="4" name="Zástupný symbol pro obsah 3"/>
          <p:cNvSpPr>
            <a:spLocks noGrp="1"/>
          </p:cNvSpPr>
          <p:nvPr>
            <p:ph sz="quarter" idx="1"/>
          </p:nvPr>
        </p:nvSpPr>
        <p:spPr/>
        <p:txBody>
          <a:bodyPr>
            <a:normAutofit/>
          </a:bodyPr>
          <a:lstStyle/>
          <a:p>
            <a:pPr marL="0" indent="0" algn="ctr">
              <a:buNone/>
            </a:pPr>
            <a:r>
              <a:rPr lang="cs-CZ" dirty="0"/>
              <a:t>§ 2926</a:t>
            </a:r>
          </a:p>
          <a:p>
            <a:pPr marL="0" indent="0" algn="ctr">
              <a:buNone/>
            </a:pPr>
            <a:endParaRPr lang="cs-CZ" dirty="0"/>
          </a:p>
          <a:p>
            <a:pPr marL="0" indent="0" algn="ctr">
              <a:buNone/>
            </a:pPr>
            <a:r>
              <a:rPr lang="cs-CZ" dirty="0"/>
              <a:t>Škoda na nemovité věci</a:t>
            </a:r>
          </a:p>
          <a:p>
            <a:pPr marL="0" indent="0">
              <a:buNone/>
            </a:pPr>
            <a:endParaRPr lang="cs-CZ" dirty="0"/>
          </a:p>
          <a:p>
            <a:pPr marL="0" indent="0" algn="just">
              <a:buNone/>
            </a:pPr>
            <a:r>
              <a:rPr lang="cs-CZ" dirty="0"/>
              <a:t>Kdo, byť oprávněně provádí nebo zajišťuje práce, jimiž se jinému působí škoda na nemovité věci, nebo jimiž se držba nemovité věci znemožní nebo podstatně ztíží, nahradí škodu z toho vzniklou.</a:t>
            </a:r>
          </a:p>
        </p:txBody>
      </p:sp>
    </p:spTree>
    <p:extLst>
      <p:ext uri="{BB962C8B-B14F-4D97-AF65-F5344CB8AC3E}">
        <p14:creationId xmlns:p14="http://schemas.microsoft.com/office/powerpoint/2010/main" val="3265639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557036" y="1124744"/>
            <a:ext cx="5658178" cy="540092"/>
          </a:xfrm>
        </p:spPr>
        <p:txBody>
          <a:bodyPr>
            <a:normAutofit/>
          </a:bodyPr>
          <a:lstStyle/>
          <a:p>
            <a:pPr eaLnBrk="1" hangingPunct="1">
              <a:defRPr/>
            </a:pPr>
            <a:r>
              <a:rPr lang="cs-CZ" dirty="0"/>
              <a:t>Odpovědnost za dopravní prostředky </a:t>
            </a:r>
          </a:p>
        </p:txBody>
      </p:sp>
      <p:sp>
        <p:nvSpPr>
          <p:cNvPr id="94211" name="Rectangle 3"/>
          <p:cNvSpPr>
            <a:spLocks noGrp="1" noChangeArrowheads="1"/>
          </p:cNvSpPr>
          <p:nvPr>
            <p:ph type="body" idx="1"/>
          </p:nvPr>
        </p:nvSpPr>
        <p:spPr>
          <a:xfrm>
            <a:off x="557036" y="1988840"/>
            <a:ext cx="7802848" cy="4392488"/>
          </a:xfrm>
        </p:spPr>
        <p:txBody>
          <a:bodyPr>
            <a:normAutofit/>
          </a:bodyPr>
          <a:lstStyle/>
          <a:p>
            <a:pPr eaLnBrk="1" hangingPunct="1">
              <a:lnSpc>
                <a:spcPct val="90000"/>
              </a:lnSpc>
              <a:defRPr/>
            </a:pPr>
            <a:r>
              <a:rPr lang="cs-CZ" dirty="0"/>
              <a:t>Provozování dopravy - § 2927 věta první</a:t>
            </a:r>
          </a:p>
          <a:p>
            <a:pPr eaLnBrk="1" hangingPunct="1">
              <a:lnSpc>
                <a:spcPct val="90000"/>
              </a:lnSpc>
              <a:defRPr/>
            </a:pPr>
            <a:r>
              <a:rPr lang="cs-CZ" dirty="0"/>
              <a:t>Provoz konkrétních dopravních prostředků (nikoli dopravy) - § 2927 věta druhá</a:t>
            </a:r>
          </a:p>
          <a:p>
            <a:pPr lvl="1" eaLnBrk="1" hangingPunct="1">
              <a:lnSpc>
                <a:spcPct val="90000"/>
              </a:lnSpc>
              <a:defRPr/>
            </a:pPr>
            <a:r>
              <a:rPr lang="cs-CZ" dirty="0"/>
              <a:t>Srov. motorové X i bezmotorové  (OZ 1964)</a:t>
            </a:r>
          </a:p>
          <a:p>
            <a:pPr lvl="1" eaLnBrk="1" hangingPunct="1">
              <a:lnSpc>
                <a:spcPct val="90000"/>
              </a:lnSpc>
              <a:defRPr/>
            </a:pPr>
            <a:r>
              <a:rPr lang="cs-CZ" dirty="0"/>
              <a:t>NOZ: pohon lidskou silou </a:t>
            </a:r>
          </a:p>
          <a:p>
            <a:pPr lvl="1" eaLnBrk="1" hangingPunct="1">
              <a:lnSpc>
                <a:spcPct val="90000"/>
              </a:lnSpc>
              <a:defRPr/>
            </a:pPr>
            <a:r>
              <a:rPr lang="cs-CZ" dirty="0"/>
              <a:t>Důvod: zvýšení nebezpečí </a:t>
            </a:r>
          </a:p>
          <a:p>
            <a:pPr lvl="1" eaLnBrk="1" hangingPunct="1">
              <a:lnSpc>
                <a:spcPct val="90000"/>
              </a:lnSpc>
              <a:defRPr/>
            </a:pPr>
            <a:r>
              <a:rPr lang="cs-CZ" dirty="0" err="1"/>
              <a:t>Pb</a:t>
            </a:r>
            <a:r>
              <a:rPr lang="cs-CZ" dirty="0"/>
              <a:t>.: pracovní stroje (bagr, kombajn…)</a:t>
            </a:r>
          </a:p>
          <a:p>
            <a:pPr lvl="2" eaLnBrk="1" hangingPunct="1">
              <a:lnSpc>
                <a:spcPct val="90000"/>
              </a:lnSpc>
              <a:defRPr/>
            </a:pPr>
            <a:r>
              <a:rPr lang="cs-CZ" dirty="0"/>
              <a:t>jen, je-li vlastní silou přemísťován z jednoho místa na druhé</a:t>
            </a:r>
          </a:p>
          <a:p>
            <a:pPr eaLnBrk="1" hangingPunct="1">
              <a:lnSpc>
                <a:spcPct val="90000"/>
              </a:lnSpc>
              <a:defRPr/>
            </a:pPr>
            <a:endParaRPr lang="cs-CZ" dirty="0"/>
          </a:p>
          <a:p>
            <a:pPr eaLnBrk="1" hangingPunct="1">
              <a:lnSpc>
                <a:spcPct val="90000"/>
              </a:lnSpc>
              <a:defRPr/>
            </a:pPr>
            <a:r>
              <a:rPr lang="cs-CZ" dirty="0"/>
              <a:t>Předpokladem není protiprávnost!</a:t>
            </a:r>
          </a:p>
        </p:txBody>
      </p:sp>
      <p:sp>
        <p:nvSpPr>
          <p:cNvPr id="2" name="Zástupný symbol pro číslo snímku 1"/>
          <p:cNvSpPr>
            <a:spLocks noGrp="1"/>
          </p:cNvSpPr>
          <p:nvPr>
            <p:ph type="sldNum" sz="quarter" idx="11"/>
          </p:nvPr>
        </p:nvSpPr>
        <p:spPr/>
        <p:txBody>
          <a:bodyPr/>
          <a:lstStyle/>
          <a:p>
            <a:fld id="{18E7075C-DAAE-4F01-934E-465E4B6B4008}" type="slidenum">
              <a:rPr lang="cs-CZ" smtClean="0"/>
              <a:pPr/>
              <a:t>35</a:t>
            </a:fld>
            <a:endParaRPr lang="cs-CZ"/>
          </a:p>
        </p:txBody>
      </p:sp>
    </p:spTree>
    <p:extLst>
      <p:ext uri="{BB962C8B-B14F-4D97-AF65-F5344CB8AC3E}">
        <p14:creationId xmlns:p14="http://schemas.microsoft.com/office/powerpoint/2010/main" val="10755387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Předpoklady § 2927</a:t>
            </a:r>
          </a:p>
        </p:txBody>
      </p:sp>
      <p:sp>
        <p:nvSpPr>
          <p:cNvPr id="3" name="Zástupný symbol pro obsah 2"/>
          <p:cNvSpPr>
            <a:spLocks noGrp="1"/>
          </p:cNvSpPr>
          <p:nvPr>
            <p:ph sz="quarter" idx="1"/>
          </p:nvPr>
        </p:nvSpPr>
        <p:spPr/>
        <p:txBody>
          <a:bodyPr>
            <a:normAutofit/>
          </a:bodyPr>
          <a:lstStyle/>
          <a:p>
            <a:pPr marL="385824" indent="-385824">
              <a:buFont typeface="+mj-lt"/>
              <a:buAutoNum type="arabicPeriod"/>
            </a:pPr>
            <a:r>
              <a:rPr lang="cs-CZ" sz="2100" dirty="0"/>
              <a:t>Zdroj ohrožení: dopravní prostředek, provoz dopravy </a:t>
            </a:r>
          </a:p>
          <a:p>
            <a:pPr marL="385824" indent="-385824">
              <a:buFont typeface="+mj-lt"/>
              <a:buAutoNum type="arabicPeriod"/>
            </a:pPr>
            <a:r>
              <a:rPr lang="cs-CZ" sz="2100" dirty="0"/>
              <a:t>Zásah do chráněného zájmu poškozeného </a:t>
            </a:r>
          </a:p>
          <a:p>
            <a:pPr marL="385824" indent="-385824">
              <a:buFont typeface="+mj-lt"/>
              <a:buAutoNum type="arabicPeriod"/>
            </a:pPr>
            <a:r>
              <a:rPr lang="cs-CZ" sz="2100" dirty="0"/>
              <a:t>Kauzalita mezi provozem dopravního prostředku (provozem dopravy) a zásahem do chráněného zájmu</a:t>
            </a:r>
          </a:p>
          <a:p>
            <a:pPr marL="385824" indent="-385824">
              <a:buFont typeface="+mj-lt"/>
              <a:buAutoNum type="arabicPeriod"/>
            </a:pPr>
            <a:r>
              <a:rPr lang="cs-CZ" sz="2100" dirty="0"/>
              <a:t>Zásah byl vyvolán zvláštní povahou příslušného provozu: v daném zásahu se realizovalo zvláštní provozní nebezpečí příslušného dopravního prostředku, resp. provozu dopravy </a:t>
            </a:r>
          </a:p>
          <a:p>
            <a:pPr marL="385824" indent="-385824">
              <a:buFont typeface="+mj-lt"/>
              <a:buAutoNum type="arabicPeriod"/>
            </a:pPr>
            <a:r>
              <a:rPr lang="cs-CZ" sz="2100" dirty="0"/>
              <a:t>Majetková nebo nemajetková (§ 2956 </a:t>
            </a:r>
            <a:r>
              <a:rPr lang="cs-CZ" sz="2100" dirty="0" err="1"/>
              <a:t>an</a:t>
            </a:r>
            <a:r>
              <a:rPr lang="cs-CZ" sz="2100" dirty="0"/>
              <a:t>.) újma</a:t>
            </a:r>
          </a:p>
          <a:p>
            <a:pPr marL="385824" indent="-385824">
              <a:buFont typeface="+mj-lt"/>
              <a:buAutoNum type="arabicPeriod"/>
            </a:pPr>
            <a:r>
              <a:rPr lang="cs-CZ" sz="2100" dirty="0"/>
              <a:t>Kauzalita mezi body 2 a 4</a:t>
            </a:r>
          </a:p>
          <a:p>
            <a:pPr lvl="1">
              <a:buFont typeface="Arial" panose="020B0604020202020204" pitchFamily="34" charset="0"/>
              <a:buChar char="•"/>
            </a:pPr>
            <a:r>
              <a:rPr lang="cs-CZ" sz="1800" i="1" dirty="0" err="1"/>
              <a:t>Conditio</a:t>
            </a:r>
            <a:r>
              <a:rPr lang="cs-CZ" sz="1800" i="1" dirty="0"/>
              <a:t> sine </a:t>
            </a:r>
            <a:r>
              <a:rPr lang="cs-CZ" sz="1800" i="1" dirty="0" err="1"/>
              <a:t>qua</a:t>
            </a:r>
            <a:r>
              <a:rPr lang="cs-CZ" sz="1800" i="1" dirty="0"/>
              <a:t> non</a:t>
            </a:r>
            <a:endParaRPr lang="cs-CZ" sz="1800" dirty="0"/>
          </a:p>
          <a:p>
            <a:pPr lvl="1">
              <a:buFont typeface="Arial" panose="020B0604020202020204" pitchFamily="34" charset="0"/>
              <a:buChar char="•"/>
            </a:pPr>
            <a:r>
              <a:rPr lang="cs-CZ" sz="1800" dirty="0"/>
              <a:t>Objektivní přičitatelnost</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36</a:t>
            </a:fld>
            <a:endParaRPr lang="cs-CZ"/>
          </a:p>
        </p:txBody>
      </p:sp>
    </p:spTree>
    <p:extLst>
      <p:ext uri="{BB962C8B-B14F-4D97-AF65-F5344CB8AC3E}">
        <p14:creationId xmlns:p14="http://schemas.microsoft.com/office/powerpoint/2010/main" val="10303506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marL="385824" indent="-385824">
              <a:buFont typeface="+mj-lt"/>
              <a:buAutoNum type="arabicPeriod" startAt="7"/>
            </a:pPr>
            <a:r>
              <a:rPr lang="cs-CZ" sz="2100" dirty="0"/>
              <a:t>Aktivní legitimace (níže sub XI. 2.).</a:t>
            </a:r>
          </a:p>
          <a:p>
            <a:pPr marL="385824" indent="-385824">
              <a:buFont typeface="+mj-lt"/>
              <a:buAutoNum type="arabicPeriod" startAt="7"/>
            </a:pPr>
            <a:r>
              <a:rPr lang="cs-CZ" sz="2100" dirty="0"/>
              <a:t>Pasivní legitimace</a:t>
            </a:r>
          </a:p>
          <a:p>
            <a:pPr marL="548728" lvl="1" indent="-342955">
              <a:buFont typeface="+mj-lt"/>
              <a:buAutoNum type="arabicPeriod"/>
            </a:pPr>
            <a:r>
              <a:rPr lang="cs-CZ" sz="1800" dirty="0"/>
              <a:t>Provozovatel (níže sub VII.).</a:t>
            </a:r>
          </a:p>
          <a:p>
            <a:pPr marL="548728" lvl="1" indent="-342955">
              <a:buFont typeface="+mj-lt"/>
              <a:buAutoNum type="arabicPeriod"/>
            </a:pPr>
            <a:r>
              <a:rPr lang="cs-CZ" sz="1800" dirty="0"/>
              <a:t>Případy přenesení odpovědnosti </a:t>
            </a:r>
          </a:p>
          <a:p>
            <a:pPr marL="385824" indent="-385824">
              <a:buFont typeface="+mj-lt"/>
              <a:buAutoNum type="arabicPeriod" startAt="7"/>
            </a:pPr>
            <a:r>
              <a:rPr lang="cs-CZ" sz="2100" dirty="0"/>
              <a:t>Absence liberačních důvodů (níže sub IX.).</a:t>
            </a: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37</a:t>
            </a:fld>
            <a:endParaRPr lang="cs-CZ"/>
          </a:p>
        </p:txBody>
      </p:sp>
    </p:spTree>
    <p:extLst>
      <p:ext uri="{BB962C8B-B14F-4D97-AF65-F5344CB8AC3E}">
        <p14:creationId xmlns:p14="http://schemas.microsoft.com/office/powerpoint/2010/main" val="3035162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type="body" idx="1"/>
          </p:nvPr>
        </p:nvSpPr>
        <p:spPr>
          <a:xfrm>
            <a:off x="452592" y="2011707"/>
            <a:ext cx="8040661" cy="3404604"/>
          </a:xfrm>
        </p:spPr>
        <p:txBody>
          <a:bodyPr>
            <a:normAutofit fontScale="92500" lnSpcReduction="20000"/>
          </a:bodyPr>
          <a:lstStyle/>
          <a:p>
            <a:pPr eaLnBrk="1" hangingPunct="1">
              <a:defRPr/>
            </a:pPr>
            <a:r>
              <a:rPr lang="cs-CZ" dirty="0"/>
              <a:t>Provozovatel: ten, kdo má právní a faktickou možnost dispozice s dopravním prostředkem, kdo užívá organizovaně tohoto dopravního prostředku (R 55/1971, V.) </a:t>
            </a:r>
          </a:p>
          <a:p>
            <a:pPr eaLnBrk="1" hangingPunct="1">
              <a:defRPr/>
            </a:pPr>
            <a:r>
              <a:rPr lang="cs-CZ" dirty="0"/>
              <a:t>V pochybnostech: vlastník - § 2930</a:t>
            </a:r>
          </a:p>
          <a:p>
            <a:pPr eaLnBrk="1" hangingPunct="1">
              <a:defRPr/>
            </a:pPr>
            <a:r>
              <a:rPr lang="cs-CZ" dirty="0"/>
              <a:t>Příklady: </a:t>
            </a:r>
          </a:p>
          <a:p>
            <a:pPr lvl="1" eaLnBrk="1" hangingPunct="1">
              <a:defRPr/>
            </a:pPr>
            <a:r>
              <a:rPr lang="cs-CZ" dirty="0"/>
              <a:t>Půjčení: provozovatel je </a:t>
            </a:r>
            <a:r>
              <a:rPr lang="cs-CZ" dirty="0" err="1"/>
              <a:t>půjčitel</a:t>
            </a:r>
            <a:endParaRPr lang="cs-CZ" dirty="0"/>
          </a:p>
          <a:p>
            <a:pPr lvl="1" eaLnBrk="1" hangingPunct="1">
              <a:defRPr/>
            </a:pPr>
            <a:r>
              <a:rPr lang="cs-CZ" dirty="0"/>
              <a:t>Nájem: provozovatelem je pronajímatel</a:t>
            </a:r>
          </a:p>
          <a:p>
            <a:pPr lvl="1" eaLnBrk="1" hangingPunct="1">
              <a:defRPr/>
            </a:pPr>
            <a:r>
              <a:rPr lang="cs-CZ" dirty="0"/>
              <a:t>Leasing: leasingový nájemce </a:t>
            </a:r>
          </a:p>
          <a:p>
            <a:pPr lvl="1" eaLnBrk="1" hangingPunct="1">
              <a:defRPr/>
            </a:pPr>
            <a:r>
              <a:rPr lang="cs-CZ" dirty="0"/>
              <a:t>SJM: zpravidla oba manželé </a:t>
            </a:r>
          </a:p>
          <a:p>
            <a:pPr>
              <a:defRPr/>
            </a:pPr>
            <a:r>
              <a:rPr lang="cs-CZ" dirty="0"/>
              <a:t>Dopravní prostředek v opravě: § 2928</a:t>
            </a:r>
          </a:p>
          <a:p>
            <a:pPr eaLnBrk="1" hangingPunct="1">
              <a:defRPr/>
            </a:pPr>
            <a:endParaRPr lang="cs-CZ" dirty="0"/>
          </a:p>
        </p:txBody>
      </p:sp>
      <p:sp>
        <p:nvSpPr>
          <p:cNvPr id="3" name="Nadpis 1"/>
          <p:cNvSpPr>
            <a:spLocks noGrp="1"/>
          </p:cNvSpPr>
          <p:nvPr>
            <p:ph type="title"/>
          </p:nvPr>
        </p:nvSpPr>
        <p:spPr>
          <a:xfrm>
            <a:off x="509589" y="1125539"/>
            <a:ext cx="8086635" cy="647700"/>
          </a:xfrm>
        </p:spPr>
        <p:txBody>
          <a:bodyPr/>
          <a:lstStyle/>
          <a:p>
            <a:r>
              <a:rPr lang="cs-CZ" dirty="0"/>
              <a:t>Provozovatel</a:t>
            </a:r>
          </a:p>
        </p:txBody>
      </p:sp>
      <p:sp>
        <p:nvSpPr>
          <p:cNvPr id="2" name="Zástupný symbol pro číslo snímku 1"/>
          <p:cNvSpPr>
            <a:spLocks noGrp="1"/>
          </p:cNvSpPr>
          <p:nvPr>
            <p:ph type="sldNum" sz="quarter" idx="11"/>
          </p:nvPr>
        </p:nvSpPr>
        <p:spPr/>
        <p:txBody>
          <a:bodyPr/>
          <a:lstStyle/>
          <a:p>
            <a:fld id="{18E7075C-DAAE-4F01-934E-465E4B6B4008}" type="slidenum">
              <a:rPr lang="cs-CZ" smtClean="0"/>
              <a:pPr/>
              <a:t>38</a:t>
            </a:fld>
            <a:endParaRPr lang="cs-CZ"/>
          </a:p>
        </p:txBody>
      </p:sp>
    </p:spTree>
    <p:extLst>
      <p:ext uri="{BB962C8B-B14F-4D97-AF65-F5344CB8AC3E}">
        <p14:creationId xmlns:p14="http://schemas.microsoft.com/office/powerpoint/2010/main" val="40705725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Provozovatel</a:t>
            </a:r>
          </a:p>
        </p:txBody>
      </p:sp>
      <p:sp>
        <p:nvSpPr>
          <p:cNvPr id="3" name="Zástupný symbol pro obsah 2"/>
          <p:cNvSpPr>
            <a:spLocks noGrp="1"/>
          </p:cNvSpPr>
          <p:nvPr>
            <p:ph sz="quarter" idx="1"/>
          </p:nvPr>
        </p:nvSpPr>
        <p:spPr/>
        <p:txBody>
          <a:bodyPr/>
          <a:lstStyle/>
          <a:p>
            <a:pPr marL="0" indent="0">
              <a:buNone/>
            </a:pPr>
            <a:r>
              <a:rPr lang="cs-CZ" dirty="0"/>
              <a:t>1. Možnost dispozice s vozidlem</a:t>
            </a:r>
          </a:p>
          <a:p>
            <a:pPr marL="0" indent="0">
              <a:buNone/>
            </a:pPr>
            <a:r>
              <a:rPr lang="cs-CZ" dirty="0"/>
              <a:t>	a. Možnost faktické dispozice s vozidlem </a:t>
            </a:r>
          </a:p>
          <a:p>
            <a:pPr marL="0" indent="0">
              <a:buNone/>
            </a:pPr>
            <a:r>
              <a:rPr lang="cs-CZ" dirty="0"/>
              <a:t>	b. Možnost právní dispozice s vozidlem? </a:t>
            </a:r>
          </a:p>
          <a:p>
            <a:pPr marL="0" indent="0">
              <a:buNone/>
            </a:pPr>
            <a:r>
              <a:rPr lang="cs-CZ" dirty="0"/>
              <a:t>2. Provoz na vlastní účet a nebezpečí</a:t>
            </a:r>
          </a:p>
          <a:p>
            <a:pPr marL="0" indent="0">
              <a:buNone/>
            </a:pPr>
            <a:r>
              <a:rPr lang="cs-CZ" dirty="0"/>
              <a:t>3. Dlouhodobost a kontinuita  </a:t>
            </a:r>
          </a:p>
          <a:p>
            <a:pPr marL="0" indent="0">
              <a:buNone/>
            </a:pPr>
            <a:r>
              <a:rPr lang="cs-CZ" dirty="0"/>
              <a:t> </a:t>
            </a:r>
          </a:p>
          <a:p>
            <a:pPr marL="0" indent="0">
              <a:buNone/>
            </a:pPr>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39</a:t>
            </a:fld>
            <a:endParaRPr lang="cs-CZ"/>
          </a:p>
        </p:txBody>
      </p:sp>
    </p:spTree>
    <p:extLst>
      <p:ext uri="{BB962C8B-B14F-4D97-AF65-F5344CB8AC3E}">
        <p14:creationId xmlns:p14="http://schemas.microsoft.com/office/powerpoint/2010/main" val="753912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1461" y="1899867"/>
            <a:ext cx="7681354" cy="562525"/>
          </a:xfrm>
        </p:spPr>
        <p:txBody>
          <a:bodyPr/>
          <a:lstStyle/>
          <a:p>
            <a:r>
              <a:rPr lang="cs-CZ" dirty="0"/>
              <a:t>Pojem odpovědnosti - obecně</a:t>
            </a:r>
          </a:p>
        </p:txBody>
      </p:sp>
      <p:sp>
        <p:nvSpPr>
          <p:cNvPr id="4" name="Zástupný symbol pro obsah 3"/>
          <p:cNvSpPr>
            <a:spLocks noGrp="1"/>
          </p:cNvSpPr>
          <p:nvPr>
            <p:ph sz="quarter" idx="1"/>
          </p:nvPr>
        </p:nvSpPr>
        <p:spPr>
          <a:xfrm>
            <a:off x="631461" y="2637798"/>
            <a:ext cx="7998502" cy="3221613"/>
          </a:xfrm>
        </p:spPr>
        <p:txBody>
          <a:bodyPr>
            <a:normAutofit fontScale="70000" lnSpcReduction="20000"/>
          </a:bodyPr>
          <a:lstStyle/>
          <a:p>
            <a:r>
              <a:rPr lang="cs-CZ" b="1" dirty="0"/>
              <a:t>Odpovědnost jako </a:t>
            </a:r>
            <a:r>
              <a:rPr lang="cs-CZ" b="1" u="sng" dirty="0"/>
              <a:t>hrozba</a:t>
            </a:r>
            <a:r>
              <a:rPr lang="cs-CZ" b="1" dirty="0"/>
              <a:t> civilní sankcí (např. Knapp)</a:t>
            </a:r>
          </a:p>
          <a:p>
            <a:pPr marL="0" indent="0">
              <a:buNone/>
            </a:pPr>
            <a:r>
              <a:rPr lang="cs-CZ" u="sng" dirty="0"/>
              <a:t>Perspektivní</a:t>
            </a:r>
            <a:r>
              <a:rPr lang="cs-CZ" dirty="0"/>
              <a:t> (pozitivní, aktivní) pojetí odpovědnosti – odpovědný vztah k náležitému plnění právních povinností (§ 24)</a:t>
            </a:r>
          </a:p>
          <a:p>
            <a:pPr marL="0" indent="0">
              <a:buNone/>
            </a:pPr>
            <a:r>
              <a:rPr lang="cs-CZ" dirty="0"/>
              <a:t>	- latentní fáze (hrozba sankce); odpovědnost za </a:t>
            </a:r>
            <a:r>
              <a:rPr lang="cs-CZ" i="1" dirty="0"/>
              <a:t>splnění</a:t>
            </a:r>
            <a:r>
              <a:rPr lang="cs-CZ" dirty="0"/>
              <a:t> 	povinnosti</a:t>
            </a:r>
          </a:p>
          <a:p>
            <a:pPr marL="0" indent="0">
              <a:buNone/>
            </a:pPr>
            <a:r>
              <a:rPr lang="cs-CZ" dirty="0"/>
              <a:t>	- fáze aktivizace odpovědnosti </a:t>
            </a:r>
          </a:p>
          <a:p>
            <a:r>
              <a:rPr lang="cs-CZ" b="1" dirty="0"/>
              <a:t>Odpovědnost jako občanskoprávní </a:t>
            </a:r>
            <a:r>
              <a:rPr lang="cs-CZ" b="1" u="sng" dirty="0"/>
              <a:t>sankce</a:t>
            </a:r>
            <a:r>
              <a:rPr lang="cs-CZ" b="1" dirty="0"/>
              <a:t> (např. Luby)</a:t>
            </a:r>
          </a:p>
          <a:p>
            <a:pPr marL="0" indent="0">
              <a:buNone/>
            </a:pPr>
            <a:r>
              <a:rPr lang="cs-CZ" u="sng" dirty="0"/>
              <a:t>Retrospektivní</a:t>
            </a:r>
            <a:r>
              <a:rPr lang="cs-CZ" dirty="0"/>
              <a:t> (negativní, pasivní) pojetí odpovědnosti – odpovědnost za </a:t>
            </a:r>
            <a:r>
              <a:rPr lang="cs-CZ" i="1" dirty="0"/>
              <a:t>porušení</a:t>
            </a:r>
            <a:r>
              <a:rPr lang="cs-CZ" dirty="0"/>
              <a:t> primární odpovědnosti </a:t>
            </a:r>
          </a:p>
          <a:p>
            <a:endParaRPr lang="cs-CZ" b="1" dirty="0"/>
          </a:p>
          <a:p>
            <a:r>
              <a:rPr lang="cs-CZ" b="1" dirty="0"/>
              <a:t>Odpovědnost X ručení X rukojemství </a:t>
            </a:r>
          </a:p>
          <a:p>
            <a:pPr marL="0" indent="0">
              <a:buNone/>
            </a:pPr>
            <a:r>
              <a:rPr lang="cs-CZ" dirty="0"/>
              <a:t>„Provozovatel vozidla </a:t>
            </a:r>
            <a:r>
              <a:rPr lang="cs-CZ" i="1" dirty="0"/>
              <a:t>odpovídá</a:t>
            </a:r>
            <a:r>
              <a:rPr lang="cs-CZ" dirty="0"/>
              <a:t> za škodu způsobenou provozem tohoto vozidla“; pojetí objektivní odpovědnosti. </a:t>
            </a: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b="1" dirty="0"/>
          </a:p>
          <a:p>
            <a:pPr marL="0" indent="0">
              <a:buNone/>
            </a:pPr>
            <a:endParaRPr lang="cs-CZ" dirty="0"/>
          </a:p>
          <a:p>
            <a:pPr marL="0" indent="0">
              <a:buNone/>
            </a:pPr>
            <a:endParaRPr lang="cs-CZ" dirty="0"/>
          </a:p>
          <a:p>
            <a:pPr marL="0" indent="0">
              <a:buNone/>
            </a:pPr>
            <a:endParaRPr lang="cs-CZ" dirty="0"/>
          </a:p>
          <a:p>
            <a:pPr>
              <a:buFont typeface="Arial" panose="020B0604020202020204" pitchFamily="34" charset="0"/>
              <a:buChar char="•"/>
            </a:pPr>
            <a:endParaRPr lang="cs-CZ" dirty="0"/>
          </a:p>
        </p:txBody>
      </p:sp>
      <p:sp>
        <p:nvSpPr>
          <p:cNvPr id="3" name="Zástupný symbol pro číslo snímku 2"/>
          <p:cNvSpPr>
            <a:spLocks noGrp="1"/>
          </p:cNvSpPr>
          <p:nvPr>
            <p:ph type="sldNum" sz="quarter" idx="11"/>
          </p:nvPr>
        </p:nvSpPr>
        <p:spPr/>
        <p:txBody>
          <a:bodyPr/>
          <a:lstStyle/>
          <a:p>
            <a:fld id="{18E7075C-DAAE-4F01-934E-465E4B6B4008}" type="slidenum">
              <a:rPr lang="cs-CZ" smtClean="0"/>
              <a:pPr/>
              <a:t>4</a:t>
            </a:fld>
            <a:endParaRPr lang="cs-CZ"/>
          </a:p>
        </p:txBody>
      </p:sp>
    </p:spTree>
    <p:extLst>
      <p:ext uri="{BB962C8B-B14F-4D97-AF65-F5344CB8AC3E}">
        <p14:creationId xmlns:p14="http://schemas.microsoft.com/office/powerpoint/2010/main" val="526887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defRPr/>
            </a:pPr>
            <a:r>
              <a:rPr lang="cs-CZ"/>
              <a:t>Liberace </a:t>
            </a:r>
          </a:p>
        </p:txBody>
      </p:sp>
      <p:sp>
        <p:nvSpPr>
          <p:cNvPr id="97283" name="Rectangle 3"/>
          <p:cNvSpPr>
            <a:spLocks noGrp="1" noChangeArrowheads="1"/>
          </p:cNvSpPr>
          <p:nvPr>
            <p:ph type="body" idx="1"/>
          </p:nvPr>
        </p:nvSpPr>
        <p:spPr/>
        <p:txBody>
          <a:bodyPr/>
          <a:lstStyle/>
          <a:p>
            <a:pPr eaLnBrk="1" hangingPunct="1">
              <a:defRPr/>
            </a:pPr>
            <a:r>
              <a:rPr lang="cs-CZ" dirty="0"/>
              <a:t>Obecně (§ 2927 odst. 2): </a:t>
            </a:r>
          </a:p>
          <a:p>
            <a:pPr lvl="1" eaLnBrk="1" hangingPunct="1">
              <a:defRPr/>
            </a:pPr>
            <a:r>
              <a:rPr lang="cs-CZ" dirty="0"/>
              <a:t>Škoda způsobena okolnostmi, které nemají původ v provozu</a:t>
            </a:r>
          </a:p>
          <a:p>
            <a:pPr lvl="1" eaLnBrk="1" hangingPunct="1">
              <a:defRPr/>
            </a:pPr>
            <a:r>
              <a:rPr lang="cs-CZ" dirty="0"/>
              <a:t>Škoda byla objektivně neodvratitelná </a:t>
            </a:r>
          </a:p>
          <a:p>
            <a:pPr eaLnBrk="1" hangingPunct="1">
              <a:defRPr/>
            </a:pPr>
            <a:r>
              <a:rPr lang="cs-CZ" dirty="0"/>
              <a:t>Zneužití dopravního prostředku (§ 2929) </a:t>
            </a:r>
          </a:p>
        </p:txBody>
      </p:sp>
      <p:sp>
        <p:nvSpPr>
          <p:cNvPr id="2" name="Zástupný symbol pro číslo snímku 1"/>
          <p:cNvSpPr>
            <a:spLocks noGrp="1"/>
          </p:cNvSpPr>
          <p:nvPr>
            <p:ph type="sldNum" sz="quarter" idx="11"/>
          </p:nvPr>
        </p:nvSpPr>
        <p:spPr/>
        <p:txBody>
          <a:bodyPr/>
          <a:lstStyle/>
          <a:p>
            <a:fld id="{18E7075C-DAAE-4F01-934E-465E4B6B4008}" type="slidenum">
              <a:rPr lang="cs-CZ" smtClean="0"/>
              <a:pPr/>
              <a:t>40</a:t>
            </a:fld>
            <a:endParaRPr lang="cs-CZ"/>
          </a:p>
        </p:txBody>
      </p:sp>
    </p:spTree>
    <p:extLst>
      <p:ext uri="{BB962C8B-B14F-4D97-AF65-F5344CB8AC3E}">
        <p14:creationId xmlns:p14="http://schemas.microsoft.com/office/powerpoint/2010/main" val="13448970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normAutofit/>
          </a:bodyPr>
          <a:lstStyle/>
          <a:p>
            <a:pPr eaLnBrk="1" hangingPunct="1">
              <a:defRPr/>
            </a:pPr>
            <a:r>
              <a:rPr lang="cs-CZ" dirty="0"/>
              <a:t>Střet dvou provozů (§ 2932)</a:t>
            </a:r>
          </a:p>
        </p:txBody>
      </p:sp>
      <p:sp>
        <p:nvSpPr>
          <p:cNvPr id="99331" name="Rectangle 3"/>
          <p:cNvSpPr>
            <a:spLocks noGrp="1" noChangeArrowheads="1"/>
          </p:cNvSpPr>
          <p:nvPr>
            <p:ph type="body" idx="1"/>
          </p:nvPr>
        </p:nvSpPr>
        <p:spPr/>
        <p:txBody>
          <a:bodyPr/>
          <a:lstStyle/>
          <a:p>
            <a:pPr eaLnBrk="1" hangingPunct="1">
              <a:defRPr/>
            </a:pPr>
            <a:r>
              <a:rPr lang="cs-CZ"/>
              <a:t>Dle okolností objektivní i subjektivní povahy (protiprávnost, zavinění) </a:t>
            </a:r>
          </a:p>
          <a:p>
            <a:pPr eaLnBrk="1" hangingPunct="1">
              <a:defRPr/>
            </a:pPr>
            <a:endParaRPr lang="cs-CZ"/>
          </a:p>
          <a:p>
            <a:pPr eaLnBrk="1" hangingPunct="1">
              <a:defRPr/>
            </a:pPr>
            <a:r>
              <a:rPr lang="cs-CZ"/>
              <a:t>X odpovědnost vůči třetím osobám</a:t>
            </a:r>
          </a:p>
          <a:p>
            <a:pPr eaLnBrk="1" hangingPunct="1">
              <a:buFont typeface="Wingdings" pitchFamily="2" charset="2"/>
              <a:buNone/>
              <a:defRPr/>
            </a:pPr>
            <a:endParaRPr lang="cs-CZ"/>
          </a:p>
          <a:p>
            <a:pPr eaLnBrk="1" hangingPunct="1">
              <a:buFont typeface="Wingdings" pitchFamily="2" charset="2"/>
              <a:buNone/>
              <a:defRPr/>
            </a:pPr>
            <a:endParaRPr lang="cs-CZ"/>
          </a:p>
        </p:txBody>
      </p:sp>
      <p:sp>
        <p:nvSpPr>
          <p:cNvPr id="2" name="Zástupný symbol pro číslo snímku 1"/>
          <p:cNvSpPr>
            <a:spLocks noGrp="1"/>
          </p:cNvSpPr>
          <p:nvPr>
            <p:ph type="sldNum" sz="quarter" idx="11"/>
          </p:nvPr>
        </p:nvSpPr>
        <p:spPr/>
        <p:txBody>
          <a:bodyPr/>
          <a:lstStyle/>
          <a:p>
            <a:fld id="{18E7075C-DAAE-4F01-934E-465E4B6B4008}" type="slidenum">
              <a:rPr lang="cs-CZ" smtClean="0"/>
              <a:pPr/>
              <a:t>41</a:t>
            </a:fld>
            <a:endParaRPr lang="cs-CZ"/>
          </a:p>
        </p:txBody>
      </p:sp>
    </p:spTree>
    <p:extLst>
      <p:ext uri="{BB962C8B-B14F-4D97-AF65-F5344CB8AC3E}">
        <p14:creationId xmlns:p14="http://schemas.microsoft.com/office/powerpoint/2010/main" val="36640998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Škoda způsobená zvířetem (§§ 2933 a násl.) </a:t>
            </a:r>
          </a:p>
        </p:txBody>
      </p:sp>
      <p:sp>
        <p:nvSpPr>
          <p:cNvPr id="18434" name="Zástupný symbol pro obsah 2"/>
          <p:cNvSpPr>
            <a:spLocks noGrp="1"/>
          </p:cNvSpPr>
          <p:nvPr>
            <p:ph sz="quarter" idx="1"/>
          </p:nvPr>
        </p:nvSpPr>
        <p:spPr>
          <a:xfrm>
            <a:off x="487406" y="2767558"/>
            <a:ext cx="7604020" cy="2691484"/>
          </a:xfrm>
        </p:spPr>
        <p:txBody>
          <a:bodyPr>
            <a:normAutofit fontScale="92500" lnSpcReduction="20000"/>
          </a:bodyPr>
          <a:lstStyle/>
          <a:p>
            <a:pPr marL="205773" lvl="1" indent="0" algn="ctr">
              <a:buNone/>
            </a:pPr>
            <a:r>
              <a:rPr lang="cs-CZ" dirty="0"/>
              <a:t>§ 2933	</a:t>
            </a:r>
          </a:p>
          <a:p>
            <a:pPr marL="205773" lvl="1" indent="0" algn="just">
              <a:buNone/>
            </a:pPr>
            <a:r>
              <a:rPr lang="cs-CZ" dirty="0"/>
              <a:t>Způsobí-li škodu zvíře, nahradí ji jeho vlastník, ať již bylo pod jeho dohledem nebo pod dohledem osoby, které vlastník zvíře svěřil, anebo se zatoulalo nebo uprchlo. Osoba, které zvíře bylo svěřeno nebo která zvíře chová nebo jinak používá, nahradí škodu způsobenou zvířetem společně a nerozdílně s vlastníkem.</a:t>
            </a:r>
          </a:p>
          <a:p>
            <a:pPr marL="205773" lvl="1" indent="0">
              <a:buNone/>
            </a:pPr>
            <a:endParaRPr lang="cs-CZ" dirty="0"/>
          </a:p>
          <a:p>
            <a:pPr marL="205773" lvl="1" indent="0">
              <a:buNone/>
            </a:pPr>
            <a:r>
              <a:rPr lang="cs-CZ" dirty="0"/>
              <a:t>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42</a:t>
            </a:fld>
            <a:endParaRPr lang="cs-CZ"/>
          </a:p>
        </p:txBody>
      </p:sp>
    </p:spTree>
    <p:extLst>
      <p:ext uri="{BB962C8B-B14F-4D97-AF65-F5344CB8AC3E}">
        <p14:creationId xmlns:p14="http://schemas.microsoft.com/office/powerpoint/2010/main" val="37721127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způsobená zvířetem (§ 2934)</a:t>
            </a:r>
          </a:p>
        </p:txBody>
      </p:sp>
      <p:sp>
        <p:nvSpPr>
          <p:cNvPr id="3" name="Zástupný symbol pro obsah 2"/>
          <p:cNvSpPr>
            <a:spLocks noGrp="1"/>
          </p:cNvSpPr>
          <p:nvPr>
            <p:ph sz="quarter" idx="1"/>
          </p:nvPr>
        </p:nvSpPr>
        <p:spPr/>
        <p:txBody>
          <a:bodyPr>
            <a:normAutofit fontScale="85000" lnSpcReduction="20000"/>
          </a:bodyPr>
          <a:lstStyle/>
          <a:p>
            <a:pPr marL="0" lvl="1" indent="0" algn="just">
              <a:buClr>
                <a:schemeClr val="accent1"/>
              </a:buClr>
              <a:buSzPct val="85000"/>
              <a:buNone/>
            </a:pPr>
            <a:r>
              <a:rPr lang="cs-CZ" dirty="0"/>
              <a:t>§ 2934	Slouží-li </a:t>
            </a:r>
            <a:r>
              <a:rPr lang="cs-CZ" dirty="0">
                <a:solidFill>
                  <a:srgbClr val="FF0000"/>
                </a:solidFill>
              </a:rPr>
              <a:t>domácí zvíře vlastníku k výkonu povolání či k jiné výdělečné činnosti nebo k obživě, anebo slouží-li jako pomocník pro osobu se zdravotním postižením</a:t>
            </a:r>
            <a:r>
              <a:rPr lang="cs-CZ" dirty="0"/>
              <a:t>, zprostí se vlastník povinnosti k náhradě, prokáže-li, že při dozoru nad zvířetem nezanedbal potřebnou pečlivost, anebo že by škoda vznikla i při vynaložení potřebné pečlivosti. Za týchž podmínek se povinnosti k náhradě zprostí i ten, komu vlastník zvíře svěřil.</a:t>
            </a:r>
          </a:p>
          <a:p>
            <a:pPr marL="0" indent="0">
              <a:buNone/>
            </a:pPr>
            <a:endParaRPr lang="cs-CZ" dirty="0"/>
          </a:p>
          <a:p>
            <a:pPr marL="0" indent="0">
              <a:buNone/>
            </a:pPr>
            <a:r>
              <a:rPr lang="cs-CZ" dirty="0"/>
              <a:t>I. Odpovědnost za tzv. domácí užitkové zvíře </a:t>
            </a:r>
          </a:p>
          <a:p>
            <a:pPr marL="0" indent="0">
              <a:buNone/>
            </a:pPr>
            <a:r>
              <a:rPr lang="cs-CZ" dirty="0"/>
              <a:t>	1. Smysl a účel privilegování odpovědnosti za tzv. domácí užitkové zvíře</a:t>
            </a:r>
          </a:p>
          <a:p>
            <a:pPr marL="0" indent="0">
              <a:buNone/>
            </a:pPr>
            <a:r>
              <a:rPr lang="cs-CZ" dirty="0"/>
              <a:t>	2. Pojem tzv. domácího užitkového zvířete</a:t>
            </a:r>
          </a:p>
          <a:p>
            <a:pPr marL="0" indent="0">
              <a:buNone/>
            </a:pPr>
            <a:r>
              <a:rPr lang="cs-CZ" dirty="0"/>
              <a:t>		A. Domácí zvíře</a:t>
            </a:r>
          </a:p>
          <a:p>
            <a:pPr marL="0" indent="0">
              <a:buNone/>
            </a:pPr>
            <a:r>
              <a:rPr lang="cs-CZ" dirty="0"/>
              <a:t>		B. Užitkový charakter zvířete</a:t>
            </a:r>
          </a:p>
          <a:p>
            <a:pPr marL="0" indent="0">
              <a:buNone/>
            </a:pPr>
            <a:r>
              <a:rPr lang="cs-CZ" dirty="0"/>
              <a:t>II. Odpovědnost za svěřené zvíře</a:t>
            </a:r>
          </a:p>
          <a:p>
            <a:pPr marL="0" indent="0">
              <a:buNone/>
            </a:pPr>
            <a:endParaRPr lang="cs-CZ" dirty="0"/>
          </a:p>
        </p:txBody>
      </p:sp>
      <p:sp>
        <p:nvSpPr>
          <p:cNvPr id="4" name="Zástupný symbol pro číslo snímku 3"/>
          <p:cNvSpPr>
            <a:spLocks noGrp="1"/>
          </p:cNvSpPr>
          <p:nvPr>
            <p:ph type="sldNum" sz="quarter" idx="4294967295"/>
          </p:nvPr>
        </p:nvSpPr>
        <p:spPr/>
        <p:txBody>
          <a:bodyPr/>
          <a:lstStyle/>
          <a:p>
            <a:fld id="{103B6205-E093-439F-9685-8F7A4FC3F425}" type="slidenum">
              <a:rPr lang="cs-CZ" smtClean="0"/>
              <a:t>43</a:t>
            </a:fld>
            <a:endParaRPr lang="cs-CZ"/>
          </a:p>
        </p:txBody>
      </p:sp>
    </p:spTree>
    <p:extLst>
      <p:ext uri="{BB962C8B-B14F-4D97-AF65-F5344CB8AC3E}">
        <p14:creationId xmlns:p14="http://schemas.microsoft.com/office/powerpoint/2010/main" val="38123576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268760"/>
            <a:ext cx="7840648" cy="647700"/>
          </a:xfrm>
        </p:spPr>
        <p:txBody>
          <a:bodyPr/>
          <a:lstStyle/>
          <a:p>
            <a:r>
              <a:rPr lang="cs-CZ" dirty="0"/>
              <a:t>Svémocné odnětí zvířete</a:t>
            </a:r>
          </a:p>
        </p:txBody>
      </p:sp>
      <p:sp>
        <p:nvSpPr>
          <p:cNvPr id="3" name="Zástupný symbol pro obsah 2"/>
          <p:cNvSpPr>
            <a:spLocks noGrp="1"/>
          </p:cNvSpPr>
          <p:nvPr>
            <p:ph sz="quarter" idx="1"/>
          </p:nvPr>
        </p:nvSpPr>
        <p:spPr>
          <a:xfrm>
            <a:off x="509589" y="2348879"/>
            <a:ext cx="8082321" cy="3783633"/>
          </a:xfrm>
        </p:spPr>
        <p:txBody>
          <a:bodyPr/>
          <a:lstStyle/>
          <a:p>
            <a:pPr marL="205773" lvl="1" indent="0" algn="ctr">
              <a:buNone/>
            </a:pPr>
            <a:r>
              <a:rPr lang="cs-CZ" dirty="0"/>
              <a:t>§ 2935</a:t>
            </a:r>
          </a:p>
          <a:p>
            <a:pPr marL="205773" lvl="1" indent="0" algn="just">
              <a:buNone/>
            </a:pPr>
            <a:r>
              <a:rPr lang="cs-CZ" dirty="0"/>
              <a:t>(1) Odňala-li třetí osoba svémocně zvíře vlastníku nebo osobě, které vlastník zvíře svěřil, nahradí třetí osoba škodu způsobenou zvířetem sama, prokáže-li vlastník nebo osoba, které vlastník zvíře svěřil, že odnětí nemohli rozumně zabránit; jinak společně a nerozdílně s nimi.</a:t>
            </a:r>
          </a:p>
          <a:p>
            <a:pPr marL="205773" lvl="1" indent="0" algn="just">
              <a:buNone/>
            </a:pPr>
            <a:r>
              <a:rPr lang="cs-CZ" dirty="0"/>
              <a:t>(2) Kdo zvíře svémocně odňal, nemůže se zprostit povinnosti k náhradě.</a:t>
            </a:r>
          </a:p>
          <a:p>
            <a:endParaRPr lang="cs-CZ" dirty="0"/>
          </a:p>
        </p:txBody>
      </p:sp>
      <p:sp>
        <p:nvSpPr>
          <p:cNvPr id="4" name="Zástupný symbol pro číslo snímku 3"/>
          <p:cNvSpPr>
            <a:spLocks noGrp="1"/>
          </p:cNvSpPr>
          <p:nvPr>
            <p:ph type="sldNum" sz="quarter" idx="4294967295"/>
          </p:nvPr>
        </p:nvSpPr>
        <p:spPr/>
        <p:txBody>
          <a:bodyPr/>
          <a:lstStyle/>
          <a:p>
            <a:fld id="{103B6205-E093-439F-9685-8F7A4FC3F425}" type="slidenum">
              <a:rPr lang="cs-CZ" smtClean="0"/>
              <a:t>44</a:t>
            </a:fld>
            <a:endParaRPr lang="cs-CZ"/>
          </a:p>
        </p:txBody>
      </p:sp>
    </p:spTree>
    <p:extLst>
      <p:ext uri="{BB962C8B-B14F-4D97-AF65-F5344CB8AC3E}">
        <p14:creationId xmlns:p14="http://schemas.microsoft.com/office/powerpoint/2010/main" val="1865281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Škoda způsobená věcí</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45</a:t>
            </a:fld>
            <a:endParaRPr lang="cs-CZ"/>
          </a:p>
        </p:txBody>
      </p:sp>
      <p:sp>
        <p:nvSpPr>
          <p:cNvPr id="4" name="Zástupný symbol pro obsah 3"/>
          <p:cNvSpPr>
            <a:spLocks noGrp="1"/>
          </p:cNvSpPr>
          <p:nvPr>
            <p:ph sz="quarter" idx="1"/>
          </p:nvPr>
        </p:nvSpPr>
        <p:spPr/>
        <p:txBody>
          <a:bodyPr>
            <a:normAutofit fontScale="92500" lnSpcReduction="20000"/>
          </a:bodyPr>
          <a:lstStyle/>
          <a:p>
            <a:pPr marL="0" indent="0" algn="ctr">
              <a:buNone/>
            </a:pPr>
            <a:r>
              <a:rPr lang="cs-CZ" dirty="0"/>
              <a:t>§ 2936</a:t>
            </a:r>
          </a:p>
          <a:p>
            <a:pPr marL="0" indent="0">
              <a:buNone/>
            </a:pPr>
            <a:r>
              <a:rPr lang="cs-CZ" dirty="0"/>
              <a:t>	Kdo je povinen někomu něco plnit a použije při tom vadnou věc, nahradí škodu </a:t>
            </a:r>
            <a:r>
              <a:rPr lang="cs-CZ" dirty="0">
                <a:solidFill>
                  <a:srgbClr val="FF0000"/>
                </a:solidFill>
              </a:rPr>
              <a:t>způsobenou vadou věci</a:t>
            </a:r>
            <a:r>
              <a:rPr lang="cs-CZ" dirty="0"/>
              <a:t>. To platí i v případě poskytnutí zdravotnických, sociálních, veterinárních a jiných biologických služeb.</a:t>
            </a:r>
          </a:p>
          <a:p>
            <a:pPr marL="0" indent="0">
              <a:buNone/>
            </a:pPr>
            <a:endParaRPr lang="cs-CZ" dirty="0"/>
          </a:p>
          <a:p>
            <a:pPr>
              <a:defRPr/>
            </a:pPr>
            <a:r>
              <a:rPr lang="cs-CZ" dirty="0"/>
              <a:t> Odpovědnost za neselhání přístroje, bezvadnost látky … </a:t>
            </a:r>
          </a:p>
          <a:p>
            <a:pPr lvl="1">
              <a:defRPr/>
            </a:pPr>
            <a:r>
              <a:rPr lang="cs-CZ" dirty="0"/>
              <a:t>I např. </a:t>
            </a:r>
            <a:r>
              <a:rPr lang="cs-CZ" dirty="0" err="1"/>
              <a:t>nesterilita</a:t>
            </a:r>
            <a:r>
              <a:rPr lang="cs-CZ" dirty="0"/>
              <a:t> stříkačky</a:t>
            </a:r>
          </a:p>
          <a:p>
            <a:pPr>
              <a:defRPr/>
            </a:pPr>
            <a:r>
              <a:rPr lang="cs-CZ" dirty="0"/>
              <a:t>Včetně věcí, které s plněním souvisí (např. prasklá židle v restauraci; srov. R 15/1986)</a:t>
            </a:r>
          </a:p>
          <a:p>
            <a:pPr lvl="1">
              <a:defRPr/>
            </a:pPr>
            <a:r>
              <a:rPr lang="cs-CZ" dirty="0" err="1"/>
              <a:t>Pb</a:t>
            </a:r>
            <a:r>
              <a:rPr lang="cs-CZ" dirty="0"/>
              <a:t>.: vztah k odpovědnosti za provoz </a:t>
            </a:r>
          </a:p>
          <a:p>
            <a:pPr>
              <a:defRPr/>
            </a:pPr>
            <a:r>
              <a:rPr lang="cs-CZ" dirty="0"/>
              <a:t>I v důsledku vnějších okolností (např. výpadek elektrického proudu), ??? </a:t>
            </a:r>
          </a:p>
          <a:p>
            <a:pPr marL="0" indent="0">
              <a:buNone/>
            </a:pPr>
            <a:endParaRPr lang="cs-CZ" dirty="0"/>
          </a:p>
        </p:txBody>
      </p:sp>
    </p:spTree>
    <p:extLst>
      <p:ext uri="{BB962C8B-B14F-4D97-AF65-F5344CB8AC3E}">
        <p14:creationId xmlns:p14="http://schemas.microsoft.com/office/powerpoint/2010/main" val="9381324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24744"/>
            <a:ext cx="7681354" cy="562525"/>
          </a:xfrm>
        </p:spPr>
        <p:txBody>
          <a:bodyPr/>
          <a:lstStyle/>
          <a:p>
            <a:r>
              <a:rPr lang="cs-CZ" dirty="0"/>
              <a:t>Škoda způsobená věcí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46</a:t>
            </a:fld>
            <a:endParaRPr lang="cs-CZ"/>
          </a:p>
        </p:txBody>
      </p:sp>
      <p:sp>
        <p:nvSpPr>
          <p:cNvPr id="4" name="Zástupný symbol pro obsah 3"/>
          <p:cNvSpPr>
            <a:spLocks noGrp="1"/>
          </p:cNvSpPr>
          <p:nvPr>
            <p:ph sz="quarter" idx="1"/>
          </p:nvPr>
        </p:nvSpPr>
        <p:spPr>
          <a:xfrm>
            <a:off x="600554" y="1916832"/>
            <a:ext cx="7654884" cy="4536504"/>
          </a:xfrm>
        </p:spPr>
        <p:txBody>
          <a:bodyPr>
            <a:normAutofit fontScale="92500" lnSpcReduction="20000"/>
          </a:bodyPr>
          <a:lstStyle/>
          <a:p>
            <a:pPr marL="0" indent="0" algn="ctr">
              <a:buNone/>
            </a:pPr>
            <a:r>
              <a:rPr lang="cs-CZ" dirty="0"/>
              <a:t>§ 2937</a:t>
            </a:r>
          </a:p>
          <a:p>
            <a:pPr marL="0" indent="0">
              <a:buNone/>
            </a:pPr>
            <a:r>
              <a:rPr lang="cs-CZ" dirty="0"/>
              <a:t> (1) Způsobí-li škodu věc </a:t>
            </a:r>
            <a:r>
              <a:rPr lang="cs-CZ" dirty="0">
                <a:solidFill>
                  <a:srgbClr val="FF0000"/>
                </a:solidFill>
              </a:rPr>
              <a:t>sama od sebe</a:t>
            </a:r>
            <a:r>
              <a:rPr lang="cs-CZ" dirty="0"/>
              <a:t>, nahradí škodu ten, kdo nad věcí měl mít </a:t>
            </a:r>
            <a:r>
              <a:rPr lang="cs-CZ" dirty="0">
                <a:solidFill>
                  <a:srgbClr val="FF0000"/>
                </a:solidFill>
              </a:rPr>
              <a:t>dohled</a:t>
            </a:r>
            <a:r>
              <a:rPr lang="cs-CZ" dirty="0"/>
              <a:t>; </a:t>
            </a:r>
            <a:r>
              <a:rPr lang="cs-CZ" dirty="0">
                <a:solidFill>
                  <a:srgbClr val="FF0000"/>
                </a:solidFill>
              </a:rPr>
              <a:t>nelze-li takovou osobu jinak určit, platí, že jí je vlastník věci</a:t>
            </a:r>
            <a:r>
              <a:rPr lang="cs-CZ" dirty="0"/>
              <a:t>. Kdo prokáže, že </a:t>
            </a:r>
            <a:r>
              <a:rPr lang="cs-CZ" dirty="0">
                <a:solidFill>
                  <a:srgbClr val="FF0000"/>
                </a:solidFill>
              </a:rPr>
              <a:t>náležitý dohled nezanedbal</a:t>
            </a:r>
            <a:r>
              <a:rPr lang="cs-CZ" dirty="0"/>
              <a:t>, zprostí se povinnosti k náhradě.</a:t>
            </a:r>
          </a:p>
          <a:p>
            <a:pPr marL="0" indent="0">
              <a:buNone/>
            </a:pPr>
            <a:r>
              <a:rPr lang="cs-CZ" dirty="0"/>
              <a:t> </a:t>
            </a:r>
          </a:p>
          <a:p>
            <a:pPr marL="0" indent="0">
              <a:buNone/>
            </a:pPr>
            <a:r>
              <a:rPr lang="cs-CZ" dirty="0"/>
              <a:t>(2) Způsobila-li škodu věc pádem nebo vyhozením z místnosti nebo podobného místa, nahradí škodu společně a nerozdílně s tím, kdo je povinen k náhradě podle odstavce 1, i osoba, která takové místo užívá, a nelze-li ji určit, vlastník nemovité věci.</a:t>
            </a:r>
          </a:p>
          <a:p>
            <a:pPr>
              <a:buFontTx/>
              <a:buChar char="-"/>
            </a:pPr>
            <a:r>
              <a:rPr lang="cs-CZ" dirty="0" err="1">
                <a:solidFill>
                  <a:srgbClr val="FF0000"/>
                </a:solidFill>
              </a:rPr>
              <a:t>actio</a:t>
            </a:r>
            <a:r>
              <a:rPr lang="cs-CZ" dirty="0">
                <a:solidFill>
                  <a:srgbClr val="FF0000"/>
                </a:solidFill>
              </a:rPr>
              <a:t> de </a:t>
            </a:r>
            <a:r>
              <a:rPr lang="cs-CZ" dirty="0" err="1">
                <a:solidFill>
                  <a:srgbClr val="FF0000"/>
                </a:solidFill>
              </a:rPr>
              <a:t>deiectis</a:t>
            </a:r>
            <a:r>
              <a:rPr lang="cs-CZ" dirty="0">
                <a:solidFill>
                  <a:srgbClr val="FF0000"/>
                </a:solidFill>
              </a:rPr>
              <a:t> vel </a:t>
            </a:r>
            <a:r>
              <a:rPr lang="cs-CZ" dirty="0" err="1">
                <a:solidFill>
                  <a:srgbClr val="FF0000"/>
                </a:solidFill>
              </a:rPr>
              <a:t>efusis</a:t>
            </a:r>
            <a:r>
              <a:rPr lang="cs-CZ" dirty="0">
                <a:solidFill>
                  <a:srgbClr val="FF0000"/>
                </a:solidFill>
              </a:rPr>
              <a:t> – žaloba o vylitém nebo vyhozeném</a:t>
            </a:r>
          </a:p>
          <a:p>
            <a:pPr>
              <a:buFontTx/>
              <a:buChar char="-"/>
            </a:pPr>
            <a:r>
              <a:rPr lang="cs-CZ" dirty="0">
                <a:solidFill>
                  <a:srgbClr val="FF0000"/>
                </a:solidFill>
              </a:rPr>
              <a:t>Vyvýšené místo jako výsledek lidské činnosti, které je ve výhradním panství určitých osob.</a:t>
            </a: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10584845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Zřícení budovy nebo odloučení její části (§ 2938)</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47</a:t>
            </a:fld>
            <a:endParaRPr lang="cs-CZ"/>
          </a:p>
        </p:txBody>
      </p:sp>
      <p:sp>
        <p:nvSpPr>
          <p:cNvPr id="4" name="Zástupný symbol pro obsah 3"/>
          <p:cNvSpPr>
            <a:spLocks noGrp="1"/>
          </p:cNvSpPr>
          <p:nvPr>
            <p:ph sz="quarter" idx="1"/>
          </p:nvPr>
        </p:nvSpPr>
        <p:spPr/>
        <p:txBody>
          <a:bodyPr>
            <a:normAutofit lnSpcReduction="10000"/>
          </a:bodyPr>
          <a:lstStyle/>
          <a:p>
            <a:pPr marL="0" indent="0" algn="just">
              <a:buNone/>
            </a:pPr>
            <a:r>
              <a:rPr lang="cs-CZ" dirty="0"/>
              <a:t>§ 2938</a:t>
            </a:r>
          </a:p>
          <a:p>
            <a:pPr marL="0" indent="0" algn="just">
              <a:buNone/>
            </a:pPr>
            <a:r>
              <a:rPr lang="cs-CZ" dirty="0"/>
              <a:t> (1) Při zřícení budovy nebo odloučení její části v důsledku </a:t>
            </a:r>
            <a:r>
              <a:rPr lang="cs-CZ" dirty="0">
                <a:solidFill>
                  <a:srgbClr val="FF0000"/>
                </a:solidFill>
              </a:rPr>
              <a:t>vady budovy</a:t>
            </a:r>
            <a:r>
              <a:rPr lang="cs-CZ" dirty="0"/>
              <a:t> nebo </a:t>
            </a:r>
            <a:r>
              <a:rPr lang="cs-CZ" dirty="0">
                <a:solidFill>
                  <a:srgbClr val="FF0000"/>
                </a:solidFill>
              </a:rPr>
              <a:t>nedostatečného udržování </a:t>
            </a:r>
            <a:r>
              <a:rPr lang="cs-CZ" dirty="0"/>
              <a:t>budovy nahradí její vlastník škodu z toho vzniklou.</a:t>
            </a:r>
          </a:p>
          <a:p>
            <a:pPr marL="0" indent="0" algn="just">
              <a:buNone/>
            </a:pPr>
            <a:r>
              <a:rPr lang="cs-CZ" dirty="0"/>
              <a:t> </a:t>
            </a:r>
          </a:p>
          <a:p>
            <a:pPr marL="0" indent="0" algn="just">
              <a:buNone/>
            </a:pPr>
            <a:r>
              <a:rPr lang="cs-CZ" dirty="0"/>
              <a:t>(2) Společně a nerozdílně s ním hradí škodu předešlý vlastník, má-li škoda příčinu v nedostatku vzniklém za trvání jeho vlastnického práva, na nějž nástupce neupozornil, a došlo-li ke škodě do roka od zániku jeho vlastnického práva. To neplatí, pokud se jedná o takový nedostatek, o kterém nástupce musel vědět.</a:t>
            </a:r>
          </a:p>
          <a:p>
            <a:pPr algn="just"/>
            <a:endParaRPr lang="cs-CZ" dirty="0"/>
          </a:p>
        </p:txBody>
      </p:sp>
    </p:spTree>
    <p:extLst>
      <p:ext uri="{BB962C8B-B14F-4D97-AF65-F5344CB8AC3E}">
        <p14:creationId xmlns:p14="http://schemas.microsoft.com/office/powerpoint/2010/main" val="14980229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258" y="908720"/>
            <a:ext cx="7681354" cy="562525"/>
          </a:xfrm>
        </p:spPr>
        <p:txBody>
          <a:bodyPr>
            <a:normAutofit/>
          </a:bodyPr>
          <a:lstStyle/>
          <a:p>
            <a:r>
              <a:rPr lang="cs-CZ" dirty="0"/>
              <a:t>Škoda způsobená vadou výrobku (§§ 2939 </a:t>
            </a:r>
            <a:r>
              <a:rPr lang="cs-CZ" dirty="0" err="1"/>
              <a:t>an</a:t>
            </a:r>
            <a:r>
              <a:rPr lang="cs-CZ" dirty="0"/>
              <a:t>.)</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48</a:t>
            </a:fld>
            <a:endParaRPr lang="cs-CZ"/>
          </a:p>
        </p:txBody>
      </p:sp>
      <p:sp>
        <p:nvSpPr>
          <p:cNvPr id="4" name="Zástupný symbol pro obsah 3"/>
          <p:cNvSpPr>
            <a:spLocks noGrp="1"/>
          </p:cNvSpPr>
          <p:nvPr>
            <p:ph sz="quarter" idx="1"/>
          </p:nvPr>
        </p:nvSpPr>
        <p:spPr>
          <a:xfrm>
            <a:off x="609258" y="1844824"/>
            <a:ext cx="7754978" cy="4536504"/>
          </a:xfrm>
        </p:spPr>
        <p:txBody>
          <a:bodyPr>
            <a:normAutofit fontScale="85000" lnSpcReduction="20000"/>
          </a:bodyPr>
          <a:lstStyle/>
          <a:p>
            <a:r>
              <a:rPr lang="cs-CZ" dirty="0"/>
              <a:t>Směrnice Rady 85/374/EHS, o sbližování právních předpisů členských států týkajících se odpovědnosti za vadné výrobky </a:t>
            </a:r>
          </a:p>
          <a:p>
            <a:r>
              <a:rPr lang="cs-CZ" dirty="0"/>
              <a:t>Objektivní odpovědnost za škodu způsobenou vadou výrobku </a:t>
            </a:r>
          </a:p>
          <a:p>
            <a:pPr lvl="1"/>
            <a:r>
              <a:rPr lang="cs-CZ" dirty="0"/>
              <a:t>Účel: ochrana spotřebitele (srov. § 2943) </a:t>
            </a:r>
          </a:p>
          <a:p>
            <a:pPr lvl="1"/>
            <a:r>
              <a:rPr lang="cs-CZ" dirty="0"/>
              <a:t>Limitace takto nahrazené škody: více než € 500 (§ 2939 odst. 3)</a:t>
            </a:r>
          </a:p>
          <a:p>
            <a:pPr lvl="1"/>
            <a:r>
              <a:rPr lang="cs-CZ" dirty="0"/>
              <a:t>Nad rámec směrnice i na „prvotní zemědělské produkty“; čl. 15 I směrnice</a:t>
            </a:r>
          </a:p>
          <a:p>
            <a:r>
              <a:rPr lang="cs-CZ" dirty="0"/>
              <a:t>Škoda </a:t>
            </a:r>
          </a:p>
          <a:p>
            <a:pPr lvl="1"/>
            <a:r>
              <a:rPr lang="cs-CZ" dirty="0"/>
              <a:t>Vyloučení škody, na něž se tato ustanovení aplikují</a:t>
            </a:r>
          </a:p>
          <a:p>
            <a:pPr lvl="2"/>
            <a:r>
              <a:rPr lang="cs-CZ" dirty="0"/>
              <a:t>Škoda spočívá v něčem jiném, než poškození tohoto výrobku (zde: odpovědnost za vady)</a:t>
            </a:r>
          </a:p>
          <a:p>
            <a:pPr lvl="2"/>
            <a:r>
              <a:rPr lang="cs-CZ" dirty="0"/>
              <a:t>Poškozena je věc, která se převážně používá k podnikatelským účelům.</a:t>
            </a:r>
          </a:p>
          <a:p>
            <a:pPr lvl="1"/>
            <a:r>
              <a:rPr lang="cs-CZ" dirty="0" err="1">
                <a:solidFill>
                  <a:srgbClr val="FF0000"/>
                </a:solidFill>
              </a:rPr>
              <a:t>Pb</a:t>
            </a:r>
            <a:r>
              <a:rPr lang="cs-CZ" dirty="0">
                <a:solidFill>
                  <a:srgbClr val="FF0000"/>
                </a:solidFill>
              </a:rPr>
              <a:t>.: nemajetková újma způsobená úmrtím nebo úrazem [čl. 9 písm. a) směrnice] – srov. § 2956. </a:t>
            </a:r>
          </a:p>
        </p:txBody>
      </p:sp>
    </p:spTree>
    <p:extLst>
      <p:ext uri="{BB962C8B-B14F-4D97-AF65-F5344CB8AC3E}">
        <p14:creationId xmlns:p14="http://schemas.microsoft.com/office/powerpoint/2010/main" val="14416032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dirty="0"/>
              <a:t>Zvláštní definice vady výrobku - § 2941</a:t>
            </a:r>
          </a:p>
          <a:p>
            <a:r>
              <a:rPr lang="cs-CZ" dirty="0"/>
              <a:t>Povinné subjekty: </a:t>
            </a:r>
          </a:p>
          <a:p>
            <a:pPr lvl="1"/>
            <a:r>
              <a:rPr lang="cs-CZ" dirty="0"/>
              <a:t>Výrobce + ten, kdo prodává pod svou značkou: § 2939 odst.1</a:t>
            </a:r>
          </a:p>
          <a:p>
            <a:pPr lvl="1"/>
            <a:r>
              <a:rPr lang="cs-CZ" dirty="0"/>
              <a:t>Dovozce: § 2939 odst. 2 (solidárně s výrobcem)</a:t>
            </a:r>
          </a:p>
          <a:p>
            <a:pPr lvl="1"/>
            <a:r>
              <a:rPr lang="cs-CZ" dirty="0"/>
              <a:t>Dodavatel: § 2940 (subsidiárně) </a:t>
            </a:r>
          </a:p>
          <a:p>
            <a:endParaRPr lang="cs-CZ" dirty="0"/>
          </a:p>
        </p:txBody>
      </p:sp>
      <p:sp>
        <p:nvSpPr>
          <p:cNvPr id="4" name="Zástupný symbol pro číslo snímku 3"/>
          <p:cNvSpPr>
            <a:spLocks noGrp="1"/>
          </p:cNvSpPr>
          <p:nvPr>
            <p:ph type="sldNum" sz="quarter" idx="4294967295"/>
          </p:nvPr>
        </p:nvSpPr>
        <p:spPr/>
        <p:txBody>
          <a:bodyPr/>
          <a:lstStyle/>
          <a:p>
            <a:fld id="{103B6205-E093-439F-9685-8F7A4FC3F425}" type="slidenum">
              <a:rPr lang="cs-CZ" smtClean="0"/>
              <a:t>49</a:t>
            </a:fld>
            <a:endParaRPr lang="cs-CZ"/>
          </a:p>
        </p:txBody>
      </p:sp>
    </p:spTree>
    <p:extLst>
      <p:ext uri="{BB962C8B-B14F-4D97-AF65-F5344CB8AC3E}">
        <p14:creationId xmlns:p14="http://schemas.microsoft.com/office/powerpoint/2010/main" val="871321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Deliktní právo </a:t>
            </a:r>
          </a:p>
        </p:txBody>
      </p:sp>
      <p:sp>
        <p:nvSpPr>
          <p:cNvPr id="4" name="Zástupný symbol pro obsah 3"/>
          <p:cNvSpPr>
            <a:spLocks noGrp="1"/>
          </p:cNvSpPr>
          <p:nvPr>
            <p:ph sz="quarter" idx="1"/>
          </p:nvPr>
        </p:nvSpPr>
        <p:spPr/>
        <p:txBody>
          <a:bodyPr>
            <a:normAutofit lnSpcReduction="10000"/>
          </a:bodyPr>
          <a:lstStyle/>
          <a:p>
            <a:r>
              <a:rPr lang="cs-CZ" dirty="0"/>
              <a:t>Pojem „delikt“ ve dvojím smyslu: </a:t>
            </a:r>
          </a:p>
          <a:p>
            <a:pPr marL="385824" indent="-385824">
              <a:buFont typeface="+mj-lt"/>
              <a:buAutoNum type="arabicPeriod"/>
            </a:pPr>
            <a:r>
              <a:rPr lang="cs-CZ" u="sng" dirty="0"/>
              <a:t>Širší</a:t>
            </a:r>
            <a:r>
              <a:rPr lang="cs-CZ" dirty="0"/>
              <a:t>: jako porušení práva vůbec (tj. i jako porušení závazku ze smlouvy)</a:t>
            </a:r>
          </a:p>
          <a:p>
            <a:pPr marL="385824" indent="-385824">
              <a:buFont typeface="+mj-lt"/>
              <a:buAutoNum type="arabicPeriod"/>
            </a:pPr>
            <a:r>
              <a:rPr lang="cs-CZ" u="sng" dirty="0"/>
              <a:t>Užší</a:t>
            </a:r>
            <a:r>
              <a:rPr lang="cs-CZ" dirty="0"/>
              <a:t>: jako porušení zákonné, tj. mimosmluvní povinnosti</a:t>
            </a:r>
          </a:p>
          <a:p>
            <a:pPr marL="385824" indent="-385824">
              <a:buFont typeface="+mj-lt"/>
              <a:buAutoNum type="arabicPeriod"/>
            </a:pPr>
            <a:endParaRPr lang="cs-CZ" dirty="0"/>
          </a:p>
          <a:p>
            <a:pPr marL="385824" indent="-385824">
              <a:buFont typeface="+mj-lt"/>
              <a:buAutoNum type="arabicPeriod"/>
            </a:pPr>
            <a:r>
              <a:rPr lang="cs-CZ" u="sng" dirty="0"/>
              <a:t>Deliktní odpovědnost</a:t>
            </a:r>
            <a:r>
              <a:rPr lang="cs-CZ" dirty="0"/>
              <a:t>: odpovědnost, která se nezakládá na porušení smluvní povinnosti</a:t>
            </a:r>
          </a:p>
          <a:p>
            <a:pPr marL="663271" lvl="1" indent="-385824">
              <a:buFont typeface="Arial" panose="020B0604020202020204" pitchFamily="34" charset="0"/>
              <a:buChar char="•"/>
            </a:pPr>
            <a:r>
              <a:rPr lang="cs-CZ" dirty="0"/>
              <a:t>Může se zakládat na porušení zákonné povinnosti (např. § 2910)</a:t>
            </a:r>
          </a:p>
          <a:p>
            <a:pPr marL="663271" lvl="1" indent="-385824">
              <a:buFont typeface="Arial" panose="020B0604020202020204" pitchFamily="34" charset="0"/>
              <a:buChar char="•"/>
            </a:pPr>
            <a:r>
              <a:rPr lang="cs-CZ" dirty="0"/>
              <a:t>Může však existovat (v podobě objektivní odpovědnosti) i bez porušení práva (např. § 2927)</a:t>
            </a:r>
          </a:p>
        </p:txBody>
      </p:sp>
      <p:sp>
        <p:nvSpPr>
          <p:cNvPr id="3" name="Zástupný symbol pro číslo snímku 2"/>
          <p:cNvSpPr>
            <a:spLocks noGrp="1"/>
          </p:cNvSpPr>
          <p:nvPr>
            <p:ph type="sldNum" sz="quarter" idx="11"/>
          </p:nvPr>
        </p:nvSpPr>
        <p:spPr/>
        <p:txBody>
          <a:bodyPr/>
          <a:lstStyle/>
          <a:p>
            <a:fld id="{18E7075C-DAAE-4F01-934E-465E4B6B4008}" type="slidenum">
              <a:rPr lang="cs-CZ" smtClean="0"/>
              <a:pPr/>
              <a:t>5</a:t>
            </a:fld>
            <a:endParaRPr lang="cs-CZ"/>
          </a:p>
        </p:txBody>
      </p:sp>
    </p:spTree>
    <p:extLst>
      <p:ext uri="{BB962C8B-B14F-4D97-AF65-F5344CB8AC3E}">
        <p14:creationId xmlns:p14="http://schemas.microsoft.com/office/powerpoint/2010/main" val="6242202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způsobená vadou výrobku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50</a:t>
            </a:fld>
            <a:endParaRPr lang="cs-CZ"/>
          </a:p>
        </p:txBody>
      </p:sp>
      <p:sp>
        <p:nvSpPr>
          <p:cNvPr id="4" name="Zástupný symbol pro obsah 3"/>
          <p:cNvSpPr>
            <a:spLocks noGrp="1"/>
          </p:cNvSpPr>
          <p:nvPr>
            <p:ph sz="quarter" idx="1"/>
          </p:nvPr>
        </p:nvSpPr>
        <p:spPr/>
        <p:txBody>
          <a:bodyPr>
            <a:normAutofit fontScale="92500" lnSpcReduction="20000"/>
          </a:bodyPr>
          <a:lstStyle/>
          <a:p>
            <a:r>
              <a:rPr lang="cs-CZ" dirty="0"/>
              <a:t>Liberace: </a:t>
            </a:r>
          </a:p>
          <a:p>
            <a:pPr lvl="1"/>
            <a:r>
              <a:rPr lang="cs-CZ" dirty="0"/>
              <a:t>Škodu zavinil poškozený nebo ten, zda jehož čin poškozený odpovídá (§ 2942 odst. 1)</a:t>
            </a:r>
          </a:p>
          <a:p>
            <a:pPr lvl="1"/>
            <a:r>
              <a:rPr lang="cs-CZ" dirty="0"/>
              <a:t>Neuvedení na trh </a:t>
            </a:r>
          </a:p>
          <a:p>
            <a:pPr lvl="1"/>
            <a:r>
              <a:rPr lang="cs-CZ" dirty="0"/>
              <a:t>Prokáže, že vada neexistovala v době uvedení na trh</a:t>
            </a:r>
          </a:p>
          <a:p>
            <a:pPr lvl="1"/>
            <a:r>
              <a:rPr lang="cs-CZ" dirty="0"/>
              <a:t>Výrobek nebyl určen k podnikatelskému využití </a:t>
            </a:r>
          </a:p>
          <a:p>
            <a:pPr lvl="1"/>
            <a:r>
              <a:rPr lang="cs-CZ" dirty="0"/>
              <a:t>Vada výrobku je důsledkem plnění závazné povinnosti</a:t>
            </a:r>
          </a:p>
          <a:p>
            <a:pPr lvl="1"/>
            <a:r>
              <a:rPr lang="cs-CZ" dirty="0"/>
              <a:t>Objektivně nebylo možné vadu zjistit (optimální pozorovatel) </a:t>
            </a:r>
          </a:p>
          <a:p>
            <a:pPr lvl="2"/>
            <a:r>
              <a:rPr lang="cs-CZ" dirty="0"/>
              <a:t>Uvedení na trh nebylo v adekvátní příčinné souvislosti se způsobením škody</a:t>
            </a:r>
          </a:p>
          <a:p>
            <a:r>
              <a:rPr lang="cs-CZ" dirty="0"/>
              <a:t>Zvláštní pravidla pro součást výrobku (§ 2942 III)</a:t>
            </a:r>
          </a:p>
          <a:p>
            <a:endParaRPr lang="cs-CZ" dirty="0"/>
          </a:p>
        </p:txBody>
      </p:sp>
    </p:spTree>
    <p:extLst>
      <p:ext uri="{BB962C8B-B14F-4D97-AF65-F5344CB8AC3E}">
        <p14:creationId xmlns:p14="http://schemas.microsoft.com/office/powerpoint/2010/main" val="37899602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způsobená vadou výrobku</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51</a:t>
            </a:fld>
            <a:endParaRPr lang="cs-CZ"/>
          </a:p>
        </p:txBody>
      </p:sp>
      <p:sp>
        <p:nvSpPr>
          <p:cNvPr id="4" name="Zástupný symbol pro obsah 3"/>
          <p:cNvSpPr>
            <a:spLocks noGrp="1"/>
          </p:cNvSpPr>
          <p:nvPr>
            <p:ph sz="quarter" idx="1"/>
          </p:nvPr>
        </p:nvSpPr>
        <p:spPr/>
        <p:txBody>
          <a:bodyPr/>
          <a:lstStyle/>
          <a:p>
            <a:r>
              <a:rPr lang="cs-CZ" dirty="0"/>
              <a:t>Jde o kogentní ustanovení, § 2942 odst. 4 </a:t>
            </a:r>
          </a:p>
          <a:p>
            <a:r>
              <a:rPr lang="cs-CZ" dirty="0"/>
              <a:t>Práva na náhradu škody se nelze vzdát předem (to je však jen projev </a:t>
            </a:r>
            <a:r>
              <a:rPr lang="cs-CZ" dirty="0" err="1"/>
              <a:t>kogentnosti</a:t>
            </a:r>
            <a:r>
              <a:rPr lang="cs-CZ" dirty="0"/>
              <a:t>); § 2942 odst. 5</a:t>
            </a:r>
          </a:p>
        </p:txBody>
      </p:sp>
    </p:spTree>
    <p:extLst>
      <p:ext uri="{BB962C8B-B14F-4D97-AF65-F5344CB8AC3E}">
        <p14:creationId xmlns:p14="http://schemas.microsoft.com/office/powerpoint/2010/main" val="34247018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80728"/>
            <a:ext cx="8086635" cy="647700"/>
          </a:xfrm>
        </p:spPr>
        <p:txBody>
          <a:bodyPr/>
          <a:lstStyle/>
          <a:p>
            <a:r>
              <a:rPr lang="cs-CZ" dirty="0"/>
              <a:t>Škoda na převzaté věci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52</a:t>
            </a:fld>
            <a:endParaRPr lang="cs-CZ"/>
          </a:p>
        </p:txBody>
      </p:sp>
      <p:sp>
        <p:nvSpPr>
          <p:cNvPr id="4" name="Zástupný symbol pro obsah 3"/>
          <p:cNvSpPr>
            <a:spLocks noGrp="1"/>
          </p:cNvSpPr>
          <p:nvPr>
            <p:ph sz="quarter" idx="1"/>
          </p:nvPr>
        </p:nvSpPr>
        <p:spPr>
          <a:xfrm>
            <a:off x="467544" y="1700808"/>
            <a:ext cx="8086635" cy="4608512"/>
          </a:xfrm>
        </p:spPr>
        <p:txBody>
          <a:bodyPr>
            <a:noAutofit/>
          </a:bodyPr>
          <a:lstStyle/>
          <a:p>
            <a:pPr marL="0" indent="0" algn="ctr">
              <a:lnSpc>
                <a:spcPct val="120000"/>
              </a:lnSpc>
              <a:spcBef>
                <a:spcPts val="0"/>
              </a:spcBef>
              <a:buNone/>
            </a:pPr>
            <a:r>
              <a:rPr lang="cs-CZ" sz="2000" dirty="0"/>
              <a:t>§ 2944</a:t>
            </a:r>
          </a:p>
          <a:p>
            <a:pPr marL="0" indent="0" algn="ctr">
              <a:lnSpc>
                <a:spcPct val="120000"/>
              </a:lnSpc>
              <a:spcBef>
                <a:spcPts val="0"/>
              </a:spcBef>
              <a:buNone/>
            </a:pPr>
            <a:r>
              <a:rPr lang="cs-CZ" sz="2000" dirty="0"/>
              <a:t>Škoda na převzaté věci</a:t>
            </a:r>
          </a:p>
          <a:p>
            <a:pPr marL="0" indent="0" algn="just">
              <a:lnSpc>
                <a:spcPct val="120000"/>
              </a:lnSpc>
              <a:spcBef>
                <a:spcPts val="0"/>
              </a:spcBef>
              <a:buNone/>
            </a:pPr>
            <a:r>
              <a:rPr lang="cs-CZ" sz="2000" dirty="0"/>
              <a:t>Každý, kdo od jiného převzal věc, která má být předmětem jeho závazku, nahradí její poškození, ztrátu nebo zničení, neprokáže-li, že by ke škodě došlo i jinak.</a:t>
            </a:r>
          </a:p>
          <a:p>
            <a:pPr marL="0" indent="0">
              <a:lnSpc>
                <a:spcPct val="120000"/>
              </a:lnSpc>
              <a:spcBef>
                <a:spcPts val="0"/>
              </a:spcBef>
              <a:buNone/>
            </a:pPr>
            <a:endParaRPr lang="cs-CZ" sz="2000" dirty="0"/>
          </a:p>
          <a:p>
            <a:pPr>
              <a:lnSpc>
                <a:spcPct val="120000"/>
              </a:lnSpc>
              <a:spcBef>
                <a:spcPts val="0"/>
              </a:spcBef>
              <a:defRPr/>
            </a:pPr>
            <a:r>
              <a:rPr lang="cs-CZ" sz="2000" dirty="0"/>
              <a:t>Liberace: „ledaže by ke škodě došlo i jinak“ – tj. i v případě, kdy by k převzetí věci nedošlo </a:t>
            </a:r>
          </a:p>
          <a:p>
            <a:pPr lvl="1">
              <a:lnSpc>
                <a:spcPct val="120000"/>
              </a:lnSpc>
              <a:spcBef>
                <a:spcPts val="0"/>
              </a:spcBef>
              <a:defRPr/>
            </a:pPr>
            <a:r>
              <a:rPr lang="cs-CZ" sz="2000" dirty="0"/>
              <a:t>Vnitřní povaha věci </a:t>
            </a:r>
          </a:p>
          <a:p>
            <a:pPr lvl="1">
              <a:lnSpc>
                <a:spcPct val="120000"/>
              </a:lnSpc>
              <a:spcBef>
                <a:spcPts val="0"/>
              </a:spcBef>
              <a:defRPr/>
            </a:pPr>
            <a:r>
              <a:rPr lang="cs-CZ" sz="2000" dirty="0"/>
              <a:t>Následek vnějších příčin (živelná pohroma) </a:t>
            </a:r>
          </a:p>
          <a:p>
            <a:pPr>
              <a:lnSpc>
                <a:spcPct val="120000"/>
              </a:lnSpc>
              <a:spcBef>
                <a:spcPts val="0"/>
              </a:spcBef>
              <a:defRPr/>
            </a:pPr>
            <a:r>
              <a:rPr lang="cs-CZ" sz="2000" dirty="0"/>
              <a:t>Aplikace: všude tam, kde ustanovení o závazcích nemají zvláštní úpravu </a:t>
            </a:r>
          </a:p>
          <a:p>
            <a:pPr>
              <a:lnSpc>
                <a:spcPct val="120000"/>
              </a:lnSpc>
              <a:spcBef>
                <a:spcPts val="0"/>
              </a:spcBef>
              <a:defRPr/>
            </a:pPr>
            <a:r>
              <a:rPr lang="cs-CZ" sz="2000" dirty="0" err="1"/>
              <a:t>Pb</a:t>
            </a:r>
            <a:r>
              <a:rPr lang="cs-CZ" sz="2000" dirty="0"/>
              <a:t>.: § 2408 (!)</a:t>
            </a:r>
          </a:p>
        </p:txBody>
      </p:sp>
    </p:spTree>
    <p:extLst>
      <p:ext uri="{BB962C8B-B14F-4D97-AF65-F5344CB8AC3E}">
        <p14:creationId xmlns:p14="http://schemas.microsoft.com/office/powerpoint/2010/main" val="16801195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4073" y="1052736"/>
            <a:ext cx="7681354" cy="562525"/>
          </a:xfrm>
        </p:spPr>
        <p:txBody>
          <a:bodyPr/>
          <a:lstStyle/>
          <a:p>
            <a:r>
              <a:rPr lang="cs-CZ" dirty="0"/>
              <a:t>Škoda na odložené věci (§ 2945)</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53</a:t>
            </a:fld>
            <a:endParaRPr lang="cs-CZ"/>
          </a:p>
        </p:txBody>
      </p:sp>
      <p:sp>
        <p:nvSpPr>
          <p:cNvPr id="4" name="Zástupný symbol pro obsah 3"/>
          <p:cNvSpPr>
            <a:spLocks noGrp="1"/>
          </p:cNvSpPr>
          <p:nvPr>
            <p:ph sz="quarter" idx="1"/>
          </p:nvPr>
        </p:nvSpPr>
        <p:spPr>
          <a:xfrm>
            <a:off x="644073" y="1772816"/>
            <a:ext cx="7816359" cy="4824536"/>
          </a:xfrm>
        </p:spPr>
        <p:txBody>
          <a:bodyPr>
            <a:normAutofit fontScale="85000" lnSpcReduction="20000"/>
          </a:bodyPr>
          <a:lstStyle/>
          <a:p>
            <a:pPr marL="0" indent="0" algn="just">
              <a:buNone/>
            </a:pPr>
            <a:endParaRPr lang="cs-CZ" sz="975" dirty="0"/>
          </a:p>
          <a:p>
            <a:pPr marL="0" indent="0" algn="just">
              <a:buNone/>
            </a:pPr>
            <a:r>
              <a:rPr lang="cs-CZ" dirty="0"/>
              <a:t>	(1) Je-li s provozováním nějaké činnosti zpravidla spojeno odkládání věcí a byla-li věc odložena na místě k tomu určeném nebo na místě, kam se takové věci obvykle ukládají, nahradí provozovatel poškození, ztrátu nebo zničení věci tomu, kdo ji odložil, popřípadě vlastníku věci. Stejně nahradí škodu provozovatel </a:t>
            </a:r>
            <a:r>
              <a:rPr lang="cs-CZ" dirty="0">
                <a:solidFill>
                  <a:srgbClr val="FF0000"/>
                </a:solidFill>
              </a:rPr>
              <a:t>hlídaných garáží nebo zařízení podobného druhu</a:t>
            </a:r>
            <a:r>
              <a:rPr lang="cs-CZ" dirty="0"/>
              <a:t>, jedná-li se o dopravní prostředky v nich umístěné a o jejich příslušenství.</a:t>
            </a:r>
          </a:p>
          <a:p>
            <a:pPr marL="0" indent="0" algn="just">
              <a:buNone/>
            </a:pPr>
            <a:r>
              <a:rPr lang="cs-CZ" dirty="0"/>
              <a:t> 	(2) Neuplatní-li se právo na náhradu škody u provozovatele bez zbytečného odkladu, </a:t>
            </a:r>
            <a:r>
              <a:rPr lang="cs-CZ" dirty="0">
                <a:solidFill>
                  <a:srgbClr val="FF0000"/>
                </a:solidFill>
              </a:rPr>
              <a:t>soud je nepřizná</a:t>
            </a:r>
            <a:r>
              <a:rPr lang="cs-CZ" dirty="0"/>
              <a:t>, pokud provozovatel </a:t>
            </a:r>
            <a:r>
              <a:rPr lang="cs-CZ" dirty="0">
                <a:solidFill>
                  <a:srgbClr val="FF0000"/>
                </a:solidFill>
              </a:rPr>
              <a:t>namítne</a:t>
            </a:r>
            <a:r>
              <a:rPr lang="cs-CZ" dirty="0"/>
              <a:t>, že právo nebylo uplatněno včas. Nejpozději lze právo na náhradu škody uplatnit </a:t>
            </a:r>
            <a:r>
              <a:rPr lang="cs-CZ" dirty="0">
                <a:solidFill>
                  <a:srgbClr val="FF0000"/>
                </a:solidFill>
              </a:rPr>
              <a:t>do patnácti dnů</a:t>
            </a:r>
            <a:r>
              <a:rPr lang="cs-CZ" dirty="0"/>
              <a:t> po dni, kdy se poškozený o škodě musel dozvědět.</a:t>
            </a:r>
          </a:p>
          <a:p>
            <a:pPr marL="0" indent="0" algn="just">
              <a:buNone/>
            </a:pPr>
            <a:r>
              <a:rPr lang="cs-CZ" dirty="0"/>
              <a:t> 	(3) Byla-li škoda způsobena na věci odložené </a:t>
            </a:r>
            <a:r>
              <a:rPr lang="cs-CZ" dirty="0">
                <a:solidFill>
                  <a:srgbClr val="FF0000"/>
                </a:solidFill>
              </a:rPr>
              <a:t>v dopravním prostředku hromadné dopravy</a:t>
            </a:r>
            <a:r>
              <a:rPr lang="cs-CZ" dirty="0"/>
              <a:t>, nahradí se jen podle ustanovení o náhradě škody způsobené provozem dopravního prostředku.</a:t>
            </a:r>
          </a:p>
          <a:p>
            <a:pPr marL="0" indent="0" algn="just">
              <a:buNone/>
            </a:pPr>
            <a:endParaRPr lang="cs-CZ" dirty="0"/>
          </a:p>
          <a:p>
            <a:pPr marL="0" indent="0" algn="just">
              <a:buNone/>
            </a:pPr>
            <a:r>
              <a:rPr lang="cs-CZ" dirty="0"/>
              <a:t>X smlouva o úschově (§§ 2402 – 2414)</a:t>
            </a:r>
          </a:p>
        </p:txBody>
      </p:sp>
    </p:spTree>
    <p:extLst>
      <p:ext uri="{BB962C8B-B14F-4D97-AF65-F5344CB8AC3E}">
        <p14:creationId xmlns:p14="http://schemas.microsoft.com/office/powerpoint/2010/main" val="41576870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a:bodyPr>
          <a:lstStyle/>
          <a:p>
            <a:pPr>
              <a:lnSpc>
                <a:spcPct val="90000"/>
              </a:lnSpc>
              <a:defRPr/>
            </a:pPr>
            <a:r>
              <a:rPr lang="cs-CZ" dirty="0"/>
              <a:t>Odložení na místech k tomu určených </a:t>
            </a:r>
          </a:p>
          <a:p>
            <a:pPr>
              <a:lnSpc>
                <a:spcPct val="90000"/>
              </a:lnSpc>
              <a:defRPr/>
            </a:pPr>
            <a:r>
              <a:rPr lang="cs-CZ" dirty="0"/>
              <a:t>Odložení na místě, kam se obvykle odkládají </a:t>
            </a:r>
          </a:p>
          <a:p>
            <a:pPr>
              <a:lnSpc>
                <a:spcPct val="90000"/>
              </a:lnSpc>
              <a:defRPr/>
            </a:pPr>
            <a:r>
              <a:rPr lang="cs-CZ" dirty="0" err="1"/>
              <a:t>Pb</a:t>
            </a:r>
            <a:r>
              <a:rPr lang="cs-CZ" dirty="0"/>
              <a:t>.: vylučují se tato místa? </a:t>
            </a:r>
          </a:p>
          <a:p>
            <a:pPr lvl="1">
              <a:lnSpc>
                <a:spcPct val="90000"/>
              </a:lnSpc>
              <a:defRPr/>
            </a:pPr>
            <a:r>
              <a:rPr lang="cs-CZ" dirty="0"/>
              <a:t>NS: určené místo je prioritní </a:t>
            </a:r>
          </a:p>
          <a:p>
            <a:pPr lvl="1">
              <a:lnSpc>
                <a:spcPct val="90000"/>
              </a:lnSpc>
              <a:defRPr/>
            </a:pPr>
            <a:endParaRPr lang="cs-CZ" dirty="0"/>
          </a:p>
          <a:p>
            <a:pPr lvl="1">
              <a:lnSpc>
                <a:spcPct val="90000"/>
              </a:lnSpc>
              <a:defRPr/>
            </a:pPr>
            <a:endParaRPr lang="cs-CZ" dirty="0"/>
          </a:p>
          <a:p>
            <a:pPr>
              <a:lnSpc>
                <a:spcPct val="90000"/>
              </a:lnSpc>
              <a:defRPr/>
            </a:pPr>
            <a:r>
              <a:rPr lang="cs-CZ" dirty="0"/>
              <a:t>Dříve: omezení </a:t>
            </a:r>
          </a:p>
          <a:p>
            <a:pPr marL="411546" lvl="2">
              <a:lnSpc>
                <a:spcPct val="90000"/>
              </a:lnSpc>
              <a:buClr>
                <a:schemeClr val="accent1"/>
              </a:buClr>
              <a:buSzPct val="85000"/>
              <a:buFont typeface="Wingdings 2"/>
              <a:buChar char=""/>
              <a:defRPr/>
            </a:pPr>
            <a:r>
              <a:rPr lang="cs-CZ" sz="1651" dirty="0">
                <a:solidFill>
                  <a:schemeClr val="tx2"/>
                </a:solidFill>
              </a:rPr>
              <a:t>Nařízení vlády č. 258/1995 Sb., § 1: „Za klenoty, peníze a jiné cennosti se odpovídá jen do výše 5000 Kč.“</a:t>
            </a:r>
          </a:p>
          <a:p>
            <a:pPr marL="411546" lvl="2">
              <a:lnSpc>
                <a:spcPct val="90000"/>
              </a:lnSpc>
              <a:buClr>
                <a:schemeClr val="accent1"/>
              </a:buClr>
              <a:buSzPct val="85000"/>
              <a:buFont typeface="Wingdings 2"/>
              <a:buChar char=""/>
              <a:defRPr/>
            </a:pPr>
            <a:r>
              <a:rPr lang="cs-CZ" sz="1651" dirty="0">
                <a:solidFill>
                  <a:schemeClr val="tx2"/>
                </a:solidFill>
              </a:rPr>
              <a:t>NOZ: bez omezení </a:t>
            </a:r>
          </a:p>
          <a:p>
            <a:pPr>
              <a:lnSpc>
                <a:spcPct val="90000"/>
              </a:lnSpc>
              <a:defRPr/>
            </a:pPr>
            <a:endParaRPr lang="cs-CZ" dirty="0"/>
          </a:p>
          <a:p>
            <a:endParaRPr lang="cs-CZ" dirty="0"/>
          </a:p>
        </p:txBody>
      </p:sp>
      <p:sp>
        <p:nvSpPr>
          <p:cNvPr id="4" name="Zástupný symbol pro číslo snímku 3"/>
          <p:cNvSpPr>
            <a:spLocks noGrp="1"/>
          </p:cNvSpPr>
          <p:nvPr>
            <p:ph type="sldNum" sz="quarter" idx="4294967295"/>
          </p:nvPr>
        </p:nvSpPr>
        <p:spPr/>
        <p:txBody>
          <a:bodyPr/>
          <a:lstStyle/>
          <a:p>
            <a:fld id="{103B6205-E093-439F-9685-8F7A4FC3F425}" type="slidenum">
              <a:rPr lang="cs-CZ" smtClean="0"/>
              <a:t>54</a:t>
            </a:fld>
            <a:endParaRPr lang="cs-CZ"/>
          </a:p>
        </p:txBody>
      </p:sp>
    </p:spTree>
    <p:extLst>
      <p:ext uri="{BB962C8B-B14F-4D97-AF65-F5344CB8AC3E}">
        <p14:creationId xmlns:p14="http://schemas.microsoft.com/office/powerpoint/2010/main" val="9661894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8794" y="1052736"/>
            <a:ext cx="7681354" cy="562525"/>
          </a:xfrm>
        </p:spPr>
        <p:txBody>
          <a:bodyPr/>
          <a:lstStyle/>
          <a:p>
            <a:r>
              <a:rPr lang="cs-CZ" dirty="0"/>
              <a:t>Škoda na vnesené věci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55</a:t>
            </a:fld>
            <a:endParaRPr lang="cs-CZ"/>
          </a:p>
        </p:txBody>
      </p:sp>
      <p:sp>
        <p:nvSpPr>
          <p:cNvPr id="4" name="Zástupný symbol pro obsah 3"/>
          <p:cNvSpPr>
            <a:spLocks noGrp="1"/>
          </p:cNvSpPr>
          <p:nvPr>
            <p:ph sz="quarter" idx="1"/>
          </p:nvPr>
        </p:nvSpPr>
        <p:spPr>
          <a:xfrm>
            <a:off x="578794" y="1844824"/>
            <a:ext cx="7750626" cy="4608512"/>
          </a:xfrm>
        </p:spPr>
        <p:txBody>
          <a:bodyPr>
            <a:normAutofit fontScale="85000" lnSpcReduction="20000"/>
          </a:bodyPr>
          <a:lstStyle/>
          <a:p>
            <a:pPr marL="0" indent="0" algn="ctr">
              <a:buNone/>
            </a:pPr>
            <a:r>
              <a:rPr lang="cs-CZ" dirty="0"/>
              <a:t>§ 2946</a:t>
            </a:r>
          </a:p>
          <a:p>
            <a:pPr marL="0" indent="0">
              <a:buNone/>
            </a:pPr>
            <a:r>
              <a:rPr lang="cs-CZ" dirty="0"/>
              <a:t> (1) Kdo provozuje pravidelně </a:t>
            </a:r>
            <a:r>
              <a:rPr lang="cs-CZ" dirty="0">
                <a:solidFill>
                  <a:srgbClr val="FF0000"/>
                </a:solidFill>
              </a:rPr>
              <a:t>ubytovací služby</a:t>
            </a:r>
            <a:r>
              <a:rPr lang="cs-CZ" dirty="0"/>
              <a:t>, nahradí škodu na věci, kterou ubytovaný vnesl do prostor vyhrazených k ubytování nebo k uložení věcí, popřípadě na věci, která tam byla pro ubytovaného vnesena. To platí i tehdy, byla-li věc za tím účelem ubytovatelem převzata.</a:t>
            </a:r>
          </a:p>
          <a:p>
            <a:pPr marL="0" indent="0">
              <a:buNone/>
            </a:pPr>
            <a:r>
              <a:rPr lang="cs-CZ" dirty="0"/>
              <a:t> (2) Prokáže-li ubytovatel, že by </a:t>
            </a:r>
            <a:r>
              <a:rPr lang="cs-CZ" dirty="0">
                <a:solidFill>
                  <a:srgbClr val="FF0000"/>
                </a:solidFill>
              </a:rPr>
              <a:t>ke škodě došlo i jinak</a:t>
            </a:r>
            <a:r>
              <a:rPr lang="cs-CZ" dirty="0"/>
              <a:t>, nebo že škodu </a:t>
            </a:r>
            <a:r>
              <a:rPr lang="cs-CZ" dirty="0">
                <a:solidFill>
                  <a:srgbClr val="FF0000"/>
                </a:solidFill>
              </a:rPr>
              <a:t>způsobil ubytovaný </a:t>
            </a:r>
            <a:r>
              <a:rPr lang="cs-CZ" dirty="0"/>
              <a:t>nebo </a:t>
            </a:r>
            <a:r>
              <a:rPr lang="cs-CZ" dirty="0">
                <a:solidFill>
                  <a:srgbClr val="FF0000"/>
                </a:solidFill>
              </a:rPr>
              <a:t>osoba, která ubytovaného z jeho vůle provází</a:t>
            </a:r>
            <a:r>
              <a:rPr lang="cs-CZ" dirty="0"/>
              <a:t>, povinnosti k náhradě škody se zprostí. K ujednáním o jiných důvodech zproštění se nepřihlíží.</a:t>
            </a:r>
          </a:p>
          <a:p>
            <a:pPr marL="0" indent="0">
              <a:buNone/>
            </a:pPr>
            <a:r>
              <a:rPr lang="cs-CZ" dirty="0"/>
              <a:t> </a:t>
            </a:r>
          </a:p>
          <a:p>
            <a:pPr marL="0" indent="0" algn="ctr">
              <a:buNone/>
            </a:pPr>
            <a:r>
              <a:rPr lang="cs-CZ" dirty="0"/>
              <a:t>§ 2947</a:t>
            </a:r>
          </a:p>
          <a:p>
            <a:pPr marL="0" indent="0">
              <a:buNone/>
            </a:pPr>
            <a:r>
              <a:rPr lang="cs-CZ" dirty="0"/>
              <a:t> Povinnost nahradit škodu se </a:t>
            </a:r>
            <a:r>
              <a:rPr lang="cs-CZ" dirty="0">
                <a:solidFill>
                  <a:srgbClr val="FF0000"/>
                </a:solidFill>
              </a:rPr>
              <a:t>nevztahuje</a:t>
            </a:r>
            <a:r>
              <a:rPr lang="cs-CZ" dirty="0"/>
              <a:t> na vozidla, na věci ponechané ve vozidle, ani na živá zvířata, ledaže je ubytovatel převzal do úschovy.</a:t>
            </a:r>
          </a:p>
          <a:p>
            <a:pPr marL="0" indent="0">
              <a:buNone/>
            </a:pPr>
            <a:r>
              <a:rPr lang="cs-CZ" dirty="0"/>
              <a:t> </a:t>
            </a:r>
          </a:p>
        </p:txBody>
      </p:sp>
    </p:spTree>
    <p:extLst>
      <p:ext uri="{BB962C8B-B14F-4D97-AF65-F5344CB8AC3E}">
        <p14:creationId xmlns:p14="http://schemas.microsoft.com/office/powerpoint/2010/main" val="6138604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56</a:t>
            </a:fld>
            <a:endParaRPr lang="cs-CZ"/>
          </a:p>
        </p:txBody>
      </p:sp>
      <p:sp>
        <p:nvSpPr>
          <p:cNvPr id="4" name="Zástupný symbol pro obsah 3"/>
          <p:cNvSpPr>
            <a:spLocks noGrp="1"/>
          </p:cNvSpPr>
          <p:nvPr>
            <p:ph sz="quarter" idx="1"/>
          </p:nvPr>
        </p:nvSpPr>
        <p:spPr>
          <a:xfrm>
            <a:off x="731558" y="1052736"/>
            <a:ext cx="7681354" cy="5328592"/>
          </a:xfrm>
        </p:spPr>
        <p:txBody>
          <a:bodyPr>
            <a:normAutofit fontScale="85000" lnSpcReduction="20000"/>
          </a:bodyPr>
          <a:lstStyle/>
          <a:p>
            <a:pPr marL="0" indent="0" algn="ctr">
              <a:buNone/>
            </a:pPr>
            <a:r>
              <a:rPr lang="cs-CZ" dirty="0"/>
              <a:t>§ 2948 (Limitace)</a:t>
            </a:r>
          </a:p>
          <a:p>
            <a:pPr marL="0" indent="0" algn="just">
              <a:buNone/>
            </a:pPr>
            <a:r>
              <a:rPr lang="cs-CZ" dirty="0"/>
              <a:t>(1) Škoda se hradí do výše odpovídající </a:t>
            </a:r>
            <a:r>
              <a:rPr lang="cs-CZ" dirty="0">
                <a:solidFill>
                  <a:srgbClr val="FF0000"/>
                </a:solidFill>
              </a:rPr>
              <a:t>stonásobku ceny ubytování za jeden den</a:t>
            </a:r>
            <a:r>
              <a:rPr lang="cs-CZ" dirty="0"/>
              <a:t>.</a:t>
            </a:r>
          </a:p>
          <a:p>
            <a:pPr marL="0" indent="0" algn="just">
              <a:buNone/>
            </a:pPr>
            <a:r>
              <a:rPr lang="cs-CZ" dirty="0"/>
              <a:t>(2) Byla-li věc převzata do úschovy, odmítl-li ubytovatel úschovu věci v rozporu se zákonem nebo byla-li škoda způsobena ubytovatelem nebo tím, kdo v provozu pracuje, hradí se škoda bez omezení.</a:t>
            </a:r>
          </a:p>
          <a:p>
            <a:pPr marL="0" indent="0">
              <a:buNone/>
            </a:pPr>
            <a:r>
              <a:rPr lang="cs-CZ" i="1" dirty="0"/>
              <a:t>- 25 </a:t>
            </a:r>
            <a:r>
              <a:rPr lang="cs-CZ" i="1" dirty="0" err="1"/>
              <a:t>Cdo</a:t>
            </a:r>
            <a:r>
              <a:rPr lang="cs-CZ" i="1" dirty="0"/>
              <a:t> 3580/2018</a:t>
            </a:r>
          </a:p>
          <a:p>
            <a:pPr marL="0" indent="0">
              <a:buNone/>
            </a:pPr>
            <a:r>
              <a:rPr lang="cs-CZ" dirty="0"/>
              <a:t> </a:t>
            </a:r>
          </a:p>
          <a:p>
            <a:pPr marL="0" indent="0" algn="ctr">
              <a:buNone/>
            </a:pPr>
            <a:r>
              <a:rPr lang="cs-CZ" dirty="0"/>
              <a:t>§ 2949</a:t>
            </a:r>
          </a:p>
          <a:p>
            <a:pPr marL="0" indent="0" algn="just">
              <a:buNone/>
            </a:pPr>
            <a:r>
              <a:rPr lang="cs-CZ" dirty="0"/>
              <a:t> (1) Neuplatní-li se právo na náhradu škody u ubytovatele bez zbytečného odkladu, </a:t>
            </a:r>
            <a:r>
              <a:rPr lang="cs-CZ" dirty="0">
                <a:solidFill>
                  <a:srgbClr val="FF0000"/>
                </a:solidFill>
              </a:rPr>
              <a:t>soud je nepřizná</a:t>
            </a:r>
            <a:r>
              <a:rPr lang="cs-CZ" dirty="0"/>
              <a:t>, pokud ubytovatel </a:t>
            </a:r>
            <a:r>
              <a:rPr lang="cs-CZ" dirty="0">
                <a:solidFill>
                  <a:srgbClr val="FF0000"/>
                </a:solidFill>
              </a:rPr>
              <a:t>namítne</a:t>
            </a:r>
            <a:r>
              <a:rPr lang="cs-CZ" dirty="0"/>
              <a:t>, že právo nebylo uplatněno včas. Nejpozději lze právo na náhradu škody uplatnit </a:t>
            </a:r>
            <a:r>
              <a:rPr lang="cs-CZ" dirty="0">
                <a:solidFill>
                  <a:srgbClr val="FF0000"/>
                </a:solidFill>
              </a:rPr>
              <a:t>do patnácti dnů </a:t>
            </a:r>
            <a:r>
              <a:rPr lang="cs-CZ" dirty="0"/>
              <a:t>po dni, kdy se poškozený o škodě musel dozvědět.</a:t>
            </a:r>
          </a:p>
          <a:p>
            <a:pPr marL="0" indent="0" algn="just">
              <a:buNone/>
            </a:pPr>
            <a:r>
              <a:rPr lang="cs-CZ" dirty="0"/>
              <a:t>(2) Ustanovení odstavce 1 se nepoužije, převzal-li ubytovatel věc do úschovy, odmítl-li ubytovatel úschovu věci v rozporu se zákonem nebo způsobil-li škodu ubytovatel nebo ten, kdo v provozu pracuje.</a:t>
            </a:r>
          </a:p>
        </p:txBody>
      </p:sp>
    </p:spTree>
    <p:extLst>
      <p:ext uri="{BB962C8B-B14F-4D97-AF65-F5344CB8AC3E}">
        <p14:creationId xmlns:p14="http://schemas.microsoft.com/office/powerpoint/2010/main" val="1482061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Škoda způsobená informací nebo radou</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57</a:t>
            </a:fld>
            <a:endParaRPr lang="cs-CZ"/>
          </a:p>
        </p:txBody>
      </p:sp>
      <p:sp>
        <p:nvSpPr>
          <p:cNvPr id="4" name="Zástupný symbol pro obsah 3"/>
          <p:cNvSpPr>
            <a:spLocks noGrp="1"/>
          </p:cNvSpPr>
          <p:nvPr>
            <p:ph sz="quarter" idx="1"/>
          </p:nvPr>
        </p:nvSpPr>
        <p:spPr/>
        <p:txBody>
          <a:bodyPr>
            <a:normAutofit lnSpcReduction="10000"/>
          </a:bodyPr>
          <a:lstStyle/>
          <a:p>
            <a:pPr marL="0" indent="0" algn="ctr">
              <a:buNone/>
            </a:pPr>
            <a:r>
              <a:rPr lang="cs-CZ" dirty="0"/>
              <a:t>§ 2950</a:t>
            </a:r>
          </a:p>
          <a:p>
            <a:pPr marL="0" indent="0" algn="ctr">
              <a:buNone/>
            </a:pPr>
            <a:endParaRPr lang="cs-CZ" dirty="0"/>
          </a:p>
          <a:p>
            <a:pPr marL="0" indent="0" algn="ctr">
              <a:buNone/>
            </a:pPr>
            <a:r>
              <a:rPr lang="cs-CZ" dirty="0"/>
              <a:t>Škoda způsobená informací nebo radou</a:t>
            </a:r>
          </a:p>
          <a:p>
            <a:pPr marL="0" indent="0">
              <a:buNone/>
            </a:pPr>
            <a:endParaRPr lang="cs-CZ" dirty="0"/>
          </a:p>
          <a:p>
            <a:pPr marL="0" indent="0" algn="just">
              <a:buNone/>
            </a:pPr>
            <a:r>
              <a:rPr lang="cs-CZ" dirty="0"/>
              <a:t>	Kdo se hlásí jako příslušník určitého stavu nebo povolání k odbornému výkonu nebo jinak vystupuje jako </a:t>
            </a:r>
            <a:r>
              <a:rPr lang="cs-CZ" dirty="0">
                <a:solidFill>
                  <a:srgbClr val="FF0000"/>
                </a:solidFill>
              </a:rPr>
              <a:t>odborník</a:t>
            </a:r>
            <a:r>
              <a:rPr lang="cs-CZ" dirty="0"/>
              <a:t>, nahradí škodu, způsobí-li ji neúplnou nebo nesprávnou informací nebo škodlivou radou danou za odměnu v záležitosti svého vědění nebo dovednosti. </a:t>
            </a:r>
            <a:r>
              <a:rPr lang="cs-CZ" dirty="0">
                <a:solidFill>
                  <a:srgbClr val="FF0000"/>
                </a:solidFill>
              </a:rPr>
              <a:t>Jinak</a:t>
            </a:r>
            <a:r>
              <a:rPr lang="cs-CZ" dirty="0"/>
              <a:t> se hradí jen škoda, kterou někdo informací nebo radou způsobil vědomě.</a:t>
            </a:r>
          </a:p>
        </p:txBody>
      </p:sp>
    </p:spTree>
    <p:extLst>
      <p:ext uri="{BB962C8B-B14F-4D97-AF65-F5344CB8AC3E}">
        <p14:creationId xmlns:p14="http://schemas.microsoft.com/office/powerpoint/2010/main" val="17875824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204864"/>
            <a:ext cx="8086635" cy="1296144"/>
          </a:xfrm>
        </p:spPr>
        <p:txBody>
          <a:bodyPr/>
          <a:lstStyle/>
          <a:p>
            <a:pPr algn="ctr"/>
            <a:r>
              <a:rPr lang="cs-CZ" sz="3600" dirty="0"/>
              <a:t>Způsob a rozsah náhrady</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58</a:t>
            </a:fld>
            <a:endParaRPr lang="cs-CZ"/>
          </a:p>
        </p:txBody>
      </p:sp>
    </p:spTree>
    <p:extLst>
      <p:ext uri="{BB962C8B-B14F-4D97-AF65-F5344CB8AC3E}">
        <p14:creationId xmlns:p14="http://schemas.microsoft.com/office/powerpoint/2010/main" val="2543694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1052736"/>
            <a:ext cx="7225755" cy="560476"/>
          </a:xfrm>
        </p:spPr>
        <p:txBody>
          <a:bodyPr>
            <a:normAutofit/>
          </a:bodyPr>
          <a:lstStyle/>
          <a:p>
            <a:pPr>
              <a:defRPr/>
            </a:pPr>
            <a:r>
              <a:rPr lang="cs-CZ" dirty="0"/>
              <a:t>Způsob a rozsah náhrady (§ 2951 a násl.) </a:t>
            </a:r>
          </a:p>
        </p:txBody>
      </p:sp>
      <p:sp>
        <p:nvSpPr>
          <p:cNvPr id="19458" name="Zástupný symbol pro obsah 2"/>
          <p:cNvSpPr>
            <a:spLocks noGrp="1"/>
          </p:cNvSpPr>
          <p:nvPr>
            <p:ph sz="quarter" idx="1"/>
          </p:nvPr>
        </p:nvSpPr>
        <p:spPr>
          <a:xfrm>
            <a:off x="611560" y="1844824"/>
            <a:ext cx="7801352" cy="4680520"/>
          </a:xfrm>
        </p:spPr>
        <p:txBody>
          <a:bodyPr>
            <a:normAutofit lnSpcReduction="10000"/>
          </a:bodyPr>
          <a:lstStyle/>
          <a:p>
            <a:r>
              <a:rPr lang="cs-CZ" dirty="0" err="1"/>
              <a:t>Restitutio</a:t>
            </a:r>
            <a:r>
              <a:rPr lang="cs-CZ" dirty="0"/>
              <a:t> in </a:t>
            </a:r>
            <a:r>
              <a:rPr lang="cs-CZ" dirty="0" err="1"/>
              <a:t>integrum</a:t>
            </a:r>
            <a:r>
              <a:rPr lang="cs-CZ" dirty="0"/>
              <a:t> (§ 2951 odst. 1)</a:t>
            </a:r>
          </a:p>
          <a:p>
            <a:r>
              <a:rPr lang="cs-CZ" dirty="0"/>
              <a:t>In </a:t>
            </a:r>
            <a:r>
              <a:rPr lang="cs-CZ" dirty="0" err="1"/>
              <a:t>reluto</a:t>
            </a:r>
            <a:r>
              <a:rPr lang="cs-CZ" dirty="0"/>
              <a:t>: ovšem vždy na žádost poškozeného</a:t>
            </a:r>
          </a:p>
          <a:p>
            <a:endParaRPr lang="cs-CZ" dirty="0"/>
          </a:p>
          <a:p>
            <a:r>
              <a:rPr lang="cs-CZ" dirty="0"/>
              <a:t>Náhrada nemajetkové újmy (§ 2951 odst. 2) </a:t>
            </a:r>
          </a:p>
          <a:p>
            <a:pPr lvl="1"/>
            <a:r>
              <a:rPr lang="cs-CZ" dirty="0"/>
              <a:t>Nezají-li zadostiučinění jiný způsob skutečné a dostatečně účinné odčinění způsobené újmy</a:t>
            </a:r>
          </a:p>
          <a:p>
            <a:pPr lvl="1"/>
            <a:r>
              <a:rPr lang="cs-CZ" sz="1651" dirty="0">
                <a:solidFill>
                  <a:schemeClr val="tx2"/>
                </a:solidFill>
              </a:rPr>
              <a:t>in </a:t>
            </a:r>
            <a:r>
              <a:rPr lang="cs-CZ" sz="1651" dirty="0" err="1">
                <a:solidFill>
                  <a:schemeClr val="tx2"/>
                </a:solidFill>
              </a:rPr>
              <a:t>reluto</a:t>
            </a:r>
            <a:endParaRPr lang="cs-CZ" sz="1651" dirty="0">
              <a:solidFill>
                <a:schemeClr val="tx2"/>
              </a:solidFill>
            </a:endParaRPr>
          </a:p>
          <a:p>
            <a:pPr lvl="2"/>
            <a:r>
              <a:rPr lang="cs-CZ" dirty="0"/>
              <a:t>X např. § 2958, 2959</a:t>
            </a:r>
          </a:p>
          <a:p>
            <a:pPr lvl="1"/>
            <a:endParaRPr lang="cs-CZ" dirty="0"/>
          </a:p>
          <a:p>
            <a:r>
              <a:rPr lang="cs-CZ" dirty="0"/>
              <a:t>Skutečná škoda a ušlý zisk (§ 2952)</a:t>
            </a:r>
          </a:p>
          <a:p>
            <a:pPr lvl="1"/>
            <a:r>
              <a:rPr lang="cs-CZ" dirty="0"/>
              <a:t>Skutečná škoda spočívá ve vzniku dluhu: právo na zproštění dluhu, případně poskytnutí náhrady.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59</a:t>
            </a:fld>
            <a:endParaRPr lang="cs-CZ"/>
          </a:p>
        </p:txBody>
      </p:sp>
    </p:spTree>
    <p:extLst>
      <p:ext uri="{BB962C8B-B14F-4D97-AF65-F5344CB8AC3E}">
        <p14:creationId xmlns:p14="http://schemas.microsoft.com/office/powerpoint/2010/main" val="4134345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deliktního práva</a:t>
            </a:r>
          </a:p>
        </p:txBody>
      </p:sp>
      <p:sp>
        <p:nvSpPr>
          <p:cNvPr id="4" name="Zástupný symbol pro obsah 3"/>
          <p:cNvSpPr>
            <a:spLocks noGrp="1"/>
          </p:cNvSpPr>
          <p:nvPr>
            <p:ph sz="quarter" idx="1"/>
          </p:nvPr>
        </p:nvSpPr>
        <p:spPr/>
        <p:txBody>
          <a:bodyPr>
            <a:normAutofit fontScale="85000" lnSpcReduction="10000"/>
          </a:bodyPr>
          <a:lstStyle/>
          <a:p>
            <a:r>
              <a:rPr lang="cs-CZ" dirty="0"/>
              <a:t>Reparační </a:t>
            </a:r>
          </a:p>
          <a:p>
            <a:r>
              <a:rPr lang="cs-CZ" dirty="0"/>
              <a:t>Preventivní </a:t>
            </a:r>
          </a:p>
          <a:p>
            <a:r>
              <a:rPr lang="cs-CZ" dirty="0"/>
              <a:t>Sankční? </a:t>
            </a:r>
            <a:r>
              <a:rPr lang="cs-CZ" i="1" dirty="0" err="1"/>
              <a:t>Punitive</a:t>
            </a:r>
            <a:r>
              <a:rPr lang="cs-CZ" i="1" dirty="0"/>
              <a:t> </a:t>
            </a:r>
            <a:r>
              <a:rPr lang="cs-CZ" i="1" dirty="0" err="1"/>
              <a:t>damages</a:t>
            </a:r>
            <a:r>
              <a:rPr lang="cs-CZ" dirty="0"/>
              <a:t>. </a:t>
            </a:r>
          </a:p>
          <a:p>
            <a:pPr lvl="1"/>
            <a:r>
              <a:rPr lang="cs-CZ" dirty="0"/>
              <a:t>V ČR se diskutuje funkce náhrady nemajetkové újmy </a:t>
            </a:r>
          </a:p>
          <a:p>
            <a:pPr lvl="1"/>
            <a:r>
              <a:rPr lang="cs-CZ" dirty="0"/>
              <a:t>Např. 25 </a:t>
            </a:r>
            <a:r>
              <a:rPr lang="cs-CZ" dirty="0" err="1"/>
              <a:t>Cdo</a:t>
            </a:r>
            <a:r>
              <a:rPr lang="cs-CZ" dirty="0"/>
              <a:t> 894/2018: Funkce náhrady je satisfakční (tj. kompenzační); sankční jen v tomto rámci; sankční však potenciálně připouští v případech zásahů do práva na čest, důstojnost, popřípadě soukromí ze strany informačních médií. (bod 24 an.)</a:t>
            </a:r>
          </a:p>
          <a:p>
            <a:pPr lvl="1"/>
            <a:r>
              <a:rPr lang="cs-CZ" dirty="0"/>
              <a:t>25 </a:t>
            </a:r>
            <a:r>
              <a:rPr lang="cs-CZ" dirty="0" err="1"/>
              <a:t>Cdo</a:t>
            </a:r>
            <a:r>
              <a:rPr lang="cs-CZ" dirty="0"/>
              <a:t> 1004/2020 (D.H.)</a:t>
            </a:r>
          </a:p>
          <a:p>
            <a:pPr lvl="1"/>
            <a:r>
              <a:rPr lang="cs-CZ" dirty="0"/>
              <a:t>25 </a:t>
            </a:r>
            <a:r>
              <a:rPr lang="cs-CZ" dirty="0" err="1"/>
              <a:t>Cdo</a:t>
            </a:r>
            <a:r>
              <a:rPr lang="cs-CZ" dirty="0"/>
              <a:t> 27/2020 (O.K.)</a:t>
            </a:r>
          </a:p>
          <a:p>
            <a:pPr lvl="1"/>
            <a:r>
              <a:rPr lang="cs-CZ" dirty="0"/>
              <a:t>25 </a:t>
            </a:r>
            <a:r>
              <a:rPr lang="cs-CZ" dirty="0" err="1"/>
              <a:t>Cdo</a:t>
            </a:r>
            <a:r>
              <a:rPr lang="cs-CZ" dirty="0"/>
              <a:t> 1752/2019 (K.R.)</a:t>
            </a:r>
          </a:p>
          <a:p>
            <a:pPr lvl="1"/>
            <a:r>
              <a:rPr lang="cs-CZ" dirty="0"/>
              <a:t>Melzer/Tégl, komentář: Úvodní výklad před § 2894, </a:t>
            </a:r>
            <a:r>
              <a:rPr lang="cs-CZ" dirty="0" err="1"/>
              <a:t>m.č</a:t>
            </a:r>
            <a:r>
              <a:rPr lang="cs-CZ" dirty="0"/>
              <a:t>. 21 an. </a:t>
            </a:r>
          </a:p>
        </p:txBody>
      </p:sp>
      <p:sp>
        <p:nvSpPr>
          <p:cNvPr id="3" name="Zástupný symbol pro číslo snímku 2"/>
          <p:cNvSpPr>
            <a:spLocks noGrp="1"/>
          </p:cNvSpPr>
          <p:nvPr>
            <p:ph type="sldNum" sz="quarter" idx="11"/>
          </p:nvPr>
        </p:nvSpPr>
        <p:spPr/>
        <p:txBody>
          <a:bodyPr/>
          <a:lstStyle/>
          <a:p>
            <a:fld id="{18E7075C-DAAE-4F01-934E-465E4B6B4008}" type="slidenum">
              <a:rPr lang="cs-CZ" smtClean="0"/>
              <a:pPr/>
              <a:t>6</a:t>
            </a:fld>
            <a:endParaRPr lang="cs-CZ"/>
          </a:p>
        </p:txBody>
      </p:sp>
    </p:spTree>
    <p:extLst>
      <p:ext uri="{BB962C8B-B14F-4D97-AF65-F5344CB8AC3E}">
        <p14:creationId xmlns:p14="http://schemas.microsoft.com/office/powerpoint/2010/main" val="36868664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Snížení náhrady (§ 2953)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60</a:t>
            </a:fld>
            <a:endParaRPr lang="cs-CZ"/>
          </a:p>
        </p:txBody>
      </p:sp>
      <p:sp>
        <p:nvSpPr>
          <p:cNvPr id="4" name="Zástupný symbol pro obsah 3"/>
          <p:cNvSpPr>
            <a:spLocks noGrp="1"/>
          </p:cNvSpPr>
          <p:nvPr>
            <p:ph sz="quarter" idx="1"/>
          </p:nvPr>
        </p:nvSpPr>
        <p:spPr/>
        <p:txBody>
          <a:bodyPr>
            <a:normAutofit fontScale="92500" lnSpcReduction="10000"/>
          </a:bodyPr>
          <a:lstStyle/>
          <a:p>
            <a:pPr marL="0" indent="0" algn="ctr">
              <a:buNone/>
            </a:pPr>
            <a:r>
              <a:rPr lang="cs-CZ" dirty="0"/>
              <a:t>§ 2953</a:t>
            </a:r>
          </a:p>
          <a:p>
            <a:pPr marL="0" indent="0" algn="ctr">
              <a:buNone/>
            </a:pPr>
            <a:r>
              <a:rPr lang="cs-CZ" dirty="0"/>
              <a:t>Snížení náhrady</a:t>
            </a:r>
          </a:p>
          <a:p>
            <a:pPr marL="0" indent="0" algn="ctr">
              <a:buNone/>
            </a:pPr>
            <a:r>
              <a:rPr lang="cs-CZ" dirty="0"/>
              <a:t> </a:t>
            </a:r>
          </a:p>
          <a:p>
            <a:pPr marL="0" indent="0" algn="just">
              <a:buNone/>
            </a:pPr>
            <a:r>
              <a:rPr lang="cs-CZ" dirty="0"/>
              <a:t>(1) Z </a:t>
            </a:r>
            <a:r>
              <a:rPr lang="cs-CZ" b="1" dirty="0"/>
              <a:t>důvodů zvláštního zřetele hodných </a:t>
            </a:r>
            <a:r>
              <a:rPr lang="cs-CZ" dirty="0"/>
              <a:t>soud náhradu škody přiměřeně sníží. Vezme přitom zřetel zejména na to, jak ke škodě došlo, k osobním a majetkovým poměrům člověka, který škodu způsobil a odpovídá za ni, jakož i k poměrům poškozeného. Náhradu nelze snížit, byla-li škoda způsobena </a:t>
            </a:r>
            <a:r>
              <a:rPr lang="cs-CZ" b="1" dirty="0"/>
              <a:t>úmyslně</a:t>
            </a:r>
            <a:r>
              <a:rPr lang="cs-CZ" dirty="0"/>
              <a:t>.</a:t>
            </a:r>
          </a:p>
          <a:p>
            <a:pPr marL="0" indent="0" algn="just">
              <a:buNone/>
            </a:pPr>
            <a:r>
              <a:rPr lang="cs-CZ" dirty="0"/>
              <a:t>(2) Odstavec 1 se nepoužije, způsobil-li škodu ten, kdo se hlásil k odbornému výkonu jako příslušník určitého stavu nebo povolání, </a:t>
            </a:r>
            <a:r>
              <a:rPr lang="cs-CZ" b="1" dirty="0"/>
              <a:t>porušením odborné péče</a:t>
            </a:r>
            <a:r>
              <a:rPr lang="cs-CZ" dirty="0"/>
              <a:t>.</a:t>
            </a:r>
          </a:p>
        </p:txBody>
      </p:sp>
    </p:spTree>
    <p:extLst>
      <p:ext uri="{BB962C8B-B14F-4D97-AF65-F5344CB8AC3E}">
        <p14:creationId xmlns:p14="http://schemas.microsoft.com/office/powerpoint/2010/main" val="35743658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Nemožnost zjištění výše škody</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61</a:t>
            </a:fld>
            <a:endParaRPr lang="cs-CZ"/>
          </a:p>
        </p:txBody>
      </p:sp>
      <p:sp>
        <p:nvSpPr>
          <p:cNvPr id="4" name="Zástupný symbol pro obsah 3"/>
          <p:cNvSpPr>
            <a:spLocks noGrp="1"/>
          </p:cNvSpPr>
          <p:nvPr>
            <p:ph sz="quarter" idx="1"/>
          </p:nvPr>
        </p:nvSpPr>
        <p:spPr/>
        <p:txBody>
          <a:bodyPr/>
          <a:lstStyle/>
          <a:p>
            <a:pPr marL="0" indent="0" algn="ctr">
              <a:buNone/>
            </a:pPr>
            <a:r>
              <a:rPr lang="cs-CZ" dirty="0"/>
              <a:t>§ 2955</a:t>
            </a:r>
          </a:p>
          <a:p>
            <a:pPr marL="0" indent="0">
              <a:buNone/>
            </a:pPr>
            <a:endParaRPr lang="cs-CZ" dirty="0"/>
          </a:p>
          <a:p>
            <a:pPr marL="0" indent="0" algn="just">
              <a:buNone/>
            </a:pPr>
            <a:r>
              <a:rPr lang="cs-CZ" dirty="0"/>
              <a:t>Nelze-li výši náhrady škody přesně určit, určí ji podle spravedlivého uvážení jednotlivých okolností případu soud.</a:t>
            </a:r>
          </a:p>
          <a:p>
            <a:pPr marL="0" indent="0">
              <a:buNone/>
            </a:pPr>
            <a:endParaRPr lang="cs-CZ" dirty="0"/>
          </a:p>
          <a:p>
            <a:pPr marL="0" indent="0">
              <a:buNone/>
            </a:pPr>
            <a:r>
              <a:rPr lang="cs-CZ" dirty="0"/>
              <a:t>Srov. § 136 OSŘ</a:t>
            </a:r>
          </a:p>
        </p:txBody>
      </p:sp>
    </p:spTree>
    <p:extLst>
      <p:ext uri="{BB962C8B-B14F-4D97-AF65-F5344CB8AC3E}">
        <p14:creationId xmlns:p14="http://schemas.microsoft.com/office/powerpoint/2010/main" val="24940638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31558" y="1052736"/>
            <a:ext cx="7681354" cy="562525"/>
          </a:xfrm>
        </p:spPr>
        <p:txBody>
          <a:bodyPr/>
          <a:lstStyle/>
          <a:p>
            <a:r>
              <a:rPr lang="cs-CZ" dirty="0"/>
              <a:t>Náhrada při poškození věci (§ 2969)</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62</a:t>
            </a:fld>
            <a:endParaRPr lang="cs-CZ"/>
          </a:p>
        </p:txBody>
      </p:sp>
      <p:sp>
        <p:nvSpPr>
          <p:cNvPr id="4" name="Zástupný symbol pro obsah 3"/>
          <p:cNvSpPr>
            <a:spLocks noGrp="1"/>
          </p:cNvSpPr>
          <p:nvPr>
            <p:ph sz="quarter" idx="1"/>
          </p:nvPr>
        </p:nvSpPr>
        <p:spPr>
          <a:xfrm>
            <a:off x="731558" y="2393300"/>
            <a:ext cx="7681354" cy="3245683"/>
          </a:xfrm>
        </p:spPr>
        <p:txBody>
          <a:bodyPr>
            <a:normAutofit fontScale="85000" lnSpcReduction="20000"/>
          </a:bodyPr>
          <a:lstStyle/>
          <a:p>
            <a:pPr marL="0" indent="0" algn="ctr">
              <a:buNone/>
            </a:pPr>
            <a:r>
              <a:rPr lang="cs-CZ" dirty="0"/>
              <a:t>Pododdíl 3</a:t>
            </a:r>
          </a:p>
          <a:p>
            <a:pPr marL="0" indent="0" algn="ctr">
              <a:buNone/>
            </a:pPr>
            <a:r>
              <a:rPr lang="cs-CZ" dirty="0"/>
              <a:t>Zvláštní ustanovení</a:t>
            </a:r>
          </a:p>
          <a:p>
            <a:pPr marL="0" indent="0" algn="ctr">
              <a:buNone/>
            </a:pPr>
            <a:r>
              <a:rPr lang="cs-CZ" dirty="0"/>
              <a:t>§ 2969</a:t>
            </a:r>
          </a:p>
          <a:p>
            <a:pPr marL="0" indent="0" algn="ctr">
              <a:buNone/>
            </a:pPr>
            <a:r>
              <a:rPr lang="cs-CZ" dirty="0"/>
              <a:t>Náhrada při poškození věci</a:t>
            </a:r>
          </a:p>
          <a:p>
            <a:pPr marL="0" indent="0">
              <a:buNone/>
            </a:pPr>
            <a:endParaRPr lang="cs-CZ" dirty="0"/>
          </a:p>
          <a:p>
            <a:pPr marL="0" indent="0" algn="just">
              <a:buNone/>
            </a:pPr>
            <a:r>
              <a:rPr lang="cs-CZ" dirty="0"/>
              <a:t>	(1) Při určení výše škody na věci se vychází z její obvyklé ceny v době poškození a zohlední se, </a:t>
            </a:r>
            <a:r>
              <a:rPr lang="cs-CZ" dirty="0">
                <a:solidFill>
                  <a:srgbClr val="FF0000"/>
                </a:solidFill>
              </a:rPr>
              <a:t>co poškozený musí k obnovení nebo nahrazení funkce věci účelně vynaložit</a:t>
            </a:r>
            <a:r>
              <a:rPr lang="cs-CZ" dirty="0"/>
              <a:t>.</a:t>
            </a:r>
          </a:p>
          <a:p>
            <a:pPr marL="0" indent="0" algn="just">
              <a:buNone/>
            </a:pPr>
            <a:r>
              <a:rPr lang="cs-CZ" dirty="0"/>
              <a:t> </a:t>
            </a:r>
          </a:p>
          <a:p>
            <a:pPr marL="0" indent="0" algn="just">
              <a:buNone/>
            </a:pPr>
            <a:r>
              <a:rPr lang="cs-CZ" dirty="0"/>
              <a:t>	(2) Poškodil-li škůdce věc ze svévole nebo škodolibosti, nahradí poškozenému </a:t>
            </a:r>
            <a:r>
              <a:rPr lang="cs-CZ" dirty="0">
                <a:solidFill>
                  <a:srgbClr val="FF0000"/>
                </a:solidFill>
              </a:rPr>
              <a:t>cenu zvláštní obliby</a:t>
            </a:r>
            <a:r>
              <a:rPr lang="cs-CZ" dirty="0"/>
              <a:t>.</a:t>
            </a:r>
          </a:p>
        </p:txBody>
      </p:sp>
    </p:spTree>
    <p:extLst>
      <p:ext uri="{BB962C8B-B14F-4D97-AF65-F5344CB8AC3E}">
        <p14:creationId xmlns:p14="http://schemas.microsoft.com/office/powerpoint/2010/main" val="41767729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při poranění zvířete </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63</a:t>
            </a:fld>
            <a:endParaRPr lang="cs-CZ"/>
          </a:p>
        </p:txBody>
      </p:sp>
      <p:sp>
        <p:nvSpPr>
          <p:cNvPr id="4" name="Zástupný symbol pro obsah 3"/>
          <p:cNvSpPr>
            <a:spLocks noGrp="1"/>
          </p:cNvSpPr>
          <p:nvPr>
            <p:ph sz="quarter" idx="1"/>
          </p:nvPr>
        </p:nvSpPr>
        <p:spPr/>
        <p:txBody>
          <a:bodyPr>
            <a:normAutofit lnSpcReduction="10000"/>
          </a:bodyPr>
          <a:lstStyle/>
          <a:p>
            <a:pPr marL="0" indent="0" algn="ctr">
              <a:buNone/>
            </a:pPr>
            <a:r>
              <a:rPr lang="cs-CZ" dirty="0"/>
              <a:t>§ 2970</a:t>
            </a:r>
          </a:p>
          <a:p>
            <a:pPr marL="0" indent="0" algn="ctr">
              <a:buNone/>
            </a:pPr>
            <a:endParaRPr lang="cs-CZ" dirty="0"/>
          </a:p>
          <a:p>
            <a:pPr marL="0" indent="0" algn="ctr">
              <a:buNone/>
            </a:pPr>
            <a:r>
              <a:rPr lang="cs-CZ" dirty="0"/>
              <a:t>Náhrada při poranění zvířete</a:t>
            </a:r>
          </a:p>
          <a:p>
            <a:pPr marL="0" indent="0">
              <a:buNone/>
            </a:pPr>
            <a:endParaRPr lang="cs-CZ" dirty="0"/>
          </a:p>
          <a:p>
            <a:pPr marL="0" indent="0" algn="just">
              <a:buNone/>
            </a:pPr>
            <a:r>
              <a:rPr lang="cs-CZ" dirty="0"/>
              <a:t>	Při poranění zvířete nahradí škůdce účelně vynaložené náklady spojené s péčí o zdraví zraněného zvířete tomu, kdo je vynaložil; požádá-li o to, složí mu škůdce na tyto náklady přiměřenou </a:t>
            </a:r>
            <a:r>
              <a:rPr lang="cs-CZ" dirty="0">
                <a:solidFill>
                  <a:srgbClr val="FF0000"/>
                </a:solidFill>
              </a:rPr>
              <a:t>zálohu</a:t>
            </a:r>
            <a:r>
              <a:rPr lang="cs-CZ" dirty="0"/>
              <a:t>. Náklady spojené s péčí o zdraví </a:t>
            </a:r>
            <a:r>
              <a:rPr lang="cs-CZ" dirty="0">
                <a:solidFill>
                  <a:srgbClr val="FF0000"/>
                </a:solidFill>
              </a:rPr>
              <a:t>nejsou neúčelné, i když podstatně převyšují cenu zvířete, pokud by je vynaložil rozumný chovatel v postavení poškozeného</a:t>
            </a:r>
            <a:r>
              <a:rPr lang="cs-CZ" dirty="0"/>
              <a:t>.</a:t>
            </a:r>
          </a:p>
        </p:txBody>
      </p:sp>
    </p:spTree>
    <p:extLst>
      <p:ext uri="{BB962C8B-B14F-4D97-AF65-F5344CB8AC3E}">
        <p14:creationId xmlns:p14="http://schemas.microsoft.com/office/powerpoint/2010/main" val="9129823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Náhrada nemajetkové újmy (§ 2971)</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64</a:t>
            </a:fld>
            <a:endParaRPr lang="cs-CZ"/>
          </a:p>
        </p:txBody>
      </p:sp>
      <p:sp>
        <p:nvSpPr>
          <p:cNvPr id="4" name="Zástupný symbol pro obsah 3"/>
          <p:cNvSpPr>
            <a:spLocks noGrp="1"/>
          </p:cNvSpPr>
          <p:nvPr>
            <p:ph sz="quarter" idx="1"/>
          </p:nvPr>
        </p:nvSpPr>
        <p:spPr/>
        <p:txBody>
          <a:bodyPr>
            <a:normAutofit fontScale="92500"/>
          </a:bodyPr>
          <a:lstStyle/>
          <a:p>
            <a:pPr marL="0" indent="0" algn="ctr">
              <a:buNone/>
            </a:pPr>
            <a:r>
              <a:rPr lang="cs-CZ" dirty="0"/>
              <a:t>§ 2971</a:t>
            </a:r>
          </a:p>
          <a:p>
            <a:pPr marL="0" indent="0" algn="ctr">
              <a:buNone/>
            </a:pPr>
            <a:endParaRPr lang="cs-CZ" dirty="0"/>
          </a:p>
          <a:p>
            <a:pPr marL="0" indent="0" algn="ctr">
              <a:buNone/>
            </a:pPr>
            <a:r>
              <a:rPr lang="cs-CZ" dirty="0"/>
              <a:t>Náhrada nemajetkové újmy</a:t>
            </a:r>
          </a:p>
          <a:p>
            <a:pPr marL="0" indent="0">
              <a:buNone/>
            </a:pPr>
            <a:endParaRPr lang="cs-CZ" dirty="0"/>
          </a:p>
          <a:p>
            <a:pPr marL="0" indent="0" algn="just">
              <a:buNone/>
            </a:pPr>
            <a:r>
              <a:rPr lang="cs-CZ" dirty="0"/>
              <a:t>	Odůvodňují-li to </a:t>
            </a:r>
            <a:r>
              <a:rPr lang="cs-CZ" dirty="0">
                <a:solidFill>
                  <a:srgbClr val="FF0000"/>
                </a:solidFill>
              </a:rPr>
              <a:t>zvláštní okolnosti</a:t>
            </a:r>
            <a:r>
              <a:rPr lang="cs-CZ" dirty="0"/>
              <a:t>, za nichž škůdce způsobil újmu protiprávním činem, zejména porušil-li z </a:t>
            </a:r>
            <a:r>
              <a:rPr lang="cs-CZ" b="1" dirty="0">
                <a:solidFill>
                  <a:srgbClr val="FF0000"/>
                </a:solidFill>
              </a:rPr>
              <a:t>hrubé nedbalosti </a:t>
            </a:r>
            <a:r>
              <a:rPr lang="cs-CZ" dirty="0">
                <a:solidFill>
                  <a:srgbClr val="FF0000"/>
                </a:solidFill>
              </a:rPr>
              <a:t>důležitou právní povinnost</a:t>
            </a:r>
            <a:r>
              <a:rPr lang="cs-CZ" dirty="0"/>
              <a:t>, anebo způsobil-li újmu </a:t>
            </a:r>
            <a:r>
              <a:rPr lang="cs-CZ" dirty="0">
                <a:solidFill>
                  <a:srgbClr val="FF0000"/>
                </a:solidFill>
              </a:rPr>
              <a:t>úmyslně z touhy ničit, ublížit nebo z jiné pohnutky zvlášť zavrženíhodné</a:t>
            </a:r>
            <a:r>
              <a:rPr lang="cs-CZ" dirty="0"/>
              <a:t>, nahradí škůdce též nemajetkovou újmu každému, kdo způsobenou újmu </a:t>
            </a:r>
            <a:r>
              <a:rPr lang="cs-CZ" dirty="0">
                <a:solidFill>
                  <a:srgbClr val="FF0000"/>
                </a:solidFill>
              </a:rPr>
              <a:t>důvodně pociťuje jako osobní neštěstí</a:t>
            </a:r>
            <a:r>
              <a:rPr lang="cs-CZ" dirty="0"/>
              <a:t>, které </a:t>
            </a:r>
            <a:r>
              <a:rPr lang="cs-CZ" dirty="0">
                <a:solidFill>
                  <a:srgbClr val="FF0000"/>
                </a:solidFill>
              </a:rPr>
              <a:t>nelze jinak </a:t>
            </a:r>
            <a:r>
              <a:rPr lang="cs-CZ" dirty="0"/>
              <a:t>odčinit.</a:t>
            </a:r>
          </a:p>
        </p:txBody>
      </p:sp>
    </p:spTree>
    <p:extLst>
      <p:ext uri="{BB962C8B-B14F-4D97-AF65-F5344CB8AC3E}">
        <p14:creationId xmlns:p14="http://schemas.microsoft.com/office/powerpoint/2010/main" val="17361353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6110" y="1196752"/>
            <a:ext cx="6401171" cy="672147"/>
          </a:xfrm>
        </p:spPr>
        <p:txBody>
          <a:bodyPr>
            <a:normAutofit fontScale="90000"/>
          </a:bodyPr>
          <a:lstStyle/>
          <a:p>
            <a:r>
              <a:rPr lang="cs-CZ" dirty="0"/>
              <a:t>Náhrada při újmě na přirozených právech člověka (§§ 2956 a násl.)</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65</a:t>
            </a:fld>
            <a:endParaRPr lang="cs-CZ"/>
          </a:p>
        </p:txBody>
      </p:sp>
      <p:sp>
        <p:nvSpPr>
          <p:cNvPr id="4" name="Zástupný symbol pro obsah 3"/>
          <p:cNvSpPr>
            <a:spLocks noGrp="1"/>
          </p:cNvSpPr>
          <p:nvPr>
            <p:ph sz="quarter" idx="1"/>
          </p:nvPr>
        </p:nvSpPr>
        <p:spPr>
          <a:xfrm>
            <a:off x="496110" y="2132856"/>
            <a:ext cx="8180346" cy="4104455"/>
          </a:xfrm>
        </p:spPr>
        <p:txBody>
          <a:bodyPr>
            <a:normAutofit/>
          </a:bodyPr>
          <a:lstStyle/>
          <a:p>
            <a:pPr marL="0" indent="0" algn="ctr">
              <a:buNone/>
            </a:pPr>
            <a:r>
              <a:rPr lang="cs-CZ" dirty="0"/>
              <a:t>Pododdíl 2</a:t>
            </a:r>
          </a:p>
          <a:p>
            <a:pPr marL="0" indent="0" algn="ctr">
              <a:buNone/>
            </a:pPr>
            <a:r>
              <a:rPr lang="cs-CZ" dirty="0"/>
              <a:t>Náhrada při újmě na přirozených právech člověka</a:t>
            </a:r>
          </a:p>
          <a:p>
            <a:pPr marL="0" indent="0" algn="ctr">
              <a:buNone/>
            </a:pPr>
            <a:r>
              <a:rPr lang="cs-CZ" dirty="0"/>
              <a:t>Obecná ustanovení</a:t>
            </a:r>
          </a:p>
          <a:p>
            <a:pPr marL="0" indent="0" algn="ctr">
              <a:buNone/>
            </a:pPr>
            <a:r>
              <a:rPr lang="cs-CZ" dirty="0"/>
              <a:t> § 2956</a:t>
            </a:r>
          </a:p>
          <a:p>
            <a:pPr marL="0" indent="0">
              <a:buNone/>
            </a:pPr>
            <a:r>
              <a:rPr lang="cs-CZ" dirty="0"/>
              <a:t> </a:t>
            </a:r>
          </a:p>
          <a:p>
            <a:pPr marL="0" indent="0" algn="just">
              <a:buNone/>
            </a:pPr>
            <a:r>
              <a:rPr lang="cs-CZ" dirty="0"/>
              <a:t>	Vznikne-li škůdci povinnost odčinit člověku </a:t>
            </a:r>
            <a:r>
              <a:rPr lang="cs-CZ" dirty="0">
                <a:solidFill>
                  <a:srgbClr val="FF0000"/>
                </a:solidFill>
              </a:rPr>
              <a:t>újmu na jeho přirozeném právu </a:t>
            </a:r>
            <a:r>
              <a:rPr lang="cs-CZ" dirty="0"/>
              <a:t>chráněném ustanoveními první části tohoto zákona, nahradí </a:t>
            </a:r>
            <a:r>
              <a:rPr lang="cs-CZ" dirty="0">
                <a:solidFill>
                  <a:srgbClr val="FF0000"/>
                </a:solidFill>
              </a:rPr>
              <a:t>škodu</a:t>
            </a:r>
            <a:r>
              <a:rPr lang="cs-CZ" dirty="0"/>
              <a:t> i </a:t>
            </a:r>
            <a:r>
              <a:rPr lang="cs-CZ" dirty="0">
                <a:solidFill>
                  <a:srgbClr val="FF0000"/>
                </a:solidFill>
              </a:rPr>
              <a:t>nemajetkovou</a:t>
            </a:r>
            <a:r>
              <a:rPr lang="cs-CZ" dirty="0"/>
              <a:t> újmu, kterou tím způsobil; jako nemajetkovou újmu odčiní i způsobené duševní útrapy.</a:t>
            </a:r>
          </a:p>
          <a:p>
            <a:pPr marL="0" indent="0">
              <a:buNone/>
            </a:pPr>
            <a:endParaRPr lang="cs-CZ" sz="2176" dirty="0"/>
          </a:p>
        </p:txBody>
      </p:sp>
    </p:spTree>
    <p:extLst>
      <p:ext uri="{BB962C8B-B14F-4D97-AF65-F5344CB8AC3E}">
        <p14:creationId xmlns:p14="http://schemas.microsoft.com/office/powerpoint/2010/main" val="16181853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Kritéria pro stanovení náhrady podle § 2956 </a:t>
            </a:r>
            <a:r>
              <a:rPr lang="cs-CZ" dirty="0" err="1"/>
              <a:t>an</a:t>
            </a:r>
            <a:r>
              <a:rPr lang="cs-CZ" dirty="0"/>
              <a:t>.</a:t>
            </a:r>
          </a:p>
        </p:txBody>
      </p:sp>
      <p:sp>
        <p:nvSpPr>
          <p:cNvPr id="3" name="Zástupný symbol pro obsah 2"/>
          <p:cNvSpPr>
            <a:spLocks noGrp="1"/>
          </p:cNvSpPr>
          <p:nvPr>
            <p:ph idx="1"/>
          </p:nvPr>
        </p:nvSpPr>
        <p:spPr/>
        <p:txBody>
          <a:bodyPr>
            <a:normAutofit fontScale="92500"/>
          </a:bodyPr>
          <a:lstStyle/>
          <a:p>
            <a:pPr marL="0" indent="0" algn="ctr">
              <a:buNone/>
            </a:pPr>
            <a:r>
              <a:rPr lang="cs-CZ" dirty="0"/>
              <a:t>§ 2957</a:t>
            </a:r>
          </a:p>
          <a:p>
            <a:pPr marL="0" indent="0" algn="just">
              <a:buNone/>
            </a:pPr>
            <a:r>
              <a:rPr lang="cs-CZ" dirty="0"/>
              <a:t> 	Způsob a výše přiměřeného zadostiučinění musí být určeny tak, </a:t>
            </a:r>
            <a:r>
              <a:rPr lang="cs-CZ" dirty="0">
                <a:solidFill>
                  <a:srgbClr val="FF0000"/>
                </a:solidFill>
              </a:rPr>
              <a:t>aby byly odčiněny i okolnosti zvláštního zřetele hodné</a:t>
            </a:r>
            <a:r>
              <a:rPr lang="cs-CZ" dirty="0"/>
              <a:t>. Jimi jsou úmyslné způsobení újmy, zvláště pak způsobení újmy s použitím lsti, pohrůžky, zneužitím závislosti poškozeného na škůdci, násobením účinků zásahu jeho uváděním ve veřejnou známost, nebo v důsledku diskriminace poškozeného se zřetelem na jeho pohlaví, zdravotní stav, etnický původ, víru nebo i jiné obdobně závažné důvody. Vezme se rovněž v úvahu obava poškozeného ze ztráty života nebo vážného poškození zdraví, pokud takovou obavu hrozba nebo jiná příčina vyvolala.</a:t>
            </a:r>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66</a:t>
            </a:fld>
            <a:endParaRPr lang="cs-CZ"/>
          </a:p>
        </p:txBody>
      </p:sp>
    </p:spTree>
    <p:extLst>
      <p:ext uri="{BB962C8B-B14F-4D97-AF65-F5344CB8AC3E}">
        <p14:creationId xmlns:p14="http://schemas.microsoft.com/office/powerpoint/2010/main" val="3820306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0632" y="908720"/>
            <a:ext cx="7681354" cy="562525"/>
          </a:xfrm>
        </p:spPr>
        <p:txBody>
          <a:bodyPr>
            <a:normAutofit/>
          </a:bodyPr>
          <a:lstStyle/>
          <a:p>
            <a:r>
              <a:rPr lang="cs-CZ" dirty="0"/>
              <a:t>Náhrady při ublížení na zdraví a při usmrcení</a:t>
            </a:r>
          </a:p>
        </p:txBody>
      </p:sp>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67</a:t>
            </a:fld>
            <a:endParaRPr lang="cs-CZ"/>
          </a:p>
        </p:txBody>
      </p:sp>
      <p:sp>
        <p:nvSpPr>
          <p:cNvPr id="4" name="Zástupný symbol pro obsah 3"/>
          <p:cNvSpPr>
            <a:spLocks noGrp="1"/>
          </p:cNvSpPr>
          <p:nvPr>
            <p:ph sz="quarter" idx="1"/>
          </p:nvPr>
        </p:nvSpPr>
        <p:spPr>
          <a:xfrm>
            <a:off x="670632" y="1628800"/>
            <a:ext cx="7861808" cy="4896544"/>
          </a:xfrm>
        </p:spPr>
        <p:txBody>
          <a:bodyPr>
            <a:normAutofit fontScale="85000" lnSpcReduction="10000"/>
          </a:bodyPr>
          <a:lstStyle/>
          <a:p>
            <a:pPr marL="0" indent="0" algn="ctr">
              <a:buNone/>
            </a:pPr>
            <a:r>
              <a:rPr lang="cs-CZ" dirty="0"/>
              <a:t>§ 2958</a:t>
            </a:r>
          </a:p>
          <a:p>
            <a:pPr marL="0" indent="0" algn="just">
              <a:buNone/>
            </a:pPr>
            <a:r>
              <a:rPr lang="cs-CZ" dirty="0"/>
              <a:t> Při ublížení na zdraví odčiní škůdce újmu poškozeného peněžitou náhradou, </a:t>
            </a:r>
            <a:r>
              <a:rPr lang="cs-CZ" dirty="0">
                <a:solidFill>
                  <a:srgbClr val="FF0000"/>
                </a:solidFill>
              </a:rPr>
              <a:t>vyvažující plně vytrpěné bolesti a další nemajetkové újmy</a:t>
            </a:r>
            <a:r>
              <a:rPr lang="cs-CZ" dirty="0"/>
              <a:t>; vznikla-li poškozením zdraví </a:t>
            </a:r>
            <a:r>
              <a:rPr lang="cs-CZ" dirty="0">
                <a:solidFill>
                  <a:srgbClr val="FF0000"/>
                </a:solidFill>
              </a:rPr>
              <a:t>překážka lepší budoucnosti</a:t>
            </a:r>
            <a:r>
              <a:rPr lang="cs-CZ" dirty="0"/>
              <a:t> poškozeného, nahradí mu škůdce i </a:t>
            </a:r>
            <a:r>
              <a:rPr lang="cs-CZ" dirty="0">
                <a:solidFill>
                  <a:srgbClr val="FF0000"/>
                </a:solidFill>
              </a:rPr>
              <a:t>ztížení společenského uplatnění</a:t>
            </a:r>
            <a:r>
              <a:rPr lang="cs-CZ" dirty="0"/>
              <a:t>. Nelze-li výši náhrady takto určit, stanoví se podle </a:t>
            </a:r>
            <a:r>
              <a:rPr lang="cs-CZ" dirty="0">
                <a:solidFill>
                  <a:srgbClr val="FF0000"/>
                </a:solidFill>
              </a:rPr>
              <a:t>zásad slušnosti</a:t>
            </a:r>
            <a:r>
              <a:rPr lang="cs-CZ" dirty="0"/>
              <a:t>.</a:t>
            </a:r>
          </a:p>
          <a:p>
            <a:pPr marL="0" indent="0">
              <a:buNone/>
            </a:pPr>
            <a:r>
              <a:rPr lang="cs-CZ" dirty="0"/>
              <a:t>	- Metodika NS</a:t>
            </a:r>
          </a:p>
          <a:p>
            <a:pPr marL="0" indent="0">
              <a:buNone/>
            </a:pPr>
            <a:r>
              <a:rPr lang="cs-CZ" dirty="0"/>
              <a:t>	- Další nemajetková újma: 25 </a:t>
            </a:r>
            <a:r>
              <a:rPr lang="cs-CZ" dirty="0" err="1"/>
              <a:t>Cdo</a:t>
            </a:r>
            <a:r>
              <a:rPr lang="cs-CZ" dirty="0"/>
              <a:t> 2635/2018</a:t>
            </a:r>
          </a:p>
          <a:p>
            <a:pPr marL="0" indent="0" algn="ctr">
              <a:buNone/>
            </a:pPr>
            <a:r>
              <a:rPr lang="cs-CZ" dirty="0"/>
              <a:t> § 2959</a:t>
            </a:r>
          </a:p>
          <a:p>
            <a:pPr marL="0" indent="0" algn="just">
              <a:buNone/>
            </a:pPr>
            <a:r>
              <a:rPr lang="cs-CZ" dirty="0"/>
              <a:t> Při usmrcení nebo zvlášť závažném ublížení na zdraví odčiní škůdce duševní útrapy </a:t>
            </a:r>
            <a:r>
              <a:rPr lang="cs-CZ" dirty="0">
                <a:solidFill>
                  <a:srgbClr val="FF0000"/>
                </a:solidFill>
              </a:rPr>
              <a:t>manželu, rodiči, dítěti nebo jiné osobě blízké </a:t>
            </a:r>
            <a:r>
              <a:rPr lang="cs-CZ" dirty="0"/>
              <a:t>peněžitou náhradou vyvažující plně jejich utrpení. Nelze-li výši náhrady takto určit, stanoví se podle zásad slušnosti.</a:t>
            </a:r>
          </a:p>
          <a:p>
            <a:pPr marL="0" indent="0">
              <a:buNone/>
            </a:pPr>
            <a:r>
              <a:rPr lang="cs-CZ" dirty="0"/>
              <a:t>	</a:t>
            </a:r>
            <a:r>
              <a:rPr lang="cs-CZ" sz="2030" dirty="0"/>
              <a:t>- </a:t>
            </a:r>
            <a:r>
              <a:rPr lang="cs-CZ" dirty="0"/>
              <a:t>25 </a:t>
            </a:r>
            <a:r>
              <a:rPr lang="cs-CZ" dirty="0" err="1"/>
              <a:t>Cdo</a:t>
            </a:r>
            <a:r>
              <a:rPr lang="cs-CZ" dirty="0"/>
              <a:t> 894/2018</a:t>
            </a:r>
            <a:endParaRPr lang="cs-CZ" sz="2030" dirty="0"/>
          </a:p>
          <a:p>
            <a:pPr marL="0" indent="0">
              <a:buNone/>
            </a:pPr>
            <a:r>
              <a:rPr lang="cs-CZ" sz="2030" dirty="0"/>
              <a:t>	- </a:t>
            </a:r>
            <a:r>
              <a:rPr lang="cs-CZ" dirty="0"/>
              <a:t>25 </a:t>
            </a:r>
            <a:r>
              <a:rPr lang="cs-CZ" dirty="0" err="1"/>
              <a:t>Cdo</a:t>
            </a:r>
            <a:r>
              <a:rPr lang="cs-CZ" dirty="0"/>
              <a:t> 3463/2018</a:t>
            </a:r>
          </a:p>
          <a:p>
            <a:pPr marL="0" indent="0">
              <a:buNone/>
            </a:pPr>
            <a:r>
              <a:rPr lang="cs-CZ" sz="2030" dirty="0"/>
              <a:t>	- </a:t>
            </a:r>
            <a:r>
              <a:rPr lang="cs-CZ" dirty="0"/>
              <a:t>25 </a:t>
            </a:r>
            <a:r>
              <a:rPr lang="cs-CZ" dirty="0" err="1"/>
              <a:t>Cdo</a:t>
            </a:r>
            <a:r>
              <a:rPr lang="cs-CZ" dirty="0"/>
              <a:t> 4210/2018 (zvlášť závažné ublížení na zdraví) </a:t>
            </a:r>
            <a:endParaRPr lang="cs-CZ" sz="2030" dirty="0"/>
          </a:p>
        </p:txBody>
      </p:sp>
    </p:spTree>
    <p:extLst>
      <p:ext uri="{BB962C8B-B14F-4D97-AF65-F5344CB8AC3E}">
        <p14:creationId xmlns:p14="http://schemas.microsoft.com/office/powerpoint/2010/main" val="11501336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4294967295"/>
          </p:nvPr>
        </p:nvSpPr>
        <p:spPr/>
        <p:txBody>
          <a:bodyPr/>
          <a:lstStyle/>
          <a:p>
            <a:pPr>
              <a:defRPr/>
            </a:pPr>
            <a:fld id="{0BDB7C57-992E-4B99-8D1F-3B5BD54A11E2}" type="slidenum">
              <a:rPr lang="cs-CZ" smtClean="0"/>
              <a:pPr>
                <a:defRPr/>
              </a:pPr>
              <a:t>68</a:t>
            </a:fld>
            <a:endParaRPr lang="cs-CZ"/>
          </a:p>
        </p:txBody>
      </p:sp>
      <p:sp>
        <p:nvSpPr>
          <p:cNvPr id="4" name="Zástupný symbol pro obsah 3"/>
          <p:cNvSpPr>
            <a:spLocks noGrp="1"/>
          </p:cNvSpPr>
          <p:nvPr>
            <p:ph sz="quarter" idx="1"/>
          </p:nvPr>
        </p:nvSpPr>
        <p:spPr>
          <a:xfrm>
            <a:off x="766373" y="1052736"/>
            <a:ext cx="7681354" cy="5400600"/>
          </a:xfrm>
        </p:spPr>
        <p:txBody>
          <a:bodyPr>
            <a:normAutofit/>
          </a:bodyPr>
          <a:lstStyle/>
          <a:p>
            <a:pPr marL="0" indent="0" algn="ctr">
              <a:buNone/>
            </a:pPr>
            <a:r>
              <a:rPr lang="cs-CZ" sz="2000" dirty="0"/>
              <a:t>§ 2960</a:t>
            </a:r>
          </a:p>
          <a:p>
            <a:pPr marL="0" indent="0" algn="ctr">
              <a:buNone/>
            </a:pPr>
            <a:r>
              <a:rPr lang="cs-CZ" sz="2000" dirty="0"/>
              <a:t>Náklady spojené s péčí o zdraví</a:t>
            </a:r>
          </a:p>
          <a:p>
            <a:pPr marL="0" indent="0" algn="just">
              <a:buNone/>
            </a:pPr>
            <a:r>
              <a:rPr lang="cs-CZ" sz="2000" dirty="0"/>
              <a:t>Škůdce hradí též účelně vynaložené náklady spojené s péčí o zdraví poškozeného, s péčí o jeho osobu nebo jeho domácnost tomu, kdo je vynaložil; požádá-li o to, složí mu škůdce na tyto náklady přiměřenou zálohu.</a:t>
            </a:r>
          </a:p>
          <a:p>
            <a:pPr marL="0" indent="0">
              <a:buNone/>
            </a:pPr>
            <a:r>
              <a:rPr lang="cs-CZ" sz="2000" dirty="0"/>
              <a:t>	- </a:t>
            </a:r>
            <a:r>
              <a:rPr lang="cs-CZ" sz="2000" dirty="0" err="1"/>
              <a:t>Pb</a:t>
            </a:r>
            <a:r>
              <a:rPr lang="cs-CZ" sz="2000" dirty="0"/>
              <a:t>: náhrada za osobní péči nemohoucí osoby</a:t>
            </a:r>
          </a:p>
          <a:p>
            <a:pPr marL="0" indent="0">
              <a:buNone/>
            </a:pPr>
            <a:r>
              <a:rPr lang="cs-CZ" sz="2000" dirty="0"/>
              <a:t> </a:t>
            </a:r>
          </a:p>
          <a:p>
            <a:pPr marL="0" indent="0" algn="ctr">
              <a:buNone/>
            </a:pPr>
            <a:r>
              <a:rPr lang="cs-CZ" sz="2000" dirty="0"/>
              <a:t>§ 2961</a:t>
            </a:r>
          </a:p>
          <a:p>
            <a:pPr marL="0" indent="0" algn="ctr">
              <a:buNone/>
            </a:pPr>
            <a:r>
              <a:rPr lang="cs-CZ" sz="2000" dirty="0"/>
              <a:t>Náklady pohřbu</a:t>
            </a:r>
          </a:p>
          <a:p>
            <a:pPr marL="0" indent="0" algn="just">
              <a:buNone/>
            </a:pPr>
            <a:r>
              <a:rPr lang="cs-CZ" sz="2000" dirty="0"/>
              <a:t>Škůdce nahradí tomu, kdo je vynaložil, přiměřené náklady spojené s pohřbem v rozsahu, v jakém nebyly uhrazeny veřejnou dávkou podle jiného právního předpisu. Přitom se přihlédne k zvyklostem i k okolnostem jednotlivého případu.</a:t>
            </a:r>
          </a:p>
        </p:txBody>
      </p:sp>
    </p:spTree>
    <p:extLst>
      <p:ext uri="{BB962C8B-B14F-4D97-AF65-F5344CB8AC3E}">
        <p14:creationId xmlns:p14="http://schemas.microsoft.com/office/powerpoint/2010/main" val="28739760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buNone/>
            </a:pPr>
            <a:r>
              <a:rPr lang="cs-CZ" dirty="0"/>
              <a:t>		</a:t>
            </a:r>
          </a:p>
          <a:p>
            <a:pPr>
              <a:buNone/>
            </a:pPr>
            <a:endParaRPr lang="cs-CZ" dirty="0"/>
          </a:p>
          <a:p>
            <a:pPr>
              <a:buNone/>
            </a:pPr>
            <a:endParaRPr lang="cs-CZ" dirty="0"/>
          </a:p>
          <a:p>
            <a:pPr algn="ctr">
              <a:buNone/>
            </a:pPr>
            <a:r>
              <a:rPr lang="cs-CZ" dirty="0"/>
              <a:t>Děkuji za pozornost</a:t>
            </a:r>
            <a:endParaRPr lang="cs-CZ" dirty="0">
              <a:sym typeface="Wingdings" pitchFamily="2" charset="2"/>
            </a:endParaRPr>
          </a:p>
          <a:p>
            <a:endParaRPr lang="cs-CZ" dirty="0"/>
          </a:p>
        </p:txBody>
      </p:sp>
      <p:sp>
        <p:nvSpPr>
          <p:cNvPr id="4" name="Zástupný symbol pro číslo snímku 3"/>
          <p:cNvSpPr>
            <a:spLocks noGrp="1"/>
          </p:cNvSpPr>
          <p:nvPr>
            <p:ph type="sldNum" sz="quarter" idx="11"/>
          </p:nvPr>
        </p:nvSpPr>
        <p:spPr/>
        <p:txBody>
          <a:bodyPr/>
          <a:lstStyle/>
          <a:p>
            <a:fld id="{18E7075C-DAAE-4F01-934E-465E4B6B4008}" type="slidenum">
              <a:rPr lang="cs-CZ" smtClean="0"/>
              <a:pPr/>
              <a:t>69</a:t>
            </a:fld>
            <a:endParaRPr lang="cs-CZ"/>
          </a:p>
        </p:txBody>
      </p:sp>
    </p:spTree>
    <p:extLst>
      <p:ext uri="{BB962C8B-B14F-4D97-AF65-F5344CB8AC3E}">
        <p14:creationId xmlns:p14="http://schemas.microsoft.com/office/powerpoint/2010/main" val="1043784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a:xfrm>
            <a:off x="659526" y="1916551"/>
            <a:ext cx="7089725" cy="605056"/>
          </a:xfrm>
        </p:spPr>
        <p:txBody>
          <a:bodyPr>
            <a:noAutofit/>
          </a:bodyPr>
          <a:lstStyle/>
          <a:p>
            <a:r>
              <a:rPr lang="cs-CZ" dirty="0"/>
              <a:t>Společné předpoklady subjektivní odpovědnosti</a:t>
            </a:r>
          </a:p>
        </p:txBody>
      </p:sp>
      <p:sp>
        <p:nvSpPr>
          <p:cNvPr id="14338" name="Zástupný symbol pro obsah 2"/>
          <p:cNvSpPr>
            <a:spLocks noGrp="1"/>
          </p:cNvSpPr>
          <p:nvPr>
            <p:ph sz="quarter" idx="1"/>
          </p:nvPr>
        </p:nvSpPr>
        <p:spPr>
          <a:xfrm>
            <a:off x="659527" y="2709385"/>
            <a:ext cx="8012534" cy="3096016"/>
          </a:xfrm>
        </p:spPr>
        <p:txBody>
          <a:bodyPr>
            <a:normAutofit fontScale="85000" lnSpcReduction="20000"/>
          </a:bodyPr>
          <a:lstStyle/>
          <a:p>
            <a:r>
              <a:rPr lang="cs-CZ" dirty="0"/>
              <a:t>Nahraditelná újma, zejména škoda </a:t>
            </a:r>
          </a:p>
          <a:p>
            <a:r>
              <a:rPr lang="cs-CZ" dirty="0"/>
              <a:t>Jednání škůdce </a:t>
            </a:r>
          </a:p>
          <a:p>
            <a:pPr lvl="1"/>
            <a:r>
              <a:rPr lang="cs-CZ" dirty="0"/>
              <a:t>Konání </a:t>
            </a:r>
          </a:p>
          <a:p>
            <a:pPr lvl="1"/>
            <a:r>
              <a:rPr lang="cs-CZ" dirty="0"/>
              <a:t>Opomenutí </a:t>
            </a:r>
          </a:p>
          <a:p>
            <a:pPr lvl="1"/>
            <a:r>
              <a:rPr lang="cs-CZ" dirty="0"/>
              <a:t>Přičtení jednání třetí osoby </a:t>
            </a:r>
          </a:p>
          <a:p>
            <a:r>
              <a:rPr lang="cs-CZ" dirty="0"/>
              <a:t>Zásadně příčinná souvislost </a:t>
            </a:r>
          </a:p>
          <a:p>
            <a:r>
              <a:rPr lang="cs-CZ" dirty="0"/>
              <a:t>Protiprávnost </a:t>
            </a:r>
          </a:p>
          <a:p>
            <a:r>
              <a:rPr lang="cs-CZ" dirty="0"/>
              <a:t>Zavinění </a:t>
            </a:r>
          </a:p>
          <a:p>
            <a:endParaRPr lang="cs-CZ" dirty="0"/>
          </a:p>
          <a:p>
            <a:pPr marL="0" indent="0" algn="ctr">
              <a:buNone/>
            </a:pPr>
            <a:r>
              <a:rPr lang="cs-CZ" dirty="0"/>
              <a:t>(Pozor: nejde o svébytnou skutkovou podstatu NŠ!)</a:t>
            </a:r>
          </a:p>
        </p:txBody>
      </p:sp>
      <p:sp>
        <p:nvSpPr>
          <p:cNvPr id="2" name="Zástupný symbol pro číslo snímku 1"/>
          <p:cNvSpPr>
            <a:spLocks noGrp="1"/>
          </p:cNvSpPr>
          <p:nvPr>
            <p:ph type="sldNum" sz="quarter" idx="11"/>
          </p:nvPr>
        </p:nvSpPr>
        <p:spPr/>
        <p:txBody>
          <a:bodyPr/>
          <a:lstStyle/>
          <a:p>
            <a:fld id="{18E7075C-DAAE-4F01-934E-465E4B6B4008}" type="slidenum">
              <a:rPr lang="cs-CZ" smtClean="0"/>
              <a:pPr/>
              <a:t>7</a:t>
            </a:fld>
            <a:endParaRPr lang="cs-CZ"/>
          </a:p>
        </p:txBody>
      </p:sp>
    </p:spTree>
    <p:extLst>
      <p:ext uri="{BB962C8B-B14F-4D97-AF65-F5344CB8AC3E}">
        <p14:creationId xmlns:p14="http://schemas.microsoft.com/office/powerpoint/2010/main" val="3095615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89364" y="1954703"/>
            <a:ext cx="6401171" cy="672147"/>
          </a:xfrm>
        </p:spPr>
        <p:txBody>
          <a:bodyPr>
            <a:normAutofit/>
          </a:bodyPr>
          <a:lstStyle/>
          <a:p>
            <a:r>
              <a:rPr lang="cs-CZ" sz="2707" dirty="0"/>
              <a:t>Objektivní odpovědnost </a:t>
            </a:r>
          </a:p>
        </p:txBody>
      </p:sp>
      <p:sp>
        <p:nvSpPr>
          <p:cNvPr id="4" name="Zástupný symbol pro obsah 3"/>
          <p:cNvSpPr>
            <a:spLocks noGrp="1"/>
          </p:cNvSpPr>
          <p:nvPr>
            <p:ph sz="quarter" idx="1"/>
          </p:nvPr>
        </p:nvSpPr>
        <p:spPr>
          <a:xfrm>
            <a:off x="589364" y="2849710"/>
            <a:ext cx="7724870" cy="2847673"/>
          </a:xfrm>
        </p:spPr>
        <p:txBody>
          <a:bodyPr>
            <a:normAutofit/>
          </a:bodyPr>
          <a:lstStyle/>
          <a:p>
            <a:r>
              <a:rPr lang="cs-CZ" sz="2106" dirty="0"/>
              <a:t>Různé varianty, které mají společné, že nevykazují všechny znaky, které charakterizují subjektivní odpovědnost</a:t>
            </a:r>
          </a:p>
          <a:p>
            <a:pPr lvl="1"/>
            <a:r>
              <a:rPr lang="cs-CZ" sz="1805" dirty="0"/>
              <a:t>Maximalistická verze: všechny znaky kromě zavinění </a:t>
            </a:r>
          </a:p>
          <a:p>
            <a:pPr lvl="1"/>
            <a:r>
              <a:rPr lang="cs-CZ" sz="1805" dirty="0"/>
              <a:t>Minimalistická verze: škoda, o niž zákon nařizuje, že ji má povinný subjekt nahradit (srov. odpovědnost provozovatele dopravního prostředku)</a:t>
            </a:r>
          </a:p>
          <a:p>
            <a:r>
              <a:rPr lang="cs-CZ" sz="2106" dirty="0"/>
              <a:t>Zejména zvláštní ustanovení, §§ 2920 a násl. </a:t>
            </a:r>
          </a:p>
        </p:txBody>
      </p:sp>
      <p:sp>
        <p:nvSpPr>
          <p:cNvPr id="3" name="Zástupný symbol pro číslo snímku 2"/>
          <p:cNvSpPr>
            <a:spLocks noGrp="1"/>
          </p:cNvSpPr>
          <p:nvPr>
            <p:ph type="sldNum" sz="quarter" idx="11"/>
          </p:nvPr>
        </p:nvSpPr>
        <p:spPr/>
        <p:txBody>
          <a:bodyPr/>
          <a:lstStyle/>
          <a:p>
            <a:fld id="{18E7075C-DAAE-4F01-934E-465E4B6B4008}" type="slidenum">
              <a:rPr lang="cs-CZ" smtClean="0"/>
              <a:pPr/>
              <a:t>8</a:t>
            </a:fld>
            <a:endParaRPr lang="cs-CZ"/>
          </a:p>
        </p:txBody>
      </p:sp>
    </p:spTree>
    <p:extLst>
      <p:ext uri="{BB962C8B-B14F-4D97-AF65-F5344CB8AC3E}">
        <p14:creationId xmlns:p14="http://schemas.microsoft.com/office/powerpoint/2010/main" val="2185916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6" dirty="0"/>
              <a:t>Výchozí zásady úpravy NŠ v OZ</a:t>
            </a:r>
          </a:p>
        </p:txBody>
      </p:sp>
      <p:sp>
        <p:nvSpPr>
          <p:cNvPr id="4" name="Zástupný symbol pro obsah 3"/>
          <p:cNvSpPr>
            <a:spLocks noGrp="1"/>
          </p:cNvSpPr>
          <p:nvPr>
            <p:ph sz="quarter" idx="1"/>
          </p:nvPr>
        </p:nvSpPr>
        <p:spPr/>
        <p:txBody>
          <a:bodyPr>
            <a:normAutofit fontScale="85000" lnSpcReduction="20000"/>
          </a:bodyPr>
          <a:lstStyle/>
          <a:p>
            <a:r>
              <a:rPr lang="cs-CZ" dirty="0"/>
              <a:t>Východiskem je subjektivní odpovědnost</a:t>
            </a:r>
          </a:p>
          <a:p>
            <a:pPr lvl="1"/>
            <a:r>
              <a:rPr lang="cs-CZ" dirty="0"/>
              <a:t>§ 2895: „Škůdce je povinen nahradit škodu bez ohledu na své zavinění v případech stanovených zvlášť zákonem.“</a:t>
            </a:r>
          </a:p>
          <a:p>
            <a:r>
              <a:rPr lang="cs-CZ" dirty="0"/>
              <a:t>Odlišení deliktní odpovědnosti (v </a:t>
            </a:r>
            <a:r>
              <a:rPr lang="cs-CZ" dirty="0" err="1"/>
              <a:t>u.s.s</a:t>
            </a:r>
            <a:r>
              <a:rPr lang="cs-CZ" dirty="0"/>
              <a:t>.) a smluvní odpovědnosti </a:t>
            </a:r>
          </a:p>
          <a:p>
            <a:pPr lvl="1"/>
            <a:r>
              <a:rPr lang="cs-CZ" dirty="0"/>
              <a:t>Vztah smluvní a deliktní odpovědnosti (platí dle OZ zásada CC </a:t>
            </a:r>
            <a:r>
              <a:rPr lang="cs-CZ" i="1" dirty="0"/>
              <a:t>non </a:t>
            </a:r>
            <a:r>
              <a:rPr lang="cs-CZ" i="1" dirty="0" err="1"/>
              <a:t>cumul</a:t>
            </a:r>
            <a:r>
              <a:rPr lang="cs-CZ" i="1" dirty="0"/>
              <a:t> </a:t>
            </a:r>
            <a:r>
              <a:rPr lang="cs-CZ" dirty="0"/>
              <a:t>nebo zásada konkurence nároků); OZ 1964: 25 </a:t>
            </a:r>
            <a:r>
              <a:rPr lang="cs-CZ" dirty="0" err="1"/>
              <a:t>Cdo</a:t>
            </a:r>
            <a:r>
              <a:rPr lang="cs-CZ" dirty="0"/>
              <a:t> 1569/99</a:t>
            </a:r>
          </a:p>
          <a:p>
            <a:r>
              <a:rPr lang="cs-CZ" dirty="0"/>
              <a:t>Náhrada škody a nemajetkové újmy </a:t>
            </a:r>
          </a:p>
          <a:p>
            <a:r>
              <a:rPr lang="cs-CZ" dirty="0"/>
              <a:t>Vztah k ostatním institutům </a:t>
            </a:r>
          </a:p>
          <a:p>
            <a:pPr lvl="1"/>
            <a:r>
              <a:rPr lang="cs-CZ" dirty="0"/>
              <a:t>Odpovědnost za vady – lex </a:t>
            </a:r>
            <a:r>
              <a:rPr lang="cs-CZ" dirty="0" err="1"/>
              <a:t>specialis</a:t>
            </a:r>
            <a:r>
              <a:rPr lang="cs-CZ" dirty="0"/>
              <a:t> k úpravě náhrady škody (§ 1925)</a:t>
            </a:r>
          </a:p>
          <a:p>
            <a:pPr lvl="1"/>
            <a:r>
              <a:rPr lang="cs-CZ" dirty="0"/>
              <a:t>Vlastnická žaloba (odstranění neoprávněných zásahů); NŠ je lex </a:t>
            </a:r>
            <a:r>
              <a:rPr lang="cs-CZ" dirty="0" err="1"/>
              <a:t>specialis</a:t>
            </a:r>
            <a:r>
              <a:rPr lang="cs-CZ" dirty="0"/>
              <a:t> – 22 </a:t>
            </a:r>
            <a:r>
              <a:rPr lang="cs-CZ" dirty="0" err="1"/>
              <a:t>Cdo</a:t>
            </a:r>
            <a:r>
              <a:rPr lang="cs-CZ" dirty="0"/>
              <a:t> 735/2001 (?)</a:t>
            </a:r>
          </a:p>
          <a:p>
            <a:pPr lvl="1"/>
            <a:r>
              <a:rPr lang="cs-CZ" dirty="0"/>
              <a:t>Náhrada škody a bezdůvodné obohacení</a:t>
            </a:r>
          </a:p>
        </p:txBody>
      </p:sp>
      <p:sp>
        <p:nvSpPr>
          <p:cNvPr id="3" name="Zástupný symbol pro číslo snímku 2"/>
          <p:cNvSpPr>
            <a:spLocks noGrp="1"/>
          </p:cNvSpPr>
          <p:nvPr>
            <p:ph type="sldNum" sz="quarter" idx="11"/>
          </p:nvPr>
        </p:nvSpPr>
        <p:spPr/>
        <p:txBody>
          <a:bodyPr/>
          <a:lstStyle/>
          <a:p>
            <a:fld id="{18E7075C-DAAE-4F01-934E-465E4B6B4008}" type="slidenum">
              <a:rPr lang="cs-CZ" smtClean="0"/>
              <a:pPr/>
              <a:t>9</a:t>
            </a:fld>
            <a:endParaRPr lang="cs-CZ"/>
          </a:p>
        </p:txBody>
      </p:sp>
    </p:spTree>
    <p:extLst>
      <p:ext uri="{BB962C8B-B14F-4D97-AF65-F5344CB8AC3E}">
        <p14:creationId xmlns:p14="http://schemas.microsoft.com/office/powerpoint/2010/main" val="3854994281"/>
      </p:ext>
    </p:extLst>
  </p:cSld>
  <p:clrMapOvr>
    <a:masterClrMapping/>
  </p:clrMapOvr>
</p:sld>
</file>

<file path=ppt/theme/theme1.xml><?xml version="1.0" encoding="utf-8"?>
<a:theme xmlns:a="http://schemas.openxmlformats.org/drawingml/2006/main" name="Motiv1">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tiv1" id="{8E6FA38F-6E88-4DDE-965F-430618BD2187}" vid="{AD423196-F181-447E-9CA5-C0E30AFF1E6D}"/>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Motiv1</Template>
  <TotalTime>9555</TotalTime>
  <Words>5096</Words>
  <Application>Microsoft Office PowerPoint</Application>
  <PresentationFormat>Předvádění na obrazovce (4:3)</PresentationFormat>
  <Paragraphs>591</Paragraphs>
  <Slides>69</Slides>
  <Notes>34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69</vt:i4>
      </vt:variant>
    </vt:vector>
  </HeadingPairs>
  <TitlesOfParts>
    <vt:vector size="76" baseType="lpstr">
      <vt:lpstr>Arial</vt:lpstr>
      <vt:lpstr>Calibri</vt:lpstr>
      <vt:lpstr>Tahoma</vt:lpstr>
      <vt:lpstr>Verdana</vt:lpstr>
      <vt:lpstr>Wingdings</vt:lpstr>
      <vt:lpstr>Wingdings 2</vt:lpstr>
      <vt:lpstr>Motiv1</vt:lpstr>
      <vt:lpstr> </vt:lpstr>
      <vt:lpstr>Systém závazků se zákona </vt:lpstr>
      <vt:lpstr>Prezentace aplikace PowerPoint</vt:lpstr>
      <vt:lpstr>Pojem odpovědnosti - obecně</vt:lpstr>
      <vt:lpstr>Deliktní právo </vt:lpstr>
      <vt:lpstr>Funkce deliktního práva</vt:lpstr>
      <vt:lpstr>Společné předpoklady subjektivní odpovědnosti</vt:lpstr>
      <vt:lpstr>Objektivní odpovědnost </vt:lpstr>
      <vt:lpstr>Výchozí zásady úpravy NŠ v OZ</vt:lpstr>
      <vt:lpstr>Koncepce generálních klausulí</vt:lpstr>
      <vt:lpstr>Základní skutkové podstaty</vt:lpstr>
      <vt:lpstr>Prostý zásah do absolutního práva – předpoklady § 2910 věta první </vt:lpstr>
      <vt:lpstr>Porušení ochranné normy  § 2910 věta první + věta druhá</vt:lpstr>
      <vt:lpstr>Úmyslné způsobení škody jednáním v rozporu s dobrými mravy (§ 2909)</vt:lpstr>
      <vt:lpstr>Porušení smluvní povinnosti – přehled předpokladů </vt:lpstr>
      <vt:lpstr>Příčinná souvislost (kauzalita)</vt:lpstr>
      <vt:lpstr>Porušení absolutního práva: vztah § 2910 a § 2900</vt:lpstr>
      <vt:lpstr>Zavinění </vt:lpstr>
      <vt:lpstr>Prezentace aplikace PowerPoint</vt:lpstr>
      <vt:lpstr>Přičtení jednání třetí osoby Odpovědnost za pomocníka</vt:lpstr>
      <vt:lpstr>Odpovědnost za pomocníka při výkonu (jiné) činnosti (§ 2914)</vt:lpstr>
      <vt:lpstr>Spoluúčast poškozeného na škodě Spolupřičitatelnost škody poškozenému</vt:lpstr>
      <vt:lpstr>Zvláštní skutkové podstaty  náhrady škody</vt:lpstr>
      <vt:lpstr>Zvláštní případy odpovědnosti za škodu</vt:lpstr>
      <vt:lpstr>Prezentace aplikace PowerPoint</vt:lpstr>
      <vt:lpstr>Škoda způsobená tím, kdo nemůže posoudit následky svého jednání (§§ 2920 – 2922) </vt:lpstr>
      <vt:lpstr>Prezentace aplikace PowerPoint</vt:lpstr>
      <vt:lpstr>Škoda způsobená osobou s nebezpečnými vlastnostmi</vt:lpstr>
      <vt:lpstr>Škoda z provozní činnosti (§ 2924)</vt:lpstr>
      <vt:lpstr>Provozní činnost – OZ 1964</vt:lpstr>
      <vt:lpstr>Provozní činnost </vt:lpstr>
      <vt:lpstr>Škoda způsobená provozem zvláště nebezpečným (§ 2925)</vt:lpstr>
      <vt:lpstr>Předpoklady § 2925</vt:lpstr>
      <vt:lpstr>Škoda na nemovité věci (§ 2926)</vt:lpstr>
      <vt:lpstr>Odpovědnost za dopravní prostředky </vt:lpstr>
      <vt:lpstr>Předpoklady § 2927</vt:lpstr>
      <vt:lpstr>Prezentace aplikace PowerPoint</vt:lpstr>
      <vt:lpstr>Provozovatel</vt:lpstr>
      <vt:lpstr>Provozovatel</vt:lpstr>
      <vt:lpstr>Liberace </vt:lpstr>
      <vt:lpstr>Střet dvou provozů (§ 2932)</vt:lpstr>
      <vt:lpstr>Škoda způsobená zvířetem (§§ 2933 a násl.) </vt:lpstr>
      <vt:lpstr>Škoda způsobená zvířetem (§ 2934)</vt:lpstr>
      <vt:lpstr>Svémocné odnětí zvířete</vt:lpstr>
      <vt:lpstr>Škoda způsobená věcí</vt:lpstr>
      <vt:lpstr>Škoda způsobená věcí </vt:lpstr>
      <vt:lpstr>Zřícení budovy nebo odloučení její části (§ 2938)</vt:lpstr>
      <vt:lpstr>Škoda způsobená vadou výrobku (§§ 2939 an.)</vt:lpstr>
      <vt:lpstr>Prezentace aplikace PowerPoint</vt:lpstr>
      <vt:lpstr>Škoda způsobená vadou výrobku </vt:lpstr>
      <vt:lpstr>Škoda způsobená vadou výrobku</vt:lpstr>
      <vt:lpstr>Škoda na převzaté věci </vt:lpstr>
      <vt:lpstr>Škoda na odložené věci (§ 2945)</vt:lpstr>
      <vt:lpstr>Prezentace aplikace PowerPoint</vt:lpstr>
      <vt:lpstr>Škoda na vnesené věci </vt:lpstr>
      <vt:lpstr>Prezentace aplikace PowerPoint</vt:lpstr>
      <vt:lpstr>Škoda způsobená informací nebo radou</vt:lpstr>
      <vt:lpstr>Způsob a rozsah náhrady</vt:lpstr>
      <vt:lpstr>Způsob a rozsah náhrady (§ 2951 a násl.) </vt:lpstr>
      <vt:lpstr>Snížení náhrady (§ 2953) </vt:lpstr>
      <vt:lpstr>Nemožnost zjištění výše škody</vt:lpstr>
      <vt:lpstr>Náhrada při poškození věci (§ 2969)</vt:lpstr>
      <vt:lpstr>Náhrada při poranění zvířete </vt:lpstr>
      <vt:lpstr>Náhrada nemajetkové újmy (§ 2971)</vt:lpstr>
      <vt:lpstr>Náhrada při újmě na přirozených právech člověka (§§ 2956 a násl.)</vt:lpstr>
      <vt:lpstr>Kritéria pro stanovení náhrady podle § 2956 an.</vt:lpstr>
      <vt:lpstr>Náhrady při ublížení na zdraví a při usmrcení</vt:lpstr>
      <vt:lpstr>Prezentace aplikace PowerPoint</vt:lpstr>
      <vt:lpstr>Prezentace aplikace PowerPoint</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Správa cizího majetku a svěřenský fond v širších souvislostech</dc:title>
  <dc:creator>Lenovo User</dc:creator>
  <cp:lastModifiedBy>Melzer Filip</cp:lastModifiedBy>
  <cp:revision>131</cp:revision>
  <cp:lastPrinted>2020-05-06T08:27:17Z</cp:lastPrinted>
  <dcterms:created xsi:type="dcterms:W3CDTF">2013-11-19T21:26:25Z</dcterms:created>
  <dcterms:modified xsi:type="dcterms:W3CDTF">2021-04-29T20:19:02Z</dcterms:modified>
</cp:coreProperties>
</file>