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13"/>
  </p:notesMasterIdLst>
  <p:handoutMasterIdLst>
    <p:handoutMasterId r:id="rId14"/>
  </p:handoutMasterIdLst>
  <p:sldIdLst>
    <p:sldId id="256" r:id="rId2"/>
    <p:sldId id="532" r:id="rId3"/>
    <p:sldId id="533" r:id="rId4"/>
    <p:sldId id="534" r:id="rId5"/>
    <p:sldId id="535" r:id="rId6"/>
    <p:sldId id="536" r:id="rId7"/>
    <p:sldId id="537" r:id="rId8"/>
    <p:sldId id="538" r:id="rId9"/>
    <p:sldId id="539" r:id="rId10"/>
    <p:sldId id="540" r:id="rId11"/>
    <p:sldId id="378" r:id="rId12"/>
  </p:sldIdLst>
  <p:sldSz cx="9144000" cy="6858000" type="screen4x3"/>
  <p:notesSz cx="9926638" cy="67976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3235" autoAdjust="0"/>
    <p:restoredTop sz="86465" autoAdjust="0"/>
  </p:normalViewPr>
  <p:slideViewPr>
    <p:cSldViewPr>
      <p:cViewPr varScale="1">
        <p:scale>
          <a:sx n="66" d="100"/>
          <a:sy n="66" d="100"/>
        </p:scale>
        <p:origin x="53" y="107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5621696" y="0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A843FD-2BA9-45A8-8454-5EB3E5F329B9}" type="datetimeFigureOut">
              <a:rPr lang="cs-CZ" smtClean="0"/>
              <a:t>30.04.2021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6457410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5621696" y="6457410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B001F4-5D6F-4806-A8E8-EE945DACD0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557274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5622799" y="0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CD1ED3-6C08-48BE-9AF6-DAC7C6719681}" type="datetimeFigureOut">
              <a:rPr lang="cs-CZ" smtClean="0"/>
              <a:pPr/>
              <a:t>30.04.2021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398838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992665" y="3228896"/>
            <a:ext cx="7941310" cy="30589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6456611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5622799" y="6456611"/>
            <a:ext cx="4301543" cy="33988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7E846B-B3F9-4F67-A2B3-4D85F77A588E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62167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2565401"/>
            <a:ext cx="7518400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altLang="cs-CZ" noProof="0"/>
              <a:t>Kliknutím lze upravit styl.</a:t>
            </a:r>
            <a:endParaRPr lang="cs-CZ" altLang="cs-CZ" noProof="0" dirty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18E7075C-DAAE-4F01-934E-465E4B6B40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874726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8E7075C-DAAE-4F01-934E-465E4B6B40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411453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9" y="1125539"/>
            <a:ext cx="1703387" cy="500697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9588" y="1125539"/>
            <a:ext cx="6037861" cy="5006975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8E7075C-DAAE-4F01-934E-465E4B6B40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678684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7075C-DAAE-4F01-934E-465E4B6B40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03883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8E7075C-DAAE-4F01-934E-465E4B6B40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21811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4406901"/>
            <a:ext cx="809148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89" y="2906713"/>
            <a:ext cx="8091487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8E7075C-DAAE-4F01-934E-465E4B6B40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02360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9588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131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8E7075C-DAAE-4F01-934E-465E4B6B40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178211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34533"/>
            <a:ext cx="8091487" cy="643467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2369" y="2019300"/>
            <a:ext cx="38786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588" y="2915728"/>
            <a:ext cx="3874282" cy="32104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23119" y="2019300"/>
            <a:ext cx="38779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2963" y="2938734"/>
            <a:ext cx="3878113" cy="319113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8E7075C-DAAE-4F01-934E-465E4B6B40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75070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8E7075C-DAAE-4F01-934E-465E4B6B4008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8091487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3318436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8E7075C-DAAE-4F01-934E-465E4B6B40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0758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1134534"/>
            <a:ext cx="8091487" cy="64346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1" y="2019300"/>
            <a:ext cx="5026025" cy="410686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2746884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8E7075C-DAAE-4F01-934E-465E4B6B40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35930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5087507"/>
            <a:ext cx="54864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134533"/>
            <a:ext cx="5486400" cy="3874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654246"/>
            <a:ext cx="5486400" cy="47562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18E7075C-DAAE-4F01-934E-465E4B6B40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91986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emf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09589" y="1125539"/>
            <a:ext cx="808663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/>
              <a:t>Klepnutím lze upravit styl předlohy nadpisů.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89" y="2017713"/>
            <a:ext cx="8082321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/>
              <a:t>Klepnutím lze upravit styly předlohy textu.</a:t>
            </a:r>
          </a:p>
          <a:p>
            <a:pPr lvl="1"/>
            <a:r>
              <a:rPr lang="cs-CZ" altLang="cs-CZ" dirty="0"/>
              <a:t>Druhá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endParaRPr lang="cs-CZ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fld id="{18E7075C-DAAE-4F01-934E-465E4B6B4008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48512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  <p:sldLayoutId id="2147483744" r:id="rId12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5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5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928662" y="2071678"/>
            <a:ext cx="7772400" cy="1470025"/>
          </a:xfrm>
        </p:spPr>
        <p:txBody>
          <a:bodyPr>
            <a:normAutofit/>
          </a:bodyPr>
          <a:lstStyle/>
          <a:p>
            <a:br>
              <a:rPr lang="cs-CZ" dirty="0"/>
            </a:br>
            <a:endParaRPr lang="cs-CZ" sz="31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091208" y="4941168"/>
            <a:ext cx="6961584" cy="453916"/>
          </a:xfrm>
        </p:spPr>
        <p:txBody>
          <a:bodyPr>
            <a:normAutofit fontScale="25000" lnSpcReduction="20000"/>
          </a:bodyPr>
          <a:lstStyle/>
          <a:p>
            <a:endParaRPr lang="cs-CZ" sz="2400" dirty="0"/>
          </a:p>
          <a:p>
            <a:pPr algn="ctr"/>
            <a:endParaRPr lang="cs-CZ" sz="2400" dirty="0"/>
          </a:p>
          <a:p>
            <a:pPr algn="ctr"/>
            <a:endParaRPr lang="cs-CZ" sz="2400" dirty="0"/>
          </a:p>
          <a:p>
            <a:pPr algn="ctr"/>
            <a:r>
              <a:rPr lang="cs-CZ" sz="7200" dirty="0"/>
              <a:t>Doc. JUDr. Filip Melzer, LL.M., Ph.D.</a:t>
            </a:r>
          </a:p>
          <a:p>
            <a:pPr algn="ctr"/>
            <a:r>
              <a:rPr lang="cs-CZ" sz="7200" dirty="0" err="1"/>
              <a:t>PrF</a:t>
            </a:r>
            <a:r>
              <a:rPr lang="cs-CZ" sz="7200" dirty="0"/>
              <a:t> MU, Brno</a:t>
            </a:r>
          </a:p>
          <a:p>
            <a:pPr algn="ctr"/>
            <a:endParaRPr lang="cs-CZ" sz="7200" dirty="0"/>
          </a:p>
          <a:p>
            <a:endParaRPr lang="cs-CZ" sz="2400" dirty="0"/>
          </a:p>
        </p:txBody>
      </p:sp>
      <p:sp>
        <p:nvSpPr>
          <p:cNvPr id="5" name="Obdélník 4"/>
          <p:cNvSpPr/>
          <p:nvPr/>
        </p:nvSpPr>
        <p:spPr>
          <a:xfrm>
            <a:off x="611560" y="1686890"/>
            <a:ext cx="792088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4000" dirty="0"/>
              <a:t>Novela OZ 2021</a:t>
            </a:r>
          </a:p>
          <a:p>
            <a:pPr algn="ctr"/>
            <a:r>
              <a:rPr lang="cs-CZ" sz="4000" dirty="0"/>
              <a:t>nezletilci, svéprávnost, deliktní způsobilost atd.</a:t>
            </a:r>
          </a:p>
          <a:p>
            <a:pPr algn="ctr"/>
            <a:r>
              <a:rPr lang="cs-CZ" sz="4000" dirty="0"/>
              <a:t>- výběr -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E7075C-DAAE-4F01-934E-465E4B6B4008}" type="slidenum">
              <a:rPr lang="cs-CZ" smtClean="0"/>
              <a:pPr/>
              <a:t>1</a:t>
            </a:fld>
            <a:endParaRPr lang="cs-CZ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B00C834-36D1-4AEF-9D7A-86C8DE3E76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8682" y="725487"/>
            <a:ext cx="8086635" cy="543273"/>
          </a:xfrm>
        </p:spPr>
        <p:txBody>
          <a:bodyPr/>
          <a:lstStyle/>
          <a:p>
            <a:r>
              <a:rPr lang="cs-CZ" dirty="0"/>
              <a:t>Přechodná ustanovení - OSŘ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BD39C5E-1942-4171-9190-FFBC472F82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9589" y="1412776"/>
            <a:ext cx="8082321" cy="4896544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1. Zákon č. 99/1963 Sb., ve znění účinném ode dne nabytí účinnosti tohoto zákona, se použije i na řízení zahájená přede dnem nabytí účinnosti tohoto zákona; právní účinky úkonů, které v řízení nastaly přede dnem nabytí účinnosti tohoto zákona, zůstávají zachovány.</a:t>
            </a:r>
          </a:p>
          <a:p>
            <a:r>
              <a:rPr lang="cs-CZ" dirty="0"/>
              <a:t>2. Ustanovení § 262c zákona č. 99/1963 Sb., ve znění účinném ode dne nabytí účinnosti tohoto zákona, se použije </a:t>
            </a:r>
            <a:r>
              <a:rPr lang="cs-CZ" b="1" dirty="0"/>
              <a:t>i na řízení zahájená přede dnem nabytí účinnosti tohoto zákona</a:t>
            </a:r>
            <a:r>
              <a:rPr lang="cs-CZ" dirty="0"/>
              <a:t>, je-li povinným osoba, která dovršila </a:t>
            </a:r>
            <a:r>
              <a:rPr lang="cs-CZ" b="1" dirty="0"/>
              <a:t>dvacátý první rok </a:t>
            </a:r>
            <a:r>
              <a:rPr lang="cs-CZ" dirty="0"/>
              <a:t>věku nejdříve v den nabytí účinnosti tohoto zákona.</a:t>
            </a:r>
          </a:p>
          <a:p>
            <a:r>
              <a:rPr lang="cs-CZ" dirty="0"/>
              <a:t>3. O možnosti domáhat se zastavení výkonu rozhodnutí podle § 262c zákona č. 99/1963 Sb., ve znění účinném ode dne nabytí účinnosti tohoto zákona, poučí soud povinného v řízeních zahájených přede dnem nabytí účinnosti tohoto zákona v usnesení o nařízení výkonu rozhodnutí, bylo-li toto usnesení vydáno nejdříve v den nabytí účinnosti tohoto zákona.</a:t>
            </a: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0B5685D0-BCDF-4E6E-84E6-D002BB0E624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8E7075C-DAAE-4F01-934E-465E4B6B4008}" type="slidenum">
              <a:rPr lang="cs-CZ" smtClean="0"/>
              <a:pPr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940856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/>
              <a:t>		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/>
          </a:p>
          <a:p>
            <a:pPr algn="ctr">
              <a:buNone/>
            </a:pPr>
            <a:r>
              <a:rPr lang="cs-CZ" dirty="0"/>
              <a:t>Děkuji za pozornost</a:t>
            </a:r>
            <a:endParaRPr lang="cs-CZ" dirty="0">
              <a:sym typeface="Wingdings" pitchFamily="2" charset="2"/>
            </a:endParaRP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8E7075C-DAAE-4F01-934E-465E4B6B4008}" type="slidenum">
              <a:rPr lang="cs-CZ" smtClean="0"/>
              <a:pPr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37848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AE37E57-B4F8-4340-A678-2FADECFE24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§ 36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5B965B2-DB26-48F8-A554-A7052E30E6E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rabicParenBoth"/>
            </a:pPr>
            <a:r>
              <a:rPr lang="cs-CZ" dirty="0">
                <a:solidFill>
                  <a:srgbClr val="FF0000"/>
                </a:solidFill>
              </a:rPr>
              <a:t>Nezletilý, který nenabyl plné svéprávnosti, není nikdy, bez ohledu na obsah ostatních ustanovení, způsobilý jednat samostatně v těch záležitostech, k nimž by i jeho zákonný zástupce potřeboval přivolení soudu.</a:t>
            </a:r>
          </a:p>
          <a:p>
            <a:pPr marL="457200" indent="-457200">
              <a:buAutoNum type="arabicParenBoth"/>
            </a:pPr>
            <a:r>
              <a:rPr lang="cs-CZ" dirty="0"/>
              <a:t>I když je nezletilý, který nenabyl plné svéprávnosti, způsobilý jednat v určité záležitosti samostatně, lze podmínit, že následky právního jednání nastanou až souhlasem zákonného zástupce nezletilého uděleným v určené lhůtě, jinak ve lhůtě dvou týdnů od vyžádání; to neplatí pro právní jednání osobní povahy a právní jednání podle § 33.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5745EFD2-8954-4C8F-B863-A5BDF7712A3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8E7075C-DAAE-4F01-934E-465E4B6B4008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72516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2C9F652-659D-4E2E-ADDC-36D868ABFD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8682" y="836712"/>
            <a:ext cx="8086635" cy="647700"/>
          </a:xfrm>
        </p:spPr>
        <p:txBody>
          <a:bodyPr/>
          <a:lstStyle/>
          <a:p>
            <a:r>
              <a:rPr lang="cs-CZ" dirty="0"/>
              <a:t>§ 899a – ručení a dluh (</a:t>
            </a:r>
            <a:r>
              <a:rPr lang="cs-CZ" dirty="0" err="1"/>
              <a:t>Schuld</a:t>
            </a:r>
            <a:r>
              <a:rPr lang="cs-CZ" dirty="0"/>
              <a:t> </a:t>
            </a:r>
            <a:r>
              <a:rPr lang="cs-CZ" dirty="0" err="1"/>
              <a:t>und</a:t>
            </a:r>
            <a:r>
              <a:rPr lang="cs-CZ" dirty="0"/>
              <a:t> </a:t>
            </a:r>
            <a:r>
              <a:rPr lang="cs-CZ" dirty="0" err="1"/>
              <a:t>Haftung</a:t>
            </a:r>
            <a:r>
              <a:rPr lang="cs-CZ" dirty="0"/>
              <a:t>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4176B5B-6742-4054-974B-588A2990D2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9589" y="1772816"/>
            <a:ext cx="8082321" cy="4359697"/>
          </a:xfrm>
        </p:spPr>
        <p:txBody>
          <a:bodyPr/>
          <a:lstStyle/>
          <a:p>
            <a:pPr marL="457200" indent="-457200">
              <a:buAutoNum type="arabicParenBoth"/>
            </a:pPr>
            <a:r>
              <a:rPr lang="cs-CZ" dirty="0"/>
              <a:t>Splnění peněžitého dluhu z právního jednání nezletilého, který nenabyl plné svéprávnosti, lze vymoci pouze z majetku, který nezletilý nabyl před nabytím plné svéprávnosti, a majetku, který nabyl právním jednáním vztahujícím se výlučně k majetku nabytému před nabytím plné svéprávnosti; to neplatí pro peněžitý dluh vzniklý při výdělečné činnosti podle § 33.</a:t>
            </a:r>
          </a:p>
          <a:p>
            <a:pPr marL="457200" indent="-457200">
              <a:buAutoNum type="arabicParenBoth"/>
            </a:pPr>
            <a:r>
              <a:rPr lang="cs-CZ" dirty="0"/>
              <a:t>Za peněžitý dluh dítěte, který vznikl z právního jednání učiněného před nabytím plné svéprávnosti, ručí rodič, který za dítě jednal nebo mu k právnímu jednání udělil souhlas; tím není dotčen § 876 odst. 3. Ručitel nemůže vymáhat po dlužníkovi vyrovnání tohoto dluhu.</a:t>
            </a: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CFBCAF33-EDD1-4253-B40F-8A2B9A0B5BF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8E7075C-DAAE-4F01-934E-465E4B6B4008}" type="slidenum">
              <a:rPr lang="cs-CZ" smtClean="0"/>
              <a:pPr/>
              <a:t>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301745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9042A68-C580-4294-8CCF-A6E514164C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0246" y="836712"/>
            <a:ext cx="8086635" cy="647700"/>
          </a:xfrm>
        </p:spPr>
        <p:txBody>
          <a:bodyPr/>
          <a:lstStyle/>
          <a:p>
            <a:r>
              <a:rPr lang="cs-CZ" dirty="0"/>
              <a:t>§ 1932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0A1631EE-0FA8-4F0F-A923-06EDCE1FF8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9589" y="1700808"/>
            <a:ext cx="8082321" cy="4431705"/>
          </a:xfrm>
        </p:spPr>
        <p:txBody>
          <a:bodyPr/>
          <a:lstStyle/>
          <a:p>
            <a:pPr marL="0" indent="0">
              <a:buNone/>
            </a:pPr>
            <a:r>
              <a:rPr lang="cs-CZ" sz="2200" dirty="0"/>
              <a:t>(1) </a:t>
            </a:r>
            <a:r>
              <a:rPr lang="cs-CZ" sz="2200" dirty="0">
                <a:solidFill>
                  <a:srgbClr val="FF0000"/>
                </a:solidFill>
              </a:rPr>
              <a:t>Má-li dlužník plnit na jistinu, úroky a náklady spojené s uplatněním pohledávky, započte se plnění nejprve na náklady již určené, pak na úroky z prodlení, poté na úroky a nakonec na jistinu, ledaže dlužník projeví při plnění jinou vůli, </a:t>
            </a:r>
            <a:r>
              <a:rPr lang="cs-CZ" sz="2200" dirty="0"/>
              <a:t>a věřitel s tím souhlasí.</a:t>
            </a:r>
          </a:p>
          <a:p>
            <a:pPr marL="0" indent="0">
              <a:buNone/>
            </a:pPr>
            <a:r>
              <a:rPr lang="cs-CZ" sz="2200" strike="sngStrike" dirty="0"/>
              <a:t>(2) Určí-li dlužník, že plní nejprve na jistinu, úročí se náklady i úroky.</a:t>
            </a:r>
          </a:p>
          <a:p>
            <a:pPr marL="0" indent="0">
              <a:buNone/>
            </a:pPr>
            <a:r>
              <a:rPr lang="cs-CZ" sz="2200" dirty="0"/>
              <a:t>(2) Je-li dlužníkem spotřebitel, který je v prodlení s plněním dluhu, započte se plnění nejprve na náklady již určené, pak na jistinu pohledávky, poté na úroky a nakonec na úroky z prodlení.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259CD894-85E3-4639-B351-B6BA690EAC69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8E7075C-DAAE-4F01-934E-465E4B6B4008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61744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43E634E-12AD-41CC-AF59-EEDEDFEFD1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§ 2048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507F0FD-DDB7-425D-8BE1-23D371B0E9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rabicParenBoth"/>
            </a:pPr>
            <a:r>
              <a:rPr lang="cs-CZ" dirty="0">
                <a:solidFill>
                  <a:srgbClr val="FF0000"/>
                </a:solidFill>
              </a:rPr>
              <a:t>Ujednají-li strany pro případ porušení smluvené povinnosti smluvní pokutu v určité výši nebo způsob, jak se výše smluvní pokuty určí, může věřitel požadovat smluvní pokutu bez zřetele k tomu, zda mu porušením utvrzené povinnosti vznikla škoda. Smluvní pokuta může být ujednána i v jiném plnění než peněžitém.</a:t>
            </a:r>
          </a:p>
          <a:p>
            <a:pPr marL="457200" indent="-457200">
              <a:buAutoNum type="arabicParenBoth"/>
            </a:pPr>
            <a:r>
              <a:rPr lang="cs-CZ" dirty="0"/>
              <a:t>K ujednání, kterým se zavázal k plnění smluvní pokuty nezletilý, který v době ujednání nedovršil patnácti let, se nepřihlíží.</a:t>
            </a:r>
          </a:p>
          <a:p>
            <a:pPr marL="457200" indent="-457200">
              <a:buAutoNum type="arabicParenBoth"/>
            </a:pP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46AB1B0A-2168-4601-8040-2BBD3A14191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8E7075C-DAAE-4F01-934E-465E4B6B4008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68357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B998EC2-CCD2-45BE-9B5A-B9309FEF1D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6323" y="908720"/>
            <a:ext cx="8086635" cy="431676"/>
          </a:xfrm>
        </p:spPr>
        <p:txBody>
          <a:bodyPr/>
          <a:lstStyle/>
          <a:p>
            <a:r>
              <a:rPr lang="cs-CZ" dirty="0"/>
              <a:t>§ 2920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3189742-EDCA-472B-9E88-C0BA47ED45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9589" y="1556792"/>
            <a:ext cx="8082321" cy="4691608"/>
          </a:xfrm>
        </p:spPr>
        <p:txBody>
          <a:bodyPr>
            <a:normAutofit fontScale="85000" lnSpcReduction="10000"/>
          </a:bodyPr>
          <a:lstStyle/>
          <a:p>
            <a:pPr marL="457200" indent="-457200">
              <a:buAutoNum type="arabicParenBoth"/>
            </a:pPr>
            <a:r>
              <a:rPr lang="cs-CZ" dirty="0">
                <a:solidFill>
                  <a:srgbClr val="FF0000"/>
                </a:solidFill>
              </a:rPr>
              <a:t>Nezletilý, který </a:t>
            </a:r>
            <a:r>
              <a:rPr lang="cs-CZ" dirty="0"/>
              <a:t>dovršil třinácti let a </a:t>
            </a:r>
            <a:r>
              <a:rPr lang="cs-CZ" dirty="0">
                <a:solidFill>
                  <a:srgbClr val="FF0000"/>
                </a:solidFill>
              </a:rPr>
              <a:t>nenabyl plné svéprávnosti, nebo ten, kdo je stižen duševní poruchou, nahradí způsobenou škodu, pokud byl způsobilý ovládnout své jednání a posoudit jeho následky; poškozenému náleží náhrada škody i tehdy, nebránil-li se škůdci ze šetrnosti k němu.</a:t>
            </a:r>
          </a:p>
          <a:p>
            <a:pPr marL="457200" indent="-457200">
              <a:buAutoNum type="arabicParenBoth"/>
            </a:pPr>
            <a:r>
              <a:rPr lang="cs-CZ" dirty="0">
                <a:solidFill>
                  <a:srgbClr val="FF0000"/>
                </a:solidFill>
              </a:rPr>
              <a:t>Nebyl-li nezletilý, který</a:t>
            </a:r>
            <a:r>
              <a:rPr lang="cs-CZ" dirty="0"/>
              <a:t> dovršil třinácti let a </a:t>
            </a:r>
            <a:r>
              <a:rPr lang="cs-CZ" dirty="0">
                <a:solidFill>
                  <a:srgbClr val="FF0000"/>
                </a:solidFill>
              </a:rPr>
              <a:t>nenabyl plné svéprávnosti, nebo ten, kdo je stižen duševní poruchou, způsobilý ovládnout své jednání a posoudit jeho následky, má poškozený právo na náhradu, je-li to spravedlivé se zřetelem k majetkovým poměrům škůdce a poškozeného. </a:t>
            </a:r>
          </a:p>
          <a:p>
            <a:pPr marL="457200" indent="-457200">
              <a:buAutoNum type="arabicParenBoth"/>
            </a:pPr>
            <a:r>
              <a:rPr lang="cs-CZ" dirty="0"/>
              <a:t>Škodu způsobenou nezletilým mladším třinácti let nahradí ten, kdo nad ním zanedbal náležitý dohled. Nedošlo-li ke škodě v důsledku zanedbání náležitého dohledu, nahradí škodu nezletilý, způsobil-li ji činem povahy úmyslného trestného činu nebo je-li to spravedlivé se zřetelem k jeho majetkovým poměrům a majetkovým poměrům poškozeného.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E9B8D4D4-8D97-41D7-AB17-BAE5B2FD1C3F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8E7075C-DAAE-4F01-934E-465E4B6B4008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700967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EBD715F-C059-4A4D-9A73-23C4629894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9589" y="935039"/>
            <a:ext cx="8086635" cy="647700"/>
          </a:xfrm>
        </p:spPr>
        <p:txBody>
          <a:bodyPr/>
          <a:lstStyle/>
          <a:p>
            <a:r>
              <a:rPr lang="cs-CZ" dirty="0"/>
              <a:t>§ 2921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2ADEE86-6046-41BD-A909-63A310A366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9589" y="1700808"/>
            <a:ext cx="8082321" cy="4680519"/>
          </a:xfrm>
        </p:spPr>
        <p:txBody>
          <a:bodyPr>
            <a:normAutofit/>
          </a:bodyPr>
          <a:lstStyle/>
          <a:p>
            <a:pPr marL="457200" indent="-457200">
              <a:buAutoNum type="arabicParenBoth"/>
            </a:pPr>
            <a:r>
              <a:rPr lang="cs-CZ" dirty="0">
                <a:solidFill>
                  <a:srgbClr val="FF0000"/>
                </a:solidFill>
              </a:rPr>
              <a:t>Společně a nerozdílně se škůdcem, </a:t>
            </a:r>
            <a:r>
              <a:rPr lang="cs-CZ" dirty="0"/>
              <a:t>je-li jím nezletilý, který dovršil třinácti let,</a:t>
            </a:r>
            <a:r>
              <a:rPr lang="cs-CZ" dirty="0">
                <a:solidFill>
                  <a:srgbClr val="FF0000"/>
                </a:solidFill>
              </a:rPr>
              <a:t> nebo ten, kdo je stižen duševní poruchou, nahradí škodu i ten, kdo nad ním zanedbal náležitý dohled. Není-li škůdce povinen k náhradě, nahradí poškozenému škodu ten, kdo nad škůdcem zanedbal dohled.</a:t>
            </a:r>
          </a:p>
          <a:p>
            <a:pPr marL="457200" indent="-457200">
              <a:buAutoNum type="arabicParenBoth"/>
            </a:pPr>
            <a:r>
              <a:rPr lang="cs-CZ" dirty="0"/>
              <a:t>Není-li nezletilý škůdce povinen k náhradě a ke škodě nedošlo v důsledku zanedbání náležitého dohledu, nahradí škodu ten, kdo má a vůči dítěti vykonává rodičovskou odpovědnost v plném rozsahu, je-li to spravedlivé se zřetelem k jeho majetkovým poměrům a majetkovým poměrům poškozeného.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7DBD1983-33D2-4E42-AE76-7F1BD61ADFAC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8E7075C-DAAE-4F01-934E-465E4B6B4008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405183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E731CD4-3105-4CFE-98E8-C736F65D39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5275" y="896939"/>
            <a:ext cx="8086635" cy="457200"/>
          </a:xfrm>
        </p:spPr>
        <p:txBody>
          <a:bodyPr/>
          <a:lstStyle/>
          <a:p>
            <a:r>
              <a:rPr lang="cs-CZ" dirty="0"/>
              <a:t>Přechodná ustanovení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EE9755C-4B64-40FF-9526-628F684E5F6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9589" y="1484784"/>
            <a:ext cx="8082321" cy="5220816"/>
          </a:xfrm>
        </p:spPr>
        <p:txBody>
          <a:bodyPr>
            <a:normAutofit fontScale="77500" lnSpcReduction="20000"/>
          </a:bodyPr>
          <a:lstStyle/>
          <a:p>
            <a:r>
              <a:rPr lang="cs-CZ" dirty="0"/>
              <a:t>1. Na právní poměry osoby, která dovršila dvacátý první rok věku přede dnem nabytí účinnosti tohoto zákona, vzniklé přede dnem nabytí účinnosti tohoto zákona, se použijí dosavadní právní předpisy.</a:t>
            </a:r>
          </a:p>
          <a:p>
            <a:r>
              <a:rPr lang="cs-CZ" dirty="0"/>
              <a:t>2. Na plnění dluhu z právního jednání učiněného přede dnem nabytí účinnosti tohoto zákona se použije § 1932 zákona č. 89/2012 Sb., ve znění účinném přede dnem nabytí účinnosti tohoto zákona.</a:t>
            </a:r>
          </a:p>
          <a:p>
            <a:r>
              <a:rPr lang="cs-CZ" dirty="0"/>
              <a:t>3. Právo na plnění smluvní pokuty nebo penále, které vzniklo přede dnem nabytí účinnosti tohoto zákona, se posuzuje podle dosavadních právních předpisů. Vymoci splnění tohoto dluhu lze však z majetku osoby, která dovršila dvacátý první rok věku nejdříve v den nabytí účinnosti tohoto zákona, pouze v rozsahu podle § 899a odst. 1 zákona č. 89/2012 Sb., ve znění účinném ode dne nabytí účinnosti tohoto zákona.</a:t>
            </a:r>
          </a:p>
          <a:p>
            <a:r>
              <a:rPr lang="cs-CZ" dirty="0"/>
              <a:t>4. Došlo-li k porušení povinnosti přede dnem nabytí účinnosti tohoto zákona, posoudí se právo na náhradu škody podle dosavadních právních předpisů.</a:t>
            </a:r>
          </a:p>
          <a:p>
            <a:r>
              <a:rPr lang="cs-CZ" dirty="0"/>
              <a:t>5. Prominutí, upuštění od vymáhání nebo jiný úkon věřitele směřující k zániku nebo snížení dobytnosti dluhu vzniklého přede dnem nabytí účinnosti tohoto zákona osobě, která v době vzniku tohoto dluhu nenabyla plné svéprávnosti, se nepovažuje za porušení povinností spojených se správou majetku.</a:t>
            </a:r>
          </a:p>
          <a:p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624C79F9-DD97-41E3-AD71-0FBA5A07FD0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8E7075C-DAAE-4F01-934E-465E4B6B4008}" type="slidenum">
              <a:rPr lang="cs-CZ" smtClean="0"/>
              <a:pPr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04514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C603D5-BB45-49AA-BEE7-757B3DF99E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7595" y="896939"/>
            <a:ext cx="8086635" cy="457200"/>
          </a:xfrm>
        </p:spPr>
        <p:txBody>
          <a:bodyPr/>
          <a:lstStyle/>
          <a:p>
            <a:r>
              <a:rPr lang="cs-CZ" dirty="0"/>
              <a:t>§ 262c OSŘ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0F9E572-BB73-483E-8088-D6D50F79FC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9589" y="1484784"/>
            <a:ext cx="8082321" cy="4896544"/>
          </a:xfrm>
        </p:spPr>
        <p:txBody>
          <a:bodyPr>
            <a:normAutofit fontScale="92500" lnSpcReduction="10000"/>
          </a:bodyPr>
          <a:lstStyle/>
          <a:p>
            <a:pPr marL="457200" indent="-457200">
              <a:buAutoNum type="arabicParenBoth"/>
            </a:pPr>
            <a:r>
              <a:rPr lang="cs-CZ" dirty="0"/>
              <a:t>Má-li být výkonem rozhodnutí uspokojena peněžitá pohledávka ze závazku povinného vzniklého v době, kdy byl nezletilým, který nenabyl plné svéprávnosti, lze výkonem rozhodnutí postihnout pouze majetek, který povinný nabyl před nabytím plné svéprávnosti, a majetek, který nabyl právním jednáním vztahujícím se výlučně k majetku nabytému před nabytím plné svéprávnosti; to neplatí pro peněžité pohledávky vzniklé při samostatném provozování obchodního závodu nebo jiné obdobné výdělečné činnosti podle zvláštního právního předpisu. </a:t>
            </a:r>
          </a:p>
          <a:p>
            <a:pPr marL="457200" indent="-457200">
              <a:buAutoNum type="arabicParenBoth"/>
            </a:pPr>
            <a:r>
              <a:rPr lang="cs-CZ" dirty="0"/>
              <a:t>Je-li výkonem rozhodnutí v rozporu s odstavcem 1 postižen majetek, který nelze výkonem rozhodnutí postihnout, může se povinný domáhat v této části </a:t>
            </a:r>
            <a:r>
              <a:rPr lang="cs-CZ" b="1" dirty="0"/>
              <a:t>zastavení</a:t>
            </a:r>
            <a:r>
              <a:rPr lang="cs-CZ" dirty="0"/>
              <a:t> výkonu rozhodnutí. O tom musí být soudem při nařízení výkonu rozhodnutí poučen.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1932A828-98E9-4EE1-9CD7-02AFBB326F9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8E7075C-DAAE-4F01-934E-465E4B6B4008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236242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1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Motiv1" id="{8E6FA38F-6E88-4DDE-965F-430618BD2187}" vid="{AD423196-F181-447E-9CA5-C0E30AFF1E6D}"/>
    </a:ext>
  </a:extLst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Motiv1</Template>
  <TotalTime>8748</TotalTime>
  <Words>1204</Words>
  <Application>Microsoft Office PowerPoint</Application>
  <PresentationFormat>Předvádění na obrazovce (4:3)</PresentationFormat>
  <Paragraphs>57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6" baseType="lpstr">
      <vt:lpstr>Arial</vt:lpstr>
      <vt:lpstr>Calibri</vt:lpstr>
      <vt:lpstr>Tahoma</vt:lpstr>
      <vt:lpstr>Wingdings</vt:lpstr>
      <vt:lpstr>Motiv1</vt:lpstr>
      <vt:lpstr> </vt:lpstr>
      <vt:lpstr>§ 36</vt:lpstr>
      <vt:lpstr>§ 899a – ručení a dluh (Schuld und Haftung)</vt:lpstr>
      <vt:lpstr>§ 1932</vt:lpstr>
      <vt:lpstr>§ 2048 </vt:lpstr>
      <vt:lpstr>§ 2920</vt:lpstr>
      <vt:lpstr>§ 2921</vt:lpstr>
      <vt:lpstr>Přechodná ustanovení</vt:lpstr>
      <vt:lpstr>§ 262c OSŘ</vt:lpstr>
      <vt:lpstr>Přechodná ustanovení - OSŘ</vt:lpstr>
      <vt:lpstr>Prezentace aplikace PowerPoint</vt:lpstr>
    </vt:vector>
  </TitlesOfParts>
  <Company>Lenovo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Správa cizího majetku a svěřenský fond v širších souvislostech</dc:title>
  <dc:creator>Lenovo User</dc:creator>
  <cp:lastModifiedBy>Melzer Filip</cp:lastModifiedBy>
  <cp:revision>129</cp:revision>
  <cp:lastPrinted>2020-04-23T10:23:53Z</cp:lastPrinted>
  <dcterms:created xsi:type="dcterms:W3CDTF">2013-11-19T21:26:25Z</dcterms:created>
  <dcterms:modified xsi:type="dcterms:W3CDTF">2021-04-30T08:42:46Z</dcterms:modified>
</cp:coreProperties>
</file>