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6"/>
  </p:notesMasterIdLst>
  <p:handoutMasterIdLst>
    <p:handoutMasterId r:id="rId77"/>
  </p:handoutMasterIdLst>
  <p:sldIdLst>
    <p:sldId id="256" r:id="rId2"/>
    <p:sldId id="412" r:id="rId3"/>
    <p:sldId id="358" r:id="rId4"/>
    <p:sldId id="371" r:id="rId5"/>
    <p:sldId id="364" r:id="rId6"/>
    <p:sldId id="365" r:id="rId7"/>
    <p:sldId id="367" r:id="rId8"/>
    <p:sldId id="368" r:id="rId9"/>
    <p:sldId id="369" r:id="rId10"/>
    <p:sldId id="352" r:id="rId11"/>
    <p:sldId id="413" r:id="rId12"/>
    <p:sldId id="356" r:id="rId13"/>
    <p:sldId id="339" r:id="rId14"/>
    <p:sldId id="341" r:id="rId15"/>
    <p:sldId id="416" r:id="rId16"/>
    <p:sldId id="359" r:id="rId17"/>
    <p:sldId id="417" r:id="rId18"/>
    <p:sldId id="414" r:id="rId19"/>
    <p:sldId id="415" r:id="rId20"/>
    <p:sldId id="418" r:id="rId21"/>
    <p:sldId id="427" r:id="rId22"/>
    <p:sldId id="344" r:id="rId23"/>
    <p:sldId id="428" r:id="rId24"/>
    <p:sldId id="343" r:id="rId25"/>
    <p:sldId id="430" r:id="rId26"/>
    <p:sldId id="445" r:id="rId27"/>
    <p:sldId id="446" r:id="rId28"/>
    <p:sldId id="333" r:id="rId29"/>
    <p:sldId id="336" r:id="rId30"/>
    <p:sldId id="447" r:id="rId31"/>
    <p:sldId id="448" r:id="rId32"/>
    <p:sldId id="449" r:id="rId33"/>
    <p:sldId id="419" r:id="rId34"/>
    <p:sldId id="420" r:id="rId35"/>
    <p:sldId id="421" r:id="rId36"/>
    <p:sldId id="422" r:id="rId37"/>
    <p:sldId id="370" r:id="rId38"/>
    <p:sldId id="372" r:id="rId39"/>
    <p:sldId id="373" r:id="rId40"/>
    <p:sldId id="374" r:id="rId41"/>
    <p:sldId id="401" r:id="rId42"/>
    <p:sldId id="400" r:id="rId43"/>
    <p:sldId id="402" r:id="rId44"/>
    <p:sldId id="375" r:id="rId45"/>
    <p:sldId id="404" r:id="rId46"/>
    <p:sldId id="403" r:id="rId47"/>
    <p:sldId id="377" r:id="rId48"/>
    <p:sldId id="405" r:id="rId49"/>
    <p:sldId id="406" r:id="rId50"/>
    <p:sldId id="379" r:id="rId51"/>
    <p:sldId id="407" r:id="rId52"/>
    <p:sldId id="380" r:id="rId53"/>
    <p:sldId id="381" r:id="rId54"/>
    <p:sldId id="382" r:id="rId55"/>
    <p:sldId id="383" r:id="rId56"/>
    <p:sldId id="384" r:id="rId57"/>
    <p:sldId id="385" r:id="rId58"/>
    <p:sldId id="387" r:id="rId59"/>
    <p:sldId id="408" r:id="rId60"/>
    <p:sldId id="388" r:id="rId61"/>
    <p:sldId id="389" r:id="rId62"/>
    <p:sldId id="390" r:id="rId63"/>
    <p:sldId id="391" r:id="rId64"/>
    <p:sldId id="409" r:id="rId65"/>
    <p:sldId id="410" r:id="rId66"/>
    <p:sldId id="392" r:id="rId67"/>
    <p:sldId id="393" r:id="rId68"/>
    <p:sldId id="394" r:id="rId69"/>
    <p:sldId id="395" r:id="rId70"/>
    <p:sldId id="411" r:id="rId71"/>
    <p:sldId id="396" r:id="rId72"/>
    <p:sldId id="397" r:id="rId73"/>
    <p:sldId id="398" r:id="rId74"/>
    <p:sldId id="355" r:id="rId75"/>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87" autoAdjust="0"/>
    <p:restoredTop sz="86465" autoAdjust="0"/>
  </p:normalViewPr>
  <p:slideViewPr>
    <p:cSldViewPr>
      <p:cViewPr varScale="1">
        <p:scale>
          <a:sx n="108" d="100"/>
          <a:sy n="108" d="100"/>
        </p:scale>
        <p:origin x="168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1A5CBE89-A4FF-4E41-8897-4C64240EAEC4}" type="datetimeFigureOut">
              <a:rPr lang="cs-CZ" smtClean="0"/>
              <a:t>26.04.2021</a:t>
            </a:fld>
            <a:endParaRPr lang="cs-CZ"/>
          </a:p>
        </p:txBody>
      </p:sp>
      <p:sp>
        <p:nvSpPr>
          <p:cNvPr id="4" name="Zástupný symbol pro zápatí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1251AC21-3B13-4F08-B2C3-56A9ACEE294A}" type="slidenum">
              <a:rPr lang="cs-CZ" smtClean="0"/>
              <a:t>‹#›</a:t>
            </a:fld>
            <a:endParaRPr lang="cs-CZ"/>
          </a:p>
        </p:txBody>
      </p:sp>
    </p:spTree>
    <p:extLst>
      <p:ext uri="{BB962C8B-B14F-4D97-AF65-F5344CB8AC3E}">
        <p14:creationId xmlns:p14="http://schemas.microsoft.com/office/powerpoint/2010/main" val="1561006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37CD1ED3-6C08-48BE-9AF6-DAC7C6719681}" type="datetimeFigureOut">
              <a:rPr lang="cs-CZ" smtClean="0"/>
              <a:pPr/>
              <a:t>26.04.2021</a:t>
            </a:fld>
            <a:endParaRPr lang="cs-CZ"/>
          </a:p>
        </p:txBody>
      </p:sp>
      <p:sp>
        <p:nvSpPr>
          <p:cNvPr id="4" name="Zástupný symbol pro obrázek snímk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877E846B-B3F9-4F67-A2B3-4D85F77A588E}" type="slidenum">
              <a:rPr lang="cs-CZ" smtClean="0"/>
              <a:pPr/>
              <a:t>‹#›</a:t>
            </a:fld>
            <a:endParaRPr lang="cs-CZ"/>
          </a:p>
        </p:txBody>
      </p:sp>
    </p:spTree>
    <p:extLst>
      <p:ext uri="{BB962C8B-B14F-4D97-AF65-F5344CB8AC3E}">
        <p14:creationId xmlns:p14="http://schemas.microsoft.com/office/powerpoint/2010/main" val="337621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433763" y="849313"/>
            <a:ext cx="3059112" cy="2293937"/>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22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433763" y="849313"/>
            <a:ext cx="3059112" cy="2293937"/>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24</a:t>
            </a:fld>
            <a:endParaRPr lang="en-GB" dirty="0"/>
          </a:p>
        </p:txBody>
      </p:sp>
      <p:sp>
        <p:nvSpPr>
          <p:cNvPr id="5" name="Zástupný symbol pro záhlaví 4"/>
          <p:cNvSpPr>
            <a:spLocks noGrp="1"/>
          </p:cNvSpPr>
          <p:nvPr>
            <p:ph type="hdr" sz="quarter" idx="11"/>
          </p:nvPr>
        </p:nvSpPr>
        <p:spPr/>
        <p:txBody>
          <a:bodyPr/>
          <a:lstStyle/>
          <a:p>
            <a:r>
              <a:rPr lang="cs-CZ"/>
              <a:t>NZAV1</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28747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4114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416786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E7075C-DAAE-4F01-934E-465E4B6B4008}" type="slidenum">
              <a:rPr lang="cs-CZ" smtClean="0"/>
              <a:pPr/>
              <a:t>‹#›</a:t>
            </a:fld>
            <a:endParaRPr lang="cs-CZ"/>
          </a:p>
        </p:txBody>
      </p:sp>
    </p:spTree>
    <p:extLst>
      <p:ext uri="{BB962C8B-B14F-4D97-AF65-F5344CB8AC3E}">
        <p14:creationId xmlns:p14="http://schemas.microsoft.com/office/powerpoint/2010/main" val="36403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3218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84023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401782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endParaRPr lang="cs-CZ"/>
          </a:p>
        </p:txBody>
      </p:sp>
      <p:sp>
        <p:nvSpPr>
          <p:cNvPr id="8" name="Zástupný symbol pro číslo snímku 7"/>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507507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p>
        </p:txBody>
      </p:sp>
      <p:sp>
        <p:nvSpPr>
          <p:cNvPr id="4" name="Zástupný symbol pro číslo snímku 3"/>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133184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8807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02359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5919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9248512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28662" y="2071678"/>
            <a:ext cx="7772400" cy="1470025"/>
          </a:xfrm>
        </p:spPr>
        <p:txBody>
          <a:bodyPr>
            <a:normAutofit/>
          </a:bodyPr>
          <a:lstStyle/>
          <a:p>
            <a:br>
              <a:rPr lang="cs-CZ" dirty="0"/>
            </a:br>
            <a:endParaRPr lang="cs-CZ" sz="3100" dirty="0"/>
          </a:p>
        </p:txBody>
      </p:sp>
      <p:sp>
        <p:nvSpPr>
          <p:cNvPr id="3" name="Podnadpis 2"/>
          <p:cNvSpPr>
            <a:spLocks noGrp="1"/>
          </p:cNvSpPr>
          <p:nvPr>
            <p:ph type="subTitle" idx="1"/>
          </p:nvPr>
        </p:nvSpPr>
        <p:spPr>
          <a:xfrm>
            <a:off x="1334070" y="4077072"/>
            <a:ext cx="6961584" cy="453916"/>
          </a:xfrm>
        </p:spPr>
        <p:txBody>
          <a:bodyPr>
            <a:normAutofit fontScale="25000" lnSpcReduction="20000"/>
          </a:bodyPr>
          <a:lstStyle/>
          <a:p>
            <a:endParaRPr lang="cs-CZ" sz="2400" dirty="0"/>
          </a:p>
          <a:p>
            <a:pPr algn="ctr"/>
            <a:endParaRPr lang="cs-CZ" sz="2400" dirty="0"/>
          </a:p>
          <a:p>
            <a:pPr algn="ctr"/>
            <a:endParaRPr lang="cs-CZ" sz="2400" dirty="0"/>
          </a:p>
          <a:p>
            <a:pPr algn="ctr"/>
            <a:r>
              <a:rPr lang="cs-CZ" sz="7200" dirty="0"/>
              <a:t>Doc. JUDr. Filip Melzer, LL.M., Ph.D.</a:t>
            </a:r>
          </a:p>
          <a:p>
            <a:endParaRPr lang="cs-CZ" sz="2400" dirty="0"/>
          </a:p>
        </p:txBody>
      </p:sp>
      <p:sp>
        <p:nvSpPr>
          <p:cNvPr id="5" name="Obdélník 4"/>
          <p:cNvSpPr/>
          <p:nvPr/>
        </p:nvSpPr>
        <p:spPr>
          <a:xfrm>
            <a:off x="854422" y="2276872"/>
            <a:ext cx="7920880" cy="1323439"/>
          </a:xfrm>
          <a:prstGeom prst="rect">
            <a:avLst/>
          </a:prstGeom>
        </p:spPr>
        <p:txBody>
          <a:bodyPr wrap="square">
            <a:spAutoFit/>
          </a:bodyPr>
          <a:lstStyle/>
          <a:p>
            <a:pPr algn="ctr"/>
            <a:r>
              <a:rPr lang="cs-CZ" sz="4000" dirty="0"/>
              <a:t>Obecné závazky</a:t>
            </a:r>
          </a:p>
          <a:p>
            <a:pPr algn="ctr"/>
            <a:r>
              <a:rPr lang="cs-CZ" sz="4000" dirty="0"/>
              <a:t>- přehled - </a:t>
            </a:r>
          </a:p>
        </p:txBody>
      </p:sp>
      <p:sp>
        <p:nvSpPr>
          <p:cNvPr id="4" name="Zástupný symbol pro číslo snímku 3"/>
          <p:cNvSpPr>
            <a:spLocks noGrp="1"/>
          </p:cNvSpPr>
          <p:nvPr>
            <p:ph type="sldNum" sz="quarter" idx="12"/>
          </p:nvPr>
        </p:nvSpPr>
        <p:spPr/>
        <p:txBody>
          <a:bodyPr/>
          <a:lstStyle/>
          <a:p>
            <a:fld id="{18E7075C-DAAE-4F01-934E-465E4B6B4008}"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Autofit/>
          </a:bodyPr>
          <a:lstStyle/>
          <a:p>
            <a:pPr algn="just" eaLnBrk="1" hangingPunct="1">
              <a:defRPr/>
            </a:pPr>
            <a:r>
              <a:rPr lang="cs-CZ" sz="1354" dirty="0"/>
              <a:t>Terminologie: civilní obligace X naturální obligace (nedokonalá obligace, někdy též morální obligace) = chybí vymahatelnost</a:t>
            </a:r>
          </a:p>
          <a:p>
            <a:pPr algn="just" eaLnBrk="1" hangingPunct="1">
              <a:defRPr/>
            </a:pPr>
            <a:r>
              <a:rPr lang="cs-CZ" sz="1354" dirty="0"/>
              <a:t>I naturální obligace může být splněna dobrovolně = nejde o bezdůvodné obohacení (neznalost dlužníka o absenci nároku nehraje roli)</a:t>
            </a:r>
          </a:p>
          <a:p>
            <a:pPr algn="just" eaLnBrk="1" hangingPunct="1">
              <a:defRPr/>
            </a:pPr>
            <a:r>
              <a:rPr lang="cs-CZ" sz="1354" dirty="0"/>
              <a:t>Příklady naturálních obligací</a:t>
            </a:r>
          </a:p>
          <a:p>
            <a:pPr lvl="1" algn="just">
              <a:defRPr/>
            </a:pPr>
            <a:r>
              <a:rPr lang="cs-CZ" sz="1203" dirty="0"/>
              <a:t>Promlčené dluhy (§ 609, 653) – vymahatelné byly, ale vymahatelnost zanikla (zůstalo právo, nikoliv nárok)</a:t>
            </a:r>
          </a:p>
          <a:p>
            <a:pPr lvl="1" algn="just">
              <a:defRPr/>
            </a:pPr>
            <a:r>
              <a:rPr lang="cs-CZ" sz="1203" dirty="0"/>
              <a:t>Pohledávky ze sázky, hry a losu (§ 2874 s výjimkou dle § 2883); pohledávky ze zápůjčky či úvěru poskytnuté vědomě na nevymahatelnou sázku, hru nebo los (§ 2878)</a:t>
            </a:r>
          </a:p>
          <a:p>
            <a:pPr lvl="1" algn="just">
              <a:defRPr/>
            </a:pPr>
            <a:r>
              <a:rPr lang="cs-CZ" sz="1203" dirty="0"/>
              <a:t>Úroky podle § 1805</a:t>
            </a:r>
          </a:p>
          <a:p>
            <a:pPr lvl="1" algn="just">
              <a:defRPr/>
            </a:pPr>
            <a:r>
              <a:rPr lang="cs-CZ" sz="1203" dirty="0"/>
              <a:t>Plnění podle § 2998</a:t>
            </a:r>
          </a:p>
          <a:p>
            <a:pPr lvl="1" algn="just">
              <a:defRPr/>
            </a:pPr>
            <a:r>
              <a:rPr lang="cs-CZ" sz="1203" dirty="0"/>
              <a:t>Dohoda o nevymahatelnosti práva?</a:t>
            </a:r>
          </a:p>
        </p:txBody>
      </p:sp>
      <p:sp>
        <p:nvSpPr>
          <p:cNvPr id="14338" name="Nadpis 1"/>
          <p:cNvSpPr>
            <a:spLocks noGrp="1"/>
          </p:cNvSpPr>
          <p:nvPr>
            <p:ph type="title"/>
          </p:nvPr>
        </p:nvSpPr>
        <p:spPr/>
        <p:txBody>
          <a:bodyPr/>
          <a:lstStyle/>
          <a:p>
            <a:pPr eaLnBrk="1" hangingPunct="1"/>
            <a:r>
              <a:rPr lang="cs-CZ" altLang="cs-CZ" dirty="0"/>
              <a:t>Naturální dluhy (též pohledávky, obligace)</a:t>
            </a:r>
          </a:p>
        </p:txBody>
      </p:sp>
    </p:spTree>
    <p:extLst>
      <p:ext uri="{BB962C8B-B14F-4D97-AF65-F5344CB8AC3E}">
        <p14:creationId xmlns:p14="http://schemas.microsoft.com/office/powerpoint/2010/main" val="249989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751A2-9825-48EB-A173-A0B0973D794B}"/>
              </a:ext>
            </a:extLst>
          </p:cNvPr>
          <p:cNvSpPr>
            <a:spLocks noGrp="1"/>
          </p:cNvSpPr>
          <p:nvPr>
            <p:ph type="title"/>
          </p:nvPr>
        </p:nvSpPr>
        <p:spPr/>
        <p:txBody>
          <a:bodyPr/>
          <a:lstStyle/>
          <a:p>
            <a:r>
              <a:rPr lang="cs-CZ" dirty="0"/>
              <a:t>Subjekty a jejich pluralita </a:t>
            </a:r>
          </a:p>
        </p:txBody>
      </p:sp>
      <p:sp>
        <p:nvSpPr>
          <p:cNvPr id="3" name="Zástupný obsah 2">
            <a:extLst>
              <a:ext uri="{FF2B5EF4-FFF2-40B4-BE49-F238E27FC236}">
                <a16:creationId xmlns:a16="http://schemas.microsoft.com/office/drawing/2014/main" id="{98A5B66C-6030-4046-80F2-948E8692B9F9}"/>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ACEF1D70-460F-4C68-B139-4AFEC333D509}"/>
              </a:ext>
            </a:extLst>
          </p:cNvPr>
          <p:cNvSpPr>
            <a:spLocks noGrp="1"/>
          </p:cNvSpPr>
          <p:nvPr>
            <p:ph type="sldNum" sz="quarter" idx="11"/>
          </p:nvPr>
        </p:nvSpPr>
        <p:spPr/>
        <p:txBody>
          <a:bodyPr/>
          <a:lstStyle/>
          <a:p>
            <a:fld id="{18E7075C-DAAE-4F01-934E-465E4B6B4008}" type="slidenum">
              <a:rPr lang="cs-CZ" smtClean="0"/>
              <a:pPr/>
              <a:t>11</a:t>
            </a:fld>
            <a:endParaRPr lang="cs-CZ"/>
          </a:p>
        </p:txBody>
      </p:sp>
    </p:spTree>
    <p:extLst>
      <p:ext uri="{BB962C8B-B14F-4D97-AF65-F5344CB8AC3E}">
        <p14:creationId xmlns:p14="http://schemas.microsoft.com/office/powerpoint/2010/main" val="176366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Kritéria třídění společných závazků</a:t>
            </a:r>
          </a:p>
        </p:txBody>
      </p:sp>
      <p:sp>
        <p:nvSpPr>
          <p:cNvPr id="3" name="Zástupný symbol pro obsah 2"/>
          <p:cNvSpPr>
            <a:spLocks noGrp="1"/>
          </p:cNvSpPr>
          <p:nvPr>
            <p:ph idx="1"/>
          </p:nvPr>
        </p:nvSpPr>
        <p:spPr/>
        <p:txBody>
          <a:bodyPr>
            <a:noAutofit/>
          </a:bodyPr>
          <a:lstStyle/>
          <a:p>
            <a:pPr marL="270994" lvl="1" indent="-270994" algn="just">
              <a:spcBef>
                <a:spcPts val="0"/>
              </a:spcBef>
            </a:pPr>
            <a:r>
              <a:rPr lang="cs-CZ" altLang="cs-CZ" sz="1579" dirty="0">
                <a:solidFill>
                  <a:schemeClr val="accent1"/>
                </a:solidFill>
              </a:rPr>
              <a:t>Dle strany závazku</a:t>
            </a:r>
          </a:p>
          <a:p>
            <a:pPr lvl="1" algn="just">
              <a:spcBef>
                <a:spcPts val="0"/>
              </a:spcBef>
            </a:pPr>
            <a:r>
              <a:rPr lang="cs-CZ" altLang="cs-CZ" sz="1504" b="1" dirty="0"/>
              <a:t>Aktivní</a:t>
            </a:r>
            <a:r>
              <a:rPr lang="cs-CZ" altLang="cs-CZ" sz="1504" dirty="0"/>
              <a:t> společné závazky (mnohost na straně věřitelské)</a:t>
            </a:r>
          </a:p>
          <a:p>
            <a:pPr lvl="1" algn="just">
              <a:spcBef>
                <a:spcPts val="0"/>
              </a:spcBef>
            </a:pPr>
            <a:r>
              <a:rPr lang="cs-CZ" altLang="cs-CZ" sz="1504" b="1" dirty="0"/>
              <a:t>Pasivní</a:t>
            </a:r>
            <a:r>
              <a:rPr lang="cs-CZ" altLang="cs-CZ" sz="1504" dirty="0"/>
              <a:t> společné závazky (mnohost na straně dlužnické)</a:t>
            </a:r>
          </a:p>
          <a:p>
            <a:pPr lvl="1" algn="just">
              <a:spcBef>
                <a:spcPts val="0"/>
              </a:spcBef>
            </a:pPr>
            <a:r>
              <a:rPr lang="cs-CZ" altLang="cs-CZ" sz="1504" dirty="0"/>
              <a:t>Na obou stranách</a:t>
            </a:r>
            <a:endParaRPr lang="cs-CZ" altLang="cs-CZ" sz="1504" dirty="0">
              <a:solidFill>
                <a:schemeClr val="accent1"/>
              </a:solidFill>
            </a:endParaRPr>
          </a:p>
          <a:p>
            <a:pPr marL="270994" lvl="1" indent="-270994" algn="just">
              <a:spcBef>
                <a:spcPts val="0"/>
              </a:spcBef>
            </a:pPr>
            <a:r>
              <a:rPr lang="cs-CZ" altLang="cs-CZ" sz="1579" dirty="0">
                <a:solidFill>
                  <a:schemeClr val="accent1"/>
                </a:solidFill>
              </a:rPr>
              <a:t>Dle způsobu vyjádření podílu na celém dluhu či pohledávce vůči protistraně</a:t>
            </a:r>
          </a:p>
          <a:p>
            <a:pPr lvl="1" algn="just">
              <a:spcBef>
                <a:spcPts val="0"/>
              </a:spcBef>
            </a:pPr>
            <a:r>
              <a:rPr lang="cs-CZ" altLang="cs-CZ" sz="1504" b="1" dirty="0"/>
              <a:t>Dílčí</a:t>
            </a:r>
          </a:p>
          <a:p>
            <a:pPr lvl="1" algn="just">
              <a:spcBef>
                <a:spcPts val="0"/>
              </a:spcBef>
            </a:pPr>
            <a:r>
              <a:rPr lang="cs-CZ" altLang="cs-CZ" sz="1504" b="1" dirty="0"/>
              <a:t>Solidární</a:t>
            </a:r>
          </a:p>
          <a:p>
            <a:pPr marL="270994" lvl="1" indent="-270994" algn="just">
              <a:spcBef>
                <a:spcPts val="0"/>
              </a:spcBef>
            </a:pPr>
            <a:r>
              <a:rPr lang="cs-CZ" altLang="cs-CZ" sz="1579" dirty="0">
                <a:solidFill>
                  <a:schemeClr val="accent1"/>
                </a:solidFill>
              </a:rPr>
              <a:t>Dle charakteru (povahy) plnění</a:t>
            </a:r>
          </a:p>
          <a:p>
            <a:pPr lvl="1" algn="just">
              <a:spcBef>
                <a:spcPts val="0"/>
              </a:spcBef>
            </a:pPr>
            <a:r>
              <a:rPr lang="cs-CZ" altLang="cs-CZ" sz="1504" b="1" dirty="0"/>
              <a:t>Dílné</a:t>
            </a:r>
            <a:r>
              <a:rPr lang="cs-CZ" altLang="cs-CZ" sz="1504" dirty="0"/>
              <a:t> (s plněním </a:t>
            </a:r>
            <a:r>
              <a:rPr lang="cs-CZ" altLang="cs-CZ" sz="1504" b="1" dirty="0"/>
              <a:t>dělitelným</a:t>
            </a:r>
            <a:r>
              <a:rPr lang="cs-CZ" altLang="cs-CZ" sz="1504" dirty="0"/>
              <a:t>)</a:t>
            </a:r>
          </a:p>
          <a:p>
            <a:pPr lvl="1" algn="just">
              <a:spcBef>
                <a:spcPts val="0"/>
              </a:spcBef>
            </a:pPr>
            <a:r>
              <a:rPr lang="cs-CZ" altLang="cs-CZ" sz="1504" b="1" dirty="0"/>
              <a:t>Nedílné</a:t>
            </a:r>
            <a:r>
              <a:rPr lang="cs-CZ" altLang="cs-CZ" sz="1504" dirty="0"/>
              <a:t> (s plněním </a:t>
            </a:r>
            <a:r>
              <a:rPr lang="cs-CZ" altLang="cs-CZ" sz="1504" b="1" dirty="0"/>
              <a:t>nedělitelným</a:t>
            </a:r>
            <a:r>
              <a:rPr lang="cs-CZ" altLang="cs-CZ" sz="1504" dirty="0"/>
              <a:t>)</a:t>
            </a:r>
          </a:p>
          <a:p>
            <a:pPr lvl="2" algn="just">
              <a:spcBef>
                <a:spcPts val="0"/>
              </a:spcBef>
            </a:pPr>
            <a:r>
              <a:rPr lang="cs-CZ" altLang="cs-CZ" sz="1354" dirty="0"/>
              <a:t>Plnění </a:t>
            </a:r>
            <a:r>
              <a:rPr lang="cs-CZ" altLang="cs-CZ" sz="1354" b="1" dirty="0"/>
              <a:t>solidárně nedílné</a:t>
            </a:r>
          </a:p>
          <a:p>
            <a:pPr lvl="2" algn="just">
              <a:spcBef>
                <a:spcPts val="0"/>
              </a:spcBef>
            </a:pPr>
            <a:r>
              <a:rPr lang="cs-CZ" altLang="cs-CZ" sz="1354" dirty="0"/>
              <a:t>Plnění </a:t>
            </a:r>
            <a:r>
              <a:rPr lang="cs-CZ" altLang="cs-CZ" sz="1354" b="1" dirty="0"/>
              <a:t>nerozlučné</a:t>
            </a:r>
          </a:p>
        </p:txBody>
      </p:sp>
    </p:spTree>
    <p:extLst>
      <p:ext uri="{BB962C8B-B14F-4D97-AF65-F5344CB8AC3E}">
        <p14:creationId xmlns:p14="http://schemas.microsoft.com/office/powerpoint/2010/main" val="687513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074DF-D746-4BF7-BD41-183D5B10F58E}"/>
              </a:ext>
            </a:extLst>
          </p:cNvPr>
          <p:cNvSpPr>
            <a:spLocks noGrp="1"/>
          </p:cNvSpPr>
          <p:nvPr>
            <p:ph type="title"/>
          </p:nvPr>
        </p:nvSpPr>
        <p:spPr/>
        <p:txBody>
          <a:bodyPr/>
          <a:lstStyle/>
          <a:p>
            <a:r>
              <a:rPr lang="cs-CZ" dirty="0"/>
              <a:t>Blíže k charakteru (povaze) plnění </a:t>
            </a:r>
          </a:p>
        </p:txBody>
      </p:sp>
      <p:sp>
        <p:nvSpPr>
          <p:cNvPr id="3" name="Zástupný symbol pro obsah 2">
            <a:extLst>
              <a:ext uri="{FF2B5EF4-FFF2-40B4-BE49-F238E27FC236}">
                <a16:creationId xmlns:a16="http://schemas.microsoft.com/office/drawing/2014/main" id="{7F12090E-30FE-44BD-A4B4-C0BE797D8AEA}"/>
              </a:ext>
            </a:extLst>
          </p:cNvPr>
          <p:cNvSpPr>
            <a:spLocks noGrp="1"/>
          </p:cNvSpPr>
          <p:nvPr>
            <p:ph idx="1"/>
          </p:nvPr>
        </p:nvSpPr>
        <p:spPr/>
        <p:txBody>
          <a:bodyPr>
            <a:normAutofit/>
          </a:bodyPr>
          <a:lstStyle/>
          <a:p>
            <a:pPr algn="just"/>
            <a:r>
              <a:rPr lang="cs-CZ" altLang="cs-CZ" sz="1955" b="1" dirty="0"/>
              <a:t>Plnění dělitelné</a:t>
            </a:r>
            <a:r>
              <a:rPr lang="cs-CZ" altLang="cs-CZ" sz="1955" dirty="0"/>
              <a:t>: lze plnit postupně, aniž by došlo ke znehodnocení plnění (zaplacení peněžní částky, dodání určitého množství věcí určených podle druhu apod.)</a:t>
            </a:r>
          </a:p>
          <a:p>
            <a:pPr algn="just"/>
            <a:r>
              <a:rPr lang="cs-CZ" altLang="cs-CZ" sz="1955" b="1" dirty="0"/>
              <a:t>Plnění nedělitelné</a:t>
            </a:r>
            <a:r>
              <a:rPr lang="cs-CZ" altLang="cs-CZ" sz="1955" dirty="0"/>
              <a:t>: nelze plnit postupně (dodání fyzicky nedělitelné věci, povinnost nekonání apod.)</a:t>
            </a:r>
          </a:p>
          <a:p>
            <a:pPr lvl="1" algn="just"/>
            <a:r>
              <a:rPr lang="cs-CZ" altLang="cs-CZ" sz="1805" dirty="0"/>
              <a:t>Plnění </a:t>
            </a:r>
            <a:r>
              <a:rPr lang="cs-CZ" altLang="cs-CZ" sz="1805" b="1" dirty="0"/>
              <a:t>solidárně nedílné</a:t>
            </a:r>
            <a:r>
              <a:rPr lang="cs-CZ" altLang="cs-CZ" sz="1805" dirty="0"/>
              <a:t> – je možné je uskutečnit pouze najednou (vcelku), avšak může je uskutečnit samostatně kterýkoli ze spoludlužníků, resp. může být uskutečněno vůči kterémukoli z více spoluvěřitelů</a:t>
            </a:r>
          </a:p>
          <a:p>
            <a:pPr lvl="1" algn="just"/>
            <a:r>
              <a:rPr lang="cs-CZ" altLang="cs-CZ" sz="1805" dirty="0"/>
              <a:t>Plnění </a:t>
            </a:r>
            <a:r>
              <a:rPr lang="cs-CZ" altLang="cs-CZ" sz="1805" b="1" dirty="0"/>
              <a:t>nerozlučné</a:t>
            </a:r>
            <a:r>
              <a:rPr lang="cs-CZ" altLang="cs-CZ" sz="1805" dirty="0"/>
              <a:t> – je možné je uskutečnit pouze všemi spoludlužníky společně, resp. pouze vůči všem spoluvěřitelům společně</a:t>
            </a:r>
          </a:p>
        </p:txBody>
      </p:sp>
    </p:spTree>
    <p:extLst>
      <p:ext uri="{BB962C8B-B14F-4D97-AF65-F5344CB8AC3E}">
        <p14:creationId xmlns:p14="http://schemas.microsoft.com/office/powerpoint/2010/main" val="3198397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r>
              <a:rPr lang="cs-CZ" sz="2406" dirty="0">
                <a:solidFill>
                  <a:srgbClr val="FF0000"/>
                </a:solidFill>
              </a:rPr>
              <a:t>Nedělitelné plnění</a:t>
            </a:r>
            <a:r>
              <a:rPr lang="cs-CZ" sz="2406" dirty="0"/>
              <a:t> – přehled úpravy</a:t>
            </a:r>
            <a:endParaRPr lang="cs-CZ" altLang="cs-CZ" sz="2256" dirty="0"/>
          </a:p>
        </p:txBody>
      </p:sp>
      <p:sp>
        <p:nvSpPr>
          <p:cNvPr id="9219" name="Rectangle 3"/>
          <p:cNvSpPr>
            <a:spLocks noGrp="1" noChangeArrowheads="1"/>
          </p:cNvSpPr>
          <p:nvPr>
            <p:ph type="body" idx="1"/>
          </p:nvPr>
        </p:nvSpPr>
        <p:spPr/>
        <p:txBody>
          <a:bodyPr>
            <a:normAutofit/>
          </a:bodyPr>
          <a:lstStyle/>
          <a:p>
            <a:pPr algn="just" eaLnBrk="1" hangingPunct="1"/>
            <a:r>
              <a:rPr lang="cs-CZ" altLang="cs-CZ" sz="2106" dirty="0"/>
              <a:t>Pasivní závazky s plněním</a:t>
            </a:r>
          </a:p>
          <a:p>
            <a:pPr lvl="1" algn="just"/>
            <a:r>
              <a:rPr lang="cs-CZ" altLang="cs-CZ" sz="1805" dirty="0"/>
              <a:t>Solidárně nedílným (§ 1869)</a:t>
            </a:r>
          </a:p>
          <a:p>
            <a:pPr lvl="1" algn="just"/>
            <a:r>
              <a:rPr lang="cs-CZ" altLang="cs-CZ" sz="1805" dirty="0"/>
              <a:t>Nerozlučným (§ 1869)</a:t>
            </a:r>
          </a:p>
          <a:p>
            <a:pPr marL="270994" lvl="1" indent="-270994" algn="just">
              <a:spcBef>
                <a:spcPts val="1000"/>
              </a:spcBef>
            </a:pPr>
            <a:r>
              <a:rPr lang="cs-CZ" altLang="cs-CZ" sz="2106" dirty="0">
                <a:solidFill>
                  <a:schemeClr val="accent1"/>
                </a:solidFill>
              </a:rPr>
              <a:t>Aktivní závazky s plněním</a:t>
            </a:r>
          </a:p>
          <a:p>
            <a:pPr lvl="1" algn="just"/>
            <a:r>
              <a:rPr lang="cs-CZ" altLang="cs-CZ" sz="1805" dirty="0"/>
              <a:t>Solidárně nedílným (§ 1870)</a:t>
            </a:r>
          </a:p>
          <a:p>
            <a:pPr lvl="1" algn="just"/>
            <a:r>
              <a:rPr lang="cs-CZ" altLang="cs-CZ" sz="1805" dirty="0"/>
              <a:t>Nerozlučným (výslovně neupraveno)</a:t>
            </a:r>
          </a:p>
        </p:txBody>
      </p:sp>
    </p:spTree>
    <p:extLst>
      <p:ext uri="{BB962C8B-B14F-4D97-AF65-F5344CB8AC3E}">
        <p14:creationId xmlns:p14="http://schemas.microsoft.com/office/powerpoint/2010/main" val="3589259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A158D1-B711-4C58-8521-F2BDE56DBE41}"/>
              </a:ext>
            </a:extLst>
          </p:cNvPr>
          <p:cNvSpPr>
            <a:spLocks noGrp="1"/>
          </p:cNvSpPr>
          <p:nvPr>
            <p:ph type="title"/>
          </p:nvPr>
        </p:nvSpPr>
        <p:spPr/>
        <p:txBody>
          <a:bodyPr/>
          <a:lstStyle/>
          <a:p>
            <a:r>
              <a:rPr lang="cs-CZ" altLang="cs-CZ" dirty="0"/>
              <a:t>Pasivní závazky s nedělitelným plněním (§ 1869)</a:t>
            </a:r>
            <a:endParaRPr lang="cs-CZ" dirty="0"/>
          </a:p>
        </p:txBody>
      </p:sp>
      <p:sp>
        <p:nvSpPr>
          <p:cNvPr id="3" name="Zástupný symbol pro obsah 2">
            <a:extLst>
              <a:ext uri="{FF2B5EF4-FFF2-40B4-BE49-F238E27FC236}">
                <a16:creationId xmlns:a16="http://schemas.microsoft.com/office/drawing/2014/main" id="{0CBE93F1-0C94-47C4-B155-B1ADF0F8D934}"/>
              </a:ext>
            </a:extLst>
          </p:cNvPr>
          <p:cNvSpPr>
            <a:spLocks noGrp="1"/>
          </p:cNvSpPr>
          <p:nvPr>
            <p:ph idx="1"/>
          </p:nvPr>
        </p:nvSpPr>
        <p:spPr/>
        <p:txBody>
          <a:bodyPr>
            <a:normAutofit/>
          </a:bodyPr>
          <a:lstStyle/>
          <a:p>
            <a:pPr algn="just">
              <a:lnSpc>
                <a:spcPct val="120000"/>
              </a:lnSpc>
            </a:pPr>
            <a:r>
              <a:rPr lang="cs-CZ" altLang="cs-CZ" sz="1805" dirty="0"/>
              <a:t>Solidárně nedílné</a:t>
            </a:r>
          </a:p>
          <a:p>
            <a:pPr lvl="1" algn="just">
              <a:lnSpc>
                <a:spcPct val="120000"/>
              </a:lnSpc>
            </a:pPr>
            <a:r>
              <a:rPr lang="cs-CZ" altLang="cs-CZ" sz="1654" dirty="0"/>
              <a:t>Věřitel může požadovat plnění na kterémkoliv z několika spoludlužníků (např. dodání konkrétní individualizované věci)</a:t>
            </a:r>
          </a:p>
          <a:p>
            <a:pPr lvl="1" algn="just">
              <a:lnSpc>
                <a:spcPct val="120000"/>
              </a:lnSpc>
            </a:pPr>
            <a:r>
              <a:rPr lang="cs-CZ" altLang="cs-CZ" sz="1654" dirty="0"/>
              <a:t>Jde tedy </a:t>
            </a:r>
            <a:r>
              <a:rPr lang="cs-CZ" altLang="cs-CZ" sz="1654" b="1" dirty="0"/>
              <a:t>vždy o závazky solidární</a:t>
            </a:r>
            <a:r>
              <a:rPr lang="cs-CZ" altLang="cs-CZ" sz="1654" dirty="0"/>
              <a:t> </a:t>
            </a:r>
          </a:p>
          <a:p>
            <a:pPr lvl="1" algn="just">
              <a:lnSpc>
                <a:spcPct val="120000"/>
              </a:lnSpc>
            </a:pPr>
            <a:endParaRPr lang="cs-CZ" altLang="cs-CZ" sz="1654" dirty="0"/>
          </a:p>
          <a:p>
            <a:pPr algn="just">
              <a:lnSpc>
                <a:spcPct val="120000"/>
              </a:lnSpc>
            </a:pPr>
            <a:r>
              <a:rPr lang="cs-CZ" altLang="cs-CZ" sz="1805" dirty="0"/>
              <a:t>Nerozlučné</a:t>
            </a:r>
          </a:p>
          <a:p>
            <a:pPr lvl="1" algn="just">
              <a:lnSpc>
                <a:spcPct val="120000"/>
              </a:lnSpc>
            </a:pPr>
            <a:r>
              <a:rPr lang="cs-CZ" altLang="cs-CZ" sz="1654" dirty="0"/>
              <a:t>Z povahy závazku plyne, že dluh může být splněn jen společnou činností všech spoludlužníků (např. vystoupení smyčcového kvartetu)</a:t>
            </a:r>
          </a:p>
          <a:p>
            <a:pPr lvl="1" algn="just">
              <a:lnSpc>
                <a:spcPct val="120000"/>
              </a:lnSpc>
            </a:pPr>
            <a:r>
              <a:rPr lang="cs-CZ" altLang="cs-CZ" sz="1654" dirty="0"/>
              <a:t>Nelze tedy žádat plnění pouze po některém ze spoludlužníků</a:t>
            </a:r>
          </a:p>
        </p:txBody>
      </p:sp>
    </p:spTree>
    <p:extLst>
      <p:ext uri="{BB962C8B-B14F-4D97-AF65-F5344CB8AC3E}">
        <p14:creationId xmlns:p14="http://schemas.microsoft.com/office/powerpoint/2010/main" val="3883439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A158D1-B711-4C58-8521-F2BDE56DBE41}"/>
              </a:ext>
            </a:extLst>
          </p:cNvPr>
          <p:cNvSpPr>
            <a:spLocks noGrp="1"/>
          </p:cNvSpPr>
          <p:nvPr>
            <p:ph type="title"/>
          </p:nvPr>
        </p:nvSpPr>
        <p:spPr/>
        <p:txBody>
          <a:bodyPr/>
          <a:lstStyle/>
          <a:p>
            <a:r>
              <a:rPr lang="cs-CZ" altLang="cs-CZ" dirty="0"/>
              <a:t>Aktivní závazky s nedělitelným plněním (§ 1870)</a:t>
            </a:r>
            <a:endParaRPr lang="cs-CZ" dirty="0"/>
          </a:p>
        </p:txBody>
      </p:sp>
      <p:sp>
        <p:nvSpPr>
          <p:cNvPr id="3" name="Zástupný symbol pro obsah 2">
            <a:extLst>
              <a:ext uri="{FF2B5EF4-FFF2-40B4-BE49-F238E27FC236}">
                <a16:creationId xmlns:a16="http://schemas.microsoft.com/office/drawing/2014/main" id="{0CBE93F1-0C94-47C4-B155-B1ADF0F8D934}"/>
              </a:ext>
            </a:extLst>
          </p:cNvPr>
          <p:cNvSpPr>
            <a:spLocks noGrp="1"/>
          </p:cNvSpPr>
          <p:nvPr>
            <p:ph idx="1"/>
          </p:nvPr>
        </p:nvSpPr>
        <p:spPr/>
        <p:txBody>
          <a:bodyPr>
            <a:noAutofit/>
          </a:bodyPr>
          <a:lstStyle/>
          <a:p>
            <a:pPr algn="just">
              <a:lnSpc>
                <a:spcPct val="120000"/>
              </a:lnSpc>
            </a:pPr>
            <a:r>
              <a:rPr lang="cs-CZ" altLang="cs-CZ" sz="1504" dirty="0"/>
              <a:t>Solidárně nedílné</a:t>
            </a:r>
          </a:p>
          <a:p>
            <a:pPr lvl="1" algn="just">
              <a:lnSpc>
                <a:spcPct val="120000"/>
              </a:lnSpc>
            </a:pPr>
            <a:r>
              <a:rPr lang="cs-CZ" altLang="cs-CZ" sz="1354" dirty="0"/>
              <a:t>Dlužník není povinen plnit některému z věřitelů, ledaže ten mu dá přiměřenou jistotu (k jistotě srov. § 2012 </a:t>
            </a:r>
            <a:r>
              <a:rPr lang="cs-CZ" altLang="cs-CZ" sz="1354" dirty="0" err="1"/>
              <a:t>an</a:t>
            </a:r>
            <a:r>
              <a:rPr lang="cs-CZ" altLang="cs-CZ" sz="1354" dirty="0"/>
              <a:t>.), nebo dohodnou-li se na tom všichni věřitelé; jinak se aplikuje § 1953 odst. 1 (např. koupě věci dvěma osobami)</a:t>
            </a:r>
          </a:p>
          <a:p>
            <a:pPr lvl="1" algn="just">
              <a:lnSpc>
                <a:spcPct val="120000"/>
              </a:lnSpc>
            </a:pPr>
            <a:r>
              <a:rPr lang="cs-CZ" altLang="cs-CZ" sz="1354" dirty="0"/>
              <a:t>Oprávnění dlužníka plnit jen jednomu ze spoluvěřitelů (?)</a:t>
            </a:r>
          </a:p>
          <a:p>
            <a:pPr lvl="1" algn="just">
              <a:lnSpc>
                <a:spcPct val="120000"/>
              </a:lnSpc>
            </a:pPr>
            <a:r>
              <a:rPr lang="cs-CZ" altLang="cs-CZ" sz="1354" dirty="0"/>
              <a:t>Vnitřní vztah spoluvěřitelů – vypořádání podle poměrů X nic (vyvratitelná domněnka)</a:t>
            </a:r>
          </a:p>
          <a:p>
            <a:pPr algn="just">
              <a:lnSpc>
                <a:spcPct val="120000"/>
              </a:lnSpc>
            </a:pPr>
            <a:r>
              <a:rPr lang="cs-CZ" altLang="cs-CZ" sz="1504" dirty="0"/>
              <a:t>Nerozlučné</a:t>
            </a:r>
          </a:p>
          <a:p>
            <a:pPr lvl="1" algn="just">
              <a:lnSpc>
                <a:spcPct val="120000"/>
              </a:lnSpc>
            </a:pPr>
            <a:r>
              <a:rPr lang="cs-CZ" altLang="cs-CZ" sz="1354" dirty="0"/>
              <a:t>Výslovně neupraveno</a:t>
            </a:r>
          </a:p>
          <a:p>
            <a:pPr lvl="1" algn="just">
              <a:lnSpc>
                <a:spcPct val="120000"/>
              </a:lnSpc>
            </a:pPr>
            <a:r>
              <a:rPr lang="cs-CZ" altLang="cs-CZ" sz="1354" dirty="0"/>
              <a:t>Lze splnit pouze všem věřitelům společně (např. společní oprávnění z předkupního práva)</a:t>
            </a:r>
          </a:p>
        </p:txBody>
      </p:sp>
    </p:spTree>
    <p:extLst>
      <p:ext uri="{BB962C8B-B14F-4D97-AF65-F5344CB8AC3E}">
        <p14:creationId xmlns:p14="http://schemas.microsoft.com/office/powerpoint/2010/main" val="2698776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r>
              <a:rPr lang="cs-CZ" sz="2406" dirty="0">
                <a:solidFill>
                  <a:srgbClr val="FF0000"/>
                </a:solidFill>
              </a:rPr>
              <a:t>Dělitelné plnění </a:t>
            </a:r>
            <a:r>
              <a:rPr lang="cs-CZ" sz="2406" dirty="0"/>
              <a:t>– přehled úpravy</a:t>
            </a:r>
            <a:endParaRPr lang="cs-CZ" altLang="cs-CZ" sz="2256" dirty="0"/>
          </a:p>
        </p:txBody>
      </p:sp>
      <p:sp>
        <p:nvSpPr>
          <p:cNvPr id="9219" name="Rectangle 3"/>
          <p:cNvSpPr>
            <a:spLocks noGrp="1" noChangeArrowheads="1"/>
          </p:cNvSpPr>
          <p:nvPr>
            <p:ph type="body" idx="1"/>
          </p:nvPr>
        </p:nvSpPr>
        <p:spPr/>
        <p:txBody>
          <a:bodyPr>
            <a:normAutofit/>
          </a:bodyPr>
          <a:lstStyle/>
          <a:p>
            <a:pPr algn="just" eaLnBrk="1" hangingPunct="1"/>
            <a:r>
              <a:rPr lang="cs-CZ" altLang="cs-CZ" sz="2106" dirty="0"/>
              <a:t>Dílčí dluhy a dílčí pohledávky (§ 1871)</a:t>
            </a:r>
          </a:p>
          <a:p>
            <a:pPr algn="just" eaLnBrk="1" hangingPunct="1"/>
            <a:r>
              <a:rPr lang="cs-CZ" altLang="cs-CZ" sz="2106" dirty="0"/>
              <a:t>Pasivní (dlužnická) solidarita (§ 1872-1876)</a:t>
            </a:r>
          </a:p>
          <a:p>
            <a:pPr algn="just" eaLnBrk="1" hangingPunct="1"/>
            <a:r>
              <a:rPr lang="cs-CZ" altLang="cs-CZ" sz="2106" dirty="0"/>
              <a:t>Aktivní (věřitelská) solidarita (§ 1877-1878)</a:t>
            </a:r>
          </a:p>
        </p:txBody>
      </p:sp>
    </p:spTree>
    <p:extLst>
      <p:ext uri="{BB962C8B-B14F-4D97-AF65-F5344CB8AC3E}">
        <p14:creationId xmlns:p14="http://schemas.microsoft.com/office/powerpoint/2010/main" val="146028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09A83A-6BCD-495F-B0AC-81323FF01EF1}"/>
              </a:ext>
            </a:extLst>
          </p:cNvPr>
          <p:cNvSpPr>
            <a:spLocks noGrp="1"/>
          </p:cNvSpPr>
          <p:nvPr>
            <p:ph type="title"/>
          </p:nvPr>
        </p:nvSpPr>
        <p:spPr/>
        <p:txBody>
          <a:bodyPr/>
          <a:lstStyle/>
          <a:p>
            <a:r>
              <a:rPr lang="cs-CZ" dirty="0"/>
              <a:t>Obsah závazků a ochrana slabší strany </a:t>
            </a:r>
          </a:p>
        </p:txBody>
      </p:sp>
      <p:sp>
        <p:nvSpPr>
          <p:cNvPr id="3" name="Zástupný obsah 2">
            <a:extLst>
              <a:ext uri="{FF2B5EF4-FFF2-40B4-BE49-F238E27FC236}">
                <a16:creationId xmlns:a16="http://schemas.microsoft.com/office/drawing/2014/main" id="{5967CFA5-64E5-4497-AF1F-56AC6CC3C944}"/>
              </a:ext>
            </a:extLst>
          </p:cNvPr>
          <p:cNvSpPr>
            <a:spLocks noGrp="1"/>
          </p:cNvSpPr>
          <p:nvPr>
            <p:ph idx="1"/>
          </p:nvPr>
        </p:nvSpPr>
        <p:spPr/>
        <p:txBody>
          <a:bodyPr/>
          <a:lstStyle/>
          <a:p>
            <a:pPr>
              <a:defRPr/>
            </a:pPr>
            <a:r>
              <a:rPr lang="cs-CZ" dirty="0">
                <a:latin typeface="Arial" charset="0"/>
              </a:rPr>
              <a:t>účinky a obsah závazků</a:t>
            </a:r>
          </a:p>
          <a:p>
            <a:pPr>
              <a:defRPr/>
            </a:pPr>
            <a:endParaRPr lang="cs-CZ" dirty="0">
              <a:latin typeface="Arial" charset="0"/>
            </a:endParaRPr>
          </a:p>
          <a:p>
            <a:pPr>
              <a:defRPr/>
            </a:pPr>
            <a:r>
              <a:rPr lang="cs-CZ" dirty="0">
                <a:latin typeface="Arial" charset="0"/>
              </a:rPr>
              <a:t>slabší strana</a:t>
            </a:r>
          </a:p>
          <a:p>
            <a:pPr>
              <a:defRPr/>
            </a:pPr>
            <a:endParaRPr lang="cs-CZ" dirty="0">
              <a:latin typeface="Arial" charset="0"/>
            </a:endParaRPr>
          </a:p>
          <a:p>
            <a:pPr>
              <a:defRPr/>
            </a:pPr>
            <a:r>
              <a:rPr lang="cs-CZ" dirty="0">
                <a:latin typeface="Arial" charset="0"/>
              </a:rPr>
              <a:t>případy ochrany slabší strany</a:t>
            </a:r>
          </a:p>
          <a:p>
            <a:pPr marL="108420" indent="0">
              <a:buNone/>
              <a:defRPr/>
            </a:pPr>
            <a:r>
              <a:rPr lang="cs-CZ" dirty="0">
                <a:latin typeface="Arial" charset="0"/>
              </a:rPr>
              <a:t>	- zneužití hospodářské závislosti</a:t>
            </a:r>
          </a:p>
          <a:p>
            <a:pPr marL="108420" indent="0">
              <a:buNone/>
              <a:defRPr/>
            </a:pPr>
            <a:r>
              <a:rPr lang="cs-CZ" dirty="0">
                <a:latin typeface="Arial" charset="0"/>
              </a:rPr>
              <a:t>	- adhezní smlouvy</a:t>
            </a:r>
          </a:p>
          <a:p>
            <a:pPr marL="108420" indent="0">
              <a:buNone/>
              <a:defRPr/>
            </a:pPr>
            <a:r>
              <a:rPr lang="cs-CZ" dirty="0">
                <a:latin typeface="Arial" charset="0"/>
              </a:rPr>
              <a:t>	- lichva</a:t>
            </a:r>
          </a:p>
          <a:p>
            <a:pPr marL="108420" indent="0">
              <a:buNone/>
              <a:defRPr/>
            </a:pPr>
            <a:r>
              <a:rPr lang="cs-CZ" dirty="0">
                <a:latin typeface="Arial" charset="0"/>
              </a:rPr>
              <a:t>	- neúměrné zkrácení</a:t>
            </a:r>
          </a:p>
          <a:p>
            <a:pPr marL="108420" indent="0">
              <a:buNone/>
              <a:defRPr/>
            </a:pPr>
            <a:r>
              <a:rPr lang="cs-CZ" dirty="0">
                <a:latin typeface="Arial" charset="0"/>
              </a:rPr>
              <a:t>	- úroky</a:t>
            </a:r>
          </a:p>
          <a:p>
            <a:endParaRPr lang="cs-CZ" dirty="0"/>
          </a:p>
        </p:txBody>
      </p:sp>
      <p:sp>
        <p:nvSpPr>
          <p:cNvPr id="4" name="Zástupný symbol pro číslo snímku 3">
            <a:extLst>
              <a:ext uri="{FF2B5EF4-FFF2-40B4-BE49-F238E27FC236}">
                <a16:creationId xmlns:a16="http://schemas.microsoft.com/office/drawing/2014/main" id="{37282277-FC9F-4AB3-8A1D-5CCDD9F71742}"/>
              </a:ext>
            </a:extLst>
          </p:cNvPr>
          <p:cNvSpPr>
            <a:spLocks noGrp="1"/>
          </p:cNvSpPr>
          <p:nvPr>
            <p:ph type="sldNum" sz="quarter" idx="11"/>
          </p:nvPr>
        </p:nvSpPr>
        <p:spPr/>
        <p:txBody>
          <a:bodyPr/>
          <a:lstStyle/>
          <a:p>
            <a:fld id="{18E7075C-DAAE-4F01-934E-465E4B6B4008}" type="slidenum">
              <a:rPr lang="cs-CZ" smtClean="0"/>
              <a:pPr/>
              <a:t>18</a:t>
            </a:fld>
            <a:endParaRPr lang="cs-CZ"/>
          </a:p>
        </p:txBody>
      </p:sp>
    </p:spTree>
    <p:extLst>
      <p:ext uri="{BB962C8B-B14F-4D97-AF65-F5344CB8AC3E}">
        <p14:creationId xmlns:p14="http://schemas.microsoft.com/office/powerpoint/2010/main" val="375767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D673-3A08-45EC-96C2-87E3A1F2A6CB}"/>
              </a:ext>
            </a:extLst>
          </p:cNvPr>
          <p:cNvSpPr>
            <a:spLocks noGrp="1"/>
          </p:cNvSpPr>
          <p:nvPr>
            <p:ph type="title"/>
          </p:nvPr>
        </p:nvSpPr>
        <p:spPr/>
        <p:txBody>
          <a:bodyPr/>
          <a:lstStyle/>
          <a:p>
            <a:r>
              <a:rPr lang="cs-CZ" dirty="0"/>
              <a:t>Ochrana spotřebitele</a:t>
            </a:r>
          </a:p>
        </p:txBody>
      </p:sp>
      <p:sp>
        <p:nvSpPr>
          <p:cNvPr id="3" name="Zástupný obsah 2">
            <a:extLst>
              <a:ext uri="{FF2B5EF4-FFF2-40B4-BE49-F238E27FC236}">
                <a16:creationId xmlns:a16="http://schemas.microsoft.com/office/drawing/2014/main" id="{A046AAF3-CEAF-4B7F-85C1-19FFABE8EE98}"/>
              </a:ext>
            </a:extLst>
          </p:cNvPr>
          <p:cNvSpPr>
            <a:spLocks noGrp="1"/>
          </p:cNvSpPr>
          <p:nvPr>
            <p:ph idx="1"/>
          </p:nvPr>
        </p:nvSpPr>
        <p:spPr/>
        <p:txBody>
          <a:bodyPr>
            <a:normAutofit fontScale="92500" lnSpcReduction="20000"/>
          </a:bodyPr>
          <a:lstStyle/>
          <a:p>
            <a:r>
              <a:rPr lang="cs-CZ" dirty="0"/>
              <a:t>pojem spotřebitele a podnikatele</a:t>
            </a:r>
          </a:p>
          <a:p>
            <a:r>
              <a:rPr lang="cs-CZ" dirty="0"/>
              <a:t>informační povinnosti (§ 1811)</a:t>
            </a:r>
          </a:p>
          <a:p>
            <a:r>
              <a:rPr lang="cs-CZ" dirty="0"/>
              <a:t>Nepřiměřená ujednání (§ 1813)</a:t>
            </a:r>
          </a:p>
          <a:p>
            <a:r>
              <a:rPr lang="cs-CZ" dirty="0"/>
              <a:t>Smlouvy uzavírané distančním způsobem </a:t>
            </a:r>
          </a:p>
          <a:p>
            <a:r>
              <a:rPr lang="cs-CZ" dirty="0"/>
              <a:t>Smlouvy uzavírané mimo obchodní prostory</a:t>
            </a:r>
          </a:p>
          <a:p>
            <a:r>
              <a:rPr lang="cs-CZ" dirty="0"/>
              <a:t>Smlouvy o finanční službě (§ 1841 an.)</a:t>
            </a:r>
          </a:p>
          <a:p>
            <a:r>
              <a:rPr lang="cs-CZ" dirty="0" err="1"/>
              <a:t>Timesharing</a:t>
            </a:r>
            <a:endParaRPr lang="cs-CZ" dirty="0"/>
          </a:p>
          <a:p>
            <a:endParaRPr lang="cs-CZ" dirty="0"/>
          </a:p>
          <a:p>
            <a:r>
              <a:rPr lang="cs-CZ" dirty="0"/>
              <a:t>Prostředky ochrany spotřebitele</a:t>
            </a:r>
          </a:p>
          <a:p>
            <a:endParaRPr lang="cs-CZ" dirty="0"/>
          </a:p>
          <a:p>
            <a:r>
              <a:rPr lang="cs-CZ" dirty="0"/>
              <a:t>Srov. též např. i prodej zboží v obchodě (prodej zboží spotřebiteli)</a:t>
            </a:r>
          </a:p>
          <a:p>
            <a:endParaRPr lang="cs-CZ" dirty="0"/>
          </a:p>
          <a:p>
            <a:endParaRPr lang="cs-CZ" dirty="0"/>
          </a:p>
        </p:txBody>
      </p:sp>
      <p:sp>
        <p:nvSpPr>
          <p:cNvPr id="4" name="Zástupný symbol pro číslo snímku 3">
            <a:extLst>
              <a:ext uri="{FF2B5EF4-FFF2-40B4-BE49-F238E27FC236}">
                <a16:creationId xmlns:a16="http://schemas.microsoft.com/office/drawing/2014/main" id="{A6316795-9069-41B7-A4B1-C56F445E34F7}"/>
              </a:ext>
            </a:extLst>
          </p:cNvPr>
          <p:cNvSpPr>
            <a:spLocks noGrp="1"/>
          </p:cNvSpPr>
          <p:nvPr>
            <p:ph type="sldNum" sz="quarter" idx="11"/>
          </p:nvPr>
        </p:nvSpPr>
        <p:spPr/>
        <p:txBody>
          <a:bodyPr/>
          <a:lstStyle/>
          <a:p>
            <a:fld id="{18E7075C-DAAE-4F01-934E-465E4B6B4008}" type="slidenum">
              <a:rPr lang="cs-CZ" smtClean="0"/>
              <a:pPr/>
              <a:t>19</a:t>
            </a:fld>
            <a:endParaRPr lang="cs-CZ"/>
          </a:p>
        </p:txBody>
      </p:sp>
    </p:spTree>
    <p:extLst>
      <p:ext uri="{BB962C8B-B14F-4D97-AF65-F5344CB8AC3E}">
        <p14:creationId xmlns:p14="http://schemas.microsoft.com/office/powerpoint/2010/main" val="54824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6"/>
          <p:cNvSpPr>
            <a:spLocks noChangeArrowheads="1"/>
          </p:cNvSpPr>
          <p:nvPr/>
        </p:nvSpPr>
        <p:spPr bwMode="auto">
          <a:xfrm>
            <a:off x="710827" y="1238244"/>
            <a:ext cx="7671546" cy="406027"/>
          </a:xfrm>
          <a:prstGeom prst="rect">
            <a:avLst/>
          </a:prstGeom>
          <a:solidFill>
            <a:srgbClr val="FFFFFF"/>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654" b="1" dirty="0">
                <a:latin typeface="Arial" panose="020B0604020202020204" pitchFamily="34" charset="0"/>
                <a:cs typeface="Arial" panose="020B0604020202020204" pitchFamily="34" charset="0"/>
              </a:rPr>
              <a:t>SUBJEKTIVNÍ SOUKROMÁ PRÁVA</a:t>
            </a:r>
          </a:p>
        </p:txBody>
      </p:sp>
      <p:sp>
        <p:nvSpPr>
          <p:cNvPr id="6147" name="Rectangle 27"/>
          <p:cNvSpPr>
            <a:spLocks noChangeArrowheads="1"/>
          </p:cNvSpPr>
          <p:nvPr/>
        </p:nvSpPr>
        <p:spPr bwMode="auto">
          <a:xfrm>
            <a:off x="411164" y="1887052"/>
            <a:ext cx="3411537" cy="533431"/>
          </a:xfrm>
          <a:prstGeom prst="rect">
            <a:avLst/>
          </a:prstGeom>
          <a:solidFill>
            <a:srgbClr val="FFFFFF"/>
          </a:solidFill>
          <a:ln w="571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203" b="1" dirty="0">
                <a:latin typeface="Arial" panose="020B0604020202020204" pitchFamily="34" charset="0"/>
                <a:cs typeface="Arial" panose="020B0604020202020204" pitchFamily="34" charset="0"/>
              </a:rPr>
              <a:t>PRÁVA OSOBNÍ</a:t>
            </a:r>
          </a:p>
        </p:txBody>
      </p:sp>
      <p:cxnSp>
        <p:nvCxnSpPr>
          <p:cNvPr id="16" name="Přímá spojnice se šipkou 15"/>
          <p:cNvCxnSpPr/>
          <p:nvPr/>
        </p:nvCxnSpPr>
        <p:spPr>
          <a:xfrm>
            <a:off x="5646738" y="1630913"/>
            <a:ext cx="0" cy="2667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3563938" y="1640736"/>
            <a:ext cx="0" cy="2667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0"/>
          <p:cNvSpPr>
            <a:spLocks noChangeArrowheads="1"/>
          </p:cNvSpPr>
          <p:nvPr/>
        </p:nvSpPr>
        <p:spPr bwMode="auto">
          <a:xfrm>
            <a:off x="2200276" y="2830082"/>
            <a:ext cx="1622425" cy="691793"/>
          </a:xfrm>
          <a:prstGeom prst="rect">
            <a:avLst/>
          </a:prstGeom>
          <a:solidFill>
            <a:srgbClr val="FFFF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RELATIVNÍ</a:t>
            </a:r>
          </a:p>
          <a:p>
            <a:pPr algn="ctr">
              <a:spcBef>
                <a:spcPct val="0"/>
              </a:spcBef>
              <a:buFontTx/>
              <a:buNone/>
              <a:defRPr/>
            </a:pPr>
            <a:r>
              <a:rPr lang="cs-CZ" altLang="cs-CZ" sz="1053" dirty="0">
                <a:latin typeface="Arial" panose="020B0604020202020204" pitchFamily="34" charset="0"/>
                <a:cs typeface="Arial" panose="020B0604020202020204" pitchFamily="34" charset="0"/>
              </a:rPr>
              <a:t>(např. osobní práva</a:t>
            </a:r>
          </a:p>
          <a:p>
            <a:pPr algn="ctr">
              <a:spcBef>
                <a:spcPct val="0"/>
              </a:spcBef>
              <a:buFontTx/>
              <a:buNone/>
              <a:defRPr/>
            </a:pPr>
            <a:r>
              <a:rPr lang="cs-CZ" altLang="cs-CZ" sz="1053" dirty="0">
                <a:latin typeface="Arial" panose="020B0604020202020204" pitchFamily="34" charset="0"/>
                <a:cs typeface="Arial" panose="020B0604020202020204" pitchFamily="34" charset="0"/>
              </a:rPr>
              <a:t>manželská)</a:t>
            </a:r>
          </a:p>
        </p:txBody>
      </p:sp>
      <p:sp>
        <p:nvSpPr>
          <p:cNvPr id="19" name="Rectangle 27"/>
          <p:cNvSpPr>
            <a:spLocks noChangeArrowheads="1"/>
          </p:cNvSpPr>
          <p:nvPr/>
        </p:nvSpPr>
        <p:spPr bwMode="auto">
          <a:xfrm>
            <a:off x="5434806" y="1886509"/>
            <a:ext cx="3411538" cy="534527"/>
          </a:xfrm>
          <a:prstGeom prst="rect">
            <a:avLst/>
          </a:prstGeom>
          <a:solidFill>
            <a:srgbClr val="FFFFFF"/>
          </a:solidFill>
          <a:ln w="57150">
            <a:solidFill>
              <a:srgbClr val="000000"/>
            </a:solidFill>
            <a:miter lim="800000"/>
            <a:headEnd/>
            <a:tailEnd/>
          </a:ln>
          <a:effectLst>
            <a:glow rad="228600">
              <a:schemeClr val="accent5">
                <a:satMod val="175000"/>
                <a:alpha val="40000"/>
              </a:schemeClr>
            </a:glow>
            <a:outerShdw dist="35921" dir="2700000" algn="ctr" rotWithShape="0">
              <a:srgbClr val="808080"/>
            </a:outerShdw>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203" b="1" dirty="0">
                <a:latin typeface="Arial" panose="020B0604020202020204" pitchFamily="34" charset="0"/>
                <a:cs typeface="Arial" panose="020B0604020202020204" pitchFamily="34" charset="0"/>
              </a:rPr>
              <a:t>PRÁVA MAJETKOVÁ</a:t>
            </a:r>
          </a:p>
        </p:txBody>
      </p:sp>
      <p:sp>
        <p:nvSpPr>
          <p:cNvPr id="24" name="Rectangle 30"/>
          <p:cNvSpPr>
            <a:spLocks noChangeArrowheads="1"/>
          </p:cNvSpPr>
          <p:nvPr/>
        </p:nvSpPr>
        <p:spPr bwMode="auto">
          <a:xfrm>
            <a:off x="396875" y="2830082"/>
            <a:ext cx="1622425" cy="691793"/>
          </a:xfrm>
          <a:prstGeom prst="rect">
            <a:avLst/>
          </a:prstGeom>
          <a:solidFill>
            <a:srgbClr val="FFFF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ABSOLUTNÍ</a:t>
            </a:r>
          </a:p>
          <a:p>
            <a:pPr algn="ctr">
              <a:spcBef>
                <a:spcPct val="0"/>
              </a:spcBef>
              <a:buFontTx/>
              <a:buNone/>
              <a:defRPr/>
            </a:pPr>
            <a:r>
              <a:rPr lang="cs-CZ" altLang="cs-CZ" sz="1053" dirty="0">
                <a:latin typeface="Arial" panose="020B0604020202020204" pitchFamily="34" charset="0"/>
                <a:cs typeface="Arial" panose="020B0604020202020204" pitchFamily="34" charset="0"/>
              </a:rPr>
              <a:t>(např. práva</a:t>
            </a:r>
          </a:p>
          <a:p>
            <a:pPr algn="ctr">
              <a:spcBef>
                <a:spcPct val="0"/>
              </a:spcBef>
              <a:buFontTx/>
              <a:buNone/>
              <a:defRPr/>
            </a:pPr>
            <a:r>
              <a:rPr lang="cs-CZ" altLang="cs-CZ" sz="1053" dirty="0">
                <a:latin typeface="Arial" panose="020B0604020202020204" pitchFamily="34" charset="0"/>
                <a:cs typeface="Arial" panose="020B0604020202020204" pitchFamily="34" charset="0"/>
              </a:rPr>
              <a:t>osobnostní)</a:t>
            </a:r>
          </a:p>
        </p:txBody>
      </p:sp>
      <p:sp>
        <p:nvSpPr>
          <p:cNvPr id="25" name="Rectangle 30"/>
          <p:cNvSpPr>
            <a:spLocks noChangeArrowheads="1"/>
          </p:cNvSpPr>
          <p:nvPr/>
        </p:nvSpPr>
        <p:spPr bwMode="auto">
          <a:xfrm>
            <a:off x="5383213" y="2812644"/>
            <a:ext cx="1621822" cy="691020"/>
          </a:xfrm>
          <a:prstGeom prst="rect">
            <a:avLst/>
          </a:prstGeom>
          <a:solidFill>
            <a:srgbClr val="FFFFFF"/>
          </a:solidFill>
          <a:ln w="2857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ABSOLUTNÍ</a:t>
            </a:r>
          </a:p>
        </p:txBody>
      </p:sp>
      <p:sp>
        <p:nvSpPr>
          <p:cNvPr id="26" name="Rectangle 30"/>
          <p:cNvSpPr>
            <a:spLocks noChangeArrowheads="1"/>
          </p:cNvSpPr>
          <p:nvPr/>
        </p:nvSpPr>
        <p:spPr bwMode="auto">
          <a:xfrm>
            <a:off x="7213601" y="2815792"/>
            <a:ext cx="1622425" cy="690603"/>
          </a:xfrm>
          <a:prstGeom prst="rect">
            <a:avLst/>
          </a:prstGeom>
          <a:solidFill>
            <a:srgbClr val="FFFFFF"/>
          </a:solidFill>
          <a:ln w="28575">
            <a:solidFill>
              <a:srgbClr val="000000"/>
            </a:solidFill>
            <a:miter lim="800000"/>
            <a:headEnd/>
            <a:tailEnd/>
          </a:ln>
          <a:effectLst>
            <a:glow rad="139700">
              <a:schemeClr val="accent5">
                <a:satMod val="175000"/>
                <a:alpha val="40000"/>
              </a:schemeClr>
            </a:glow>
            <a:outerShdw dist="35921" dir="2700000" algn="ctr" rotWithShape="0">
              <a:srgbClr val="808080"/>
            </a:outerShdw>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RELATIVNÍ</a:t>
            </a:r>
          </a:p>
          <a:p>
            <a:pPr algn="ctr">
              <a:spcBef>
                <a:spcPct val="0"/>
              </a:spcBef>
              <a:buFontTx/>
              <a:buNone/>
              <a:defRPr/>
            </a:pPr>
            <a:r>
              <a:rPr lang="cs-CZ" altLang="cs-CZ" sz="1053" dirty="0">
                <a:latin typeface="Arial" panose="020B0604020202020204" pitchFamily="34" charset="0"/>
                <a:cs typeface="Arial" panose="020B0604020202020204" pitchFamily="34" charset="0"/>
              </a:rPr>
              <a:t>(závazky, tj. obligace)</a:t>
            </a:r>
          </a:p>
        </p:txBody>
      </p:sp>
      <p:sp>
        <p:nvSpPr>
          <p:cNvPr id="30" name="Rectangle 30"/>
          <p:cNvSpPr>
            <a:spLocks noChangeArrowheads="1"/>
          </p:cNvSpPr>
          <p:nvPr/>
        </p:nvSpPr>
        <p:spPr bwMode="auto">
          <a:xfrm>
            <a:off x="6245225" y="3902896"/>
            <a:ext cx="1622425" cy="691794"/>
          </a:xfrm>
          <a:prstGeom prst="rect">
            <a:avLst/>
          </a:prstGeom>
          <a:solidFill>
            <a:srgbClr val="FFFFFF"/>
          </a:solidFill>
          <a:ln w="28575">
            <a:solidFill>
              <a:srgbClr val="000000"/>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PRÁVO DĚDICKÉ</a:t>
            </a:r>
            <a:endParaRPr lang="cs-CZ" altLang="cs-CZ" sz="1053" dirty="0">
              <a:latin typeface="Arial" panose="020B0604020202020204" pitchFamily="34" charset="0"/>
              <a:cs typeface="Arial" panose="020B0604020202020204" pitchFamily="34" charset="0"/>
            </a:endParaRPr>
          </a:p>
        </p:txBody>
      </p:sp>
      <p:sp>
        <p:nvSpPr>
          <p:cNvPr id="31" name="Rectangle 30"/>
          <p:cNvSpPr>
            <a:spLocks noChangeArrowheads="1"/>
          </p:cNvSpPr>
          <p:nvPr/>
        </p:nvSpPr>
        <p:spPr bwMode="auto">
          <a:xfrm>
            <a:off x="4383735" y="3903170"/>
            <a:ext cx="1621822" cy="691020"/>
          </a:xfrm>
          <a:prstGeom prst="rect">
            <a:avLst/>
          </a:prstGeom>
          <a:solidFill>
            <a:srgbClr val="FFFFFF"/>
          </a:solidFill>
          <a:ln w="28575">
            <a:solidFill>
              <a:srgbClr val="000000"/>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cs-CZ" altLang="cs-CZ" sz="1053" b="1" dirty="0">
                <a:latin typeface="Arial" panose="020B0604020202020204" pitchFamily="34" charset="0"/>
                <a:cs typeface="Arial" panose="020B0604020202020204" pitchFamily="34" charset="0"/>
              </a:rPr>
              <a:t>VĚCNÁ PRÁVA</a:t>
            </a:r>
          </a:p>
          <a:p>
            <a:pPr algn="ctr">
              <a:spcBef>
                <a:spcPct val="0"/>
              </a:spcBef>
              <a:buFontTx/>
              <a:buNone/>
              <a:defRPr/>
            </a:pPr>
            <a:r>
              <a:rPr lang="cs-CZ" altLang="cs-CZ" sz="1053" dirty="0">
                <a:latin typeface="Arial" panose="020B0604020202020204" pitchFamily="34" charset="0"/>
                <a:cs typeface="Arial" panose="020B0604020202020204" pitchFamily="34" charset="0"/>
              </a:rPr>
              <a:t>(</a:t>
            </a:r>
            <a:r>
              <a:rPr lang="cs-CZ" altLang="cs-CZ" sz="1053" i="1" dirty="0" err="1">
                <a:latin typeface="Arial" panose="020B0604020202020204" pitchFamily="34" charset="0"/>
                <a:cs typeface="Arial" panose="020B0604020202020204" pitchFamily="34" charset="0"/>
              </a:rPr>
              <a:t>iura</a:t>
            </a:r>
            <a:r>
              <a:rPr lang="cs-CZ" altLang="cs-CZ" sz="1053" i="1" dirty="0">
                <a:latin typeface="Arial" panose="020B0604020202020204" pitchFamily="34" charset="0"/>
                <a:cs typeface="Arial" panose="020B0604020202020204" pitchFamily="34" charset="0"/>
              </a:rPr>
              <a:t> in </a:t>
            </a:r>
            <a:r>
              <a:rPr lang="cs-CZ" altLang="cs-CZ" sz="1053" i="1" dirty="0" err="1">
                <a:latin typeface="Arial" panose="020B0604020202020204" pitchFamily="34" charset="0"/>
                <a:cs typeface="Arial" panose="020B0604020202020204" pitchFamily="34" charset="0"/>
              </a:rPr>
              <a:t>rem</a:t>
            </a:r>
            <a:r>
              <a:rPr lang="cs-CZ" altLang="cs-CZ" sz="1053" dirty="0">
                <a:latin typeface="Arial" panose="020B0604020202020204" pitchFamily="34" charset="0"/>
                <a:cs typeface="Arial" panose="020B0604020202020204" pitchFamily="34" charset="0"/>
              </a:rPr>
              <a:t>)</a:t>
            </a:r>
          </a:p>
        </p:txBody>
      </p:sp>
      <p:cxnSp>
        <p:nvCxnSpPr>
          <p:cNvPr id="5" name="Přímá spojnice se šipkou 4"/>
          <p:cNvCxnSpPr/>
          <p:nvPr/>
        </p:nvCxnSpPr>
        <p:spPr>
          <a:xfrm>
            <a:off x="6194425" y="2420483"/>
            <a:ext cx="0" cy="3917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a:off x="8024813" y="2453823"/>
            <a:ext cx="0" cy="3917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a:off x="5646738" y="3521874"/>
            <a:ext cx="0" cy="3917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792913" y="3521874"/>
            <a:ext cx="0" cy="3917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nice se šipkou 40"/>
          <p:cNvCxnSpPr/>
          <p:nvPr/>
        </p:nvCxnSpPr>
        <p:spPr>
          <a:xfrm>
            <a:off x="1225550" y="2453823"/>
            <a:ext cx="0" cy="3917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a:off x="3011488" y="2424054"/>
            <a:ext cx="0" cy="3917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600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A5525-6F77-4461-AFC0-D893EA498145}"/>
              </a:ext>
            </a:extLst>
          </p:cNvPr>
          <p:cNvSpPr>
            <a:spLocks noGrp="1"/>
          </p:cNvSpPr>
          <p:nvPr>
            <p:ph type="title"/>
          </p:nvPr>
        </p:nvSpPr>
        <p:spPr/>
        <p:txBody>
          <a:bodyPr/>
          <a:lstStyle/>
          <a:p>
            <a:r>
              <a:rPr lang="cs-CZ" dirty="0"/>
              <a:t>Zajištění a utvrzení dluhu</a:t>
            </a:r>
          </a:p>
        </p:txBody>
      </p:sp>
      <p:sp>
        <p:nvSpPr>
          <p:cNvPr id="3" name="Zástupný obsah 2">
            <a:extLst>
              <a:ext uri="{FF2B5EF4-FFF2-40B4-BE49-F238E27FC236}">
                <a16:creationId xmlns:a16="http://schemas.microsoft.com/office/drawing/2014/main" id="{3E1C9CD8-F1F0-4EC5-B6B2-C2884C5FA9A0}"/>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A0EC1973-390C-40D7-AC70-F48FA2ABCFE7}"/>
              </a:ext>
            </a:extLst>
          </p:cNvPr>
          <p:cNvSpPr>
            <a:spLocks noGrp="1"/>
          </p:cNvSpPr>
          <p:nvPr>
            <p:ph type="sldNum" sz="quarter" idx="11"/>
          </p:nvPr>
        </p:nvSpPr>
        <p:spPr/>
        <p:txBody>
          <a:bodyPr/>
          <a:lstStyle/>
          <a:p>
            <a:fld id="{18E7075C-DAAE-4F01-934E-465E4B6B4008}" type="slidenum">
              <a:rPr lang="cs-CZ" smtClean="0"/>
              <a:pPr/>
              <a:t>20</a:t>
            </a:fld>
            <a:endParaRPr lang="cs-CZ"/>
          </a:p>
        </p:txBody>
      </p:sp>
    </p:spTree>
    <p:extLst>
      <p:ext uri="{BB962C8B-B14F-4D97-AF65-F5344CB8AC3E}">
        <p14:creationId xmlns:p14="http://schemas.microsoft.com/office/powerpoint/2010/main" val="102964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Zajištění X utvrzení dluhu</a:t>
            </a:r>
          </a:p>
        </p:txBody>
      </p:sp>
      <p:sp>
        <p:nvSpPr>
          <p:cNvPr id="3" name="Zástupný symbol pro obsah 2"/>
          <p:cNvSpPr>
            <a:spLocks noGrp="1"/>
          </p:cNvSpPr>
          <p:nvPr>
            <p:ph idx="1"/>
          </p:nvPr>
        </p:nvSpPr>
        <p:spPr/>
        <p:txBody>
          <a:bodyPr>
            <a:normAutofit/>
          </a:bodyPr>
          <a:lstStyle/>
          <a:p>
            <a:pPr algn="just"/>
            <a:r>
              <a:rPr lang="cs-CZ" sz="1955" dirty="0"/>
              <a:t>Funkce utvrzovacích institutů =&gt; nejde o zajištění dluhu, ale o posílení postavení věřitele jiným způsobem</a:t>
            </a:r>
          </a:p>
          <a:p>
            <a:pPr algn="just"/>
            <a:r>
              <a:rPr lang="cs-CZ" sz="1955" dirty="0"/>
              <a:t>Tradiční utvrzovací instituty (§ 2010 odst. 1 věta druhá): Utvrdit lze dluh </a:t>
            </a:r>
            <a:r>
              <a:rPr lang="cs-CZ" sz="1955" b="1" dirty="0"/>
              <a:t>ujednáním smluvní pokuty nebo uznáním dluhu</a:t>
            </a:r>
            <a:endParaRPr lang="cs-CZ" sz="1955" dirty="0"/>
          </a:p>
        </p:txBody>
      </p:sp>
      <p:sp>
        <p:nvSpPr>
          <p:cNvPr id="4" name="Zástupný symbol pro číslo snímku 3">
            <a:extLst>
              <a:ext uri="{FF2B5EF4-FFF2-40B4-BE49-F238E27FC236}">
                <a16:creationId xmlns:a16="http://schemas.microsoft.com/office/drawing/2014/main" id="{3264E49C-85B2-4A91-917C-9B7CC7A4870E}"/>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21</a:t>
            </a:fld>
            <a:endParaRPr lang="cs-CZ"/>
          </a:p>
        </p:txBody>
      </p:sp>
    </p:spTree>
    <p:extLst>
      <p:ext uri="{BB962C8B-B14F-4D97-AF65-F5344CB8AC3E}">
        <p14:creationId xmlns:p14="http://schemas.microsoft.com/office/powerpoint/2010/main" val="3996402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06342" y="1850561"/>
            <a:ext cx="8242128" cy="418393"/>
          </a:xfrm>
        </p:spPr>
        <p:txBody>
          <a:bodyPr/>
          <a:lstStyle/>
          <a:p>
            <a:r>
              <a:rPr lang="cs-CZ" dirty="0"/>
              <a:t>Tradiční zajišťovací instituty</a:t>
            </a:r>
          </a:p>
        </p:txBody>
      </p:sp>
      <p:grpSp>
        <p:nvGrpSpPr>
          <p:cNvPr id="2" name="Skupina 1"/>
          <p:cNvGrpSpPr/>
          <p:nvPr/>
        </p:nvGrpSpPr>
        <p:grpSpPr>
          <a:xfrm>
            <a:off x="324206" y="2478421"/>
            <a:ext cx="4262987" cy="2858775"/>
            <a:chOff x="295536" y="1839152"/>
            <a:chExt cx="4262987" cy="3811479"/>
          </a:xfrm>
        </p:grpSpPr>
        <p:sp>
          <p:nvSpPr>
            <p:cNvPr id="5" name="Zaoblený obdélník 4"/>
            <p:cNvSpPr/>
            <p:nvPr/>
          </p:nvSpPr>
          <p:spPr>
            <a:xfrm>
              <a:off x="1187624" y="1839152"/>
              <a:ext cx="201622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6" name="TextovéPole 5"/>
            <p:cNvSpPr txBox="1"/>
            <p:nvPr/>
          </p:nvSpPr>
          <p:spPr>
            <a:xfrm>
              <a:off x="1187624" y="2055175"/>
              <a:ext cx="2016224" cy="493439"/>
            </a:xfrm>
            <a:prstGeom prst="rect">
              <a:avLst/>
            </a:prstGeom>
            <a:noFill/>
          </p:spPr>
          <p:txBody>
            <a:bodyPr wrap="square" rtlCol="0">
              <a:spAutoFit/>
            </a:bodyPr>
            <a:lstStyle/>
            <a:p>
              <a:pPr algn="ctr"/>
              <a:r>
                <a:rPr lang="cs-CZ" sz="1805" dirty="0"/>
                <a:t>Osobní</a:t>
              </a:r>
            </a:p>
          </p:txBody>
        </p:sp>
        <p:sp>
          <p:nvSpPr>
            <p:cNvPr id="11" name="Obdélník 10"/>
            <p:cNvSpPr/>
            <p:nvPr/>
          </p:nvSpPr>
          <p:spPr>
            <a:xfrm>
              <a:off x="301678" y="3007356"/>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dirty="0"/>
            </a:p>
          </p:txBody>
        </p:sp>
        <p:sp>
          <p:nvSpPr>
            <p:cNvPr id="12" name="TextovéPole 11"/>
            <p:cNvSpPr txBox="1"/>
            <p:nvPr/>
          </p:nvSpPr>
          <p:spPr>
            <a:xfrm>
              <a:off x="297576" y="3068959"/>
              <a:ext cx="3600400" cy="493439"/>
            </a:xfrm>
            <a:prstGeom prst="rect">
              <a:avLst/>
            </a:prstGeom>
            <a:noFill/>
          </p:spPr>
          <p:txBody>
            <a:bodyPr wrap="square" rtlCol="0">
              <a:spAutoFit/>
            </a:bodyPr>
            <a:lstStyle/>
            <a:p>
              <a:r>
                <a:rPr lang="cs-CZ" sz="1805" dirty="0"/>
                <a:t>Ručení (§ 2018 </a:t>
              </a:r>
              <a:r>
                <a:rPr lang="cs-CZ" sz="1805" dirty="0" err="1"/>
                <a:t>an</a:t>
              </a:r>
              <a:r>
                <a:rPr lang="cs-CZ" sz="1805" dirty="0"/>
                <a:t>.)</a:t>
              </a:r>
            </a:p>
          </p:txBody>
        </p:sp>
        <p:sp>
          <p:nvSpPr>
            <p:cNvPr id="14" name="Obdélník 13"/>
            <p:cNvSpPr/>
            <p:nvPr/>
          </p:nvSpPr>
          <p:spPr>
            <a:xfrm>
              <a:off x="301678" y="3595338"/>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15" name="TextovéPole 14"/>
            <p:cNvSpPr txBox="1"/>
            <p:nvPr/>
          </p:nvSpPr>
          <p:spPr>
            <a:xfrm>
              <a:off x="301678" y="3667346"/>
              <a:ext cx="3888432" cy="493439"/>
            </a:xfrm>
            <a:prstGeom prst="rect">
              <a:avLst/>
            </a:prstGeom>
            <a:noFill/>
          </p:spPr>
          <p:txBody>
            <a:bodyPr wrap="square" rtlCol="0">
              <a:spAutoFit/>
            </a:bodyPr>
            <a:lstStyle/>
            <a:p>
              <a:r>
                <a:rPr lang="cs-CZ" sz="1805" dirty="0"/>
                <a:t>Finanční záruka (§ 2029 </a:t>
              </a:r>
              <a:r>
                <a:rPr lang="cs-CZ" sz="1805" dirty="0" err="1"/>
                <a:t>an</a:t>
              </a:r>
              <a:r>
                <a:rPr lang="cs-CZ" sz="1805" dirty="0"/>
                <a:t>.)</a:t>
              </a:r>
            </a:p>
          </p:txBody>
        </p:sp>
        <p:sp>
          <p:nvSpPr>
            <p:cNvPr id="16" name="Obdélník 15"/>
            <p:cNvSpPr/>
            <p:nvPr/>
          </p:nvSpPr>
          <p:spPr>
            <a:xfrm>
              <a:off x="295536" y="4189078"/>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17" name="TextovéPole 16"/>
            <p:cNvSpPr txBox="1"/>
            <p:nvPr/>
          </p:nvSpPr>
          <p:spPr>
            <a:xfrm>
              <a:off x="309690" y="4261086"/>
              <a:ext cx="4234318" cy="863777"/>
            </a:xfrm>
            <a:prstGeom prst="rect">
              <a:avLst/>
            </a:prstGeom>
            <a:noFill/>
          </p:spPr>
          <p:txBody>
            <a:bodyPr wrap="square" rtlCol="0">
              <a:spAutoFit/>
            </a:bodyPr>
            <a:lstStyle/>
            <a:p>
              <a:r>
                <a:rPr lang="cs-CZ" sz="1805" dirty="0"/>
                <a:t>Dohoda o srážkách ze mzdy (§ 2045 </a:t>
              </a:r>
              <a:r>
                <a:rPr lang="cs-CZ" sz="1805" dirty="0" err="1"/>
                <a:t>an</a:t>
              </a:r>
              <a:r>
                <a:rPr lang="cs-CZ" sz="1805" dirty="0"/>
                <a:t>.)</a:t>
              </a:r>
            </a:p>
          </p:txBody>
        </p:sp>
        <p:cxnSp>
          <p:nvCxnSpPr>
            <p:cNvPr id="38" name="Přímá spojnice se šipkou 37"/>
            <p:cNvCxnSpPr>
              <a:stCxn id="5" idx="2"/>
            </p:cNvCxnSpPr>
            <p:nvPr/>
          </p:nvCxnSpPr>
          <p:spPr>
            <a:xfrm>
              <a:off x="2195736" y="2631240"/>
              <a:ext cx="0" cy="37035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3" name="Obdélník 42"/>
            <p:cNvSpPr/>
            <p:nvPr/>
          </p:nvSpPr>
          <p:spPr>
            <a:xfrm>
              <a:off x="310051" y="5085184"/>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44" name="TextovéPole 43"/>
            <p:cNvSpPr txBox="1"/>
            <p:nvPr/>
          </p:nvSpPr>
          <p:spPr>
            <a:xfrm>
              <a:off x="324205" y="5157192"/>
              <a:ext cx="4234318" cy="493439"/>
            </a:xfrm>
            <a:prstGeom prst="rect">
              <a:avLst/>
            </a:prstGeom>
            <a:noFill/>
          </p:spPr>
          <p:txBody>
            <a:bodyPr wrap="square" rtlCol="0">
              <a:spAutoFit/>
            </a:bodyPr>
            <a:lstStyle/>
            <a:p>
              <a:r>
                <a:rPr lang="cs-CZ" sz="1805" dirty="0"/>
                <a:t>Zajišťovací směnka</a:t>
              </a:r>
            </a:p>
          </p:txBody>
        </p:sp>
      </p:grpSp>
      <p:grpSp>
        <p:nvGrpSpPr>
          <p:cNvPr id="4" name="Skupina 3"/>
          <p:cNvGrpSpPr/>
          <p:nvPr/>
        </p:nvGrpSpPr>
        <p:grpSpPr>
          <a:xfrm>
            <a:off x="4772005" y="2478421"/>
            <a:ext cx="4248472" cy="2855290"/>
            <a:chOff x="4796408" y="1843798"/>
            <a:chExt cx="4248472" cy="3806833"/>
          </a:xfrm>
        </p:grpSpPr>
        <p:sp>
          <p:nvSpPr>
            <p:cNvPr id="8" name="TextovéPole 7"/>
            <p:cNvSpPr txBox="1"/>
            <p:nvPr/>
          </p:nvSpPr>
          <p:spPr>
            <a:xfrm>
              <a:off x="5932139" y="2047681"/>
              <a:ext cx="1656184" cy="493439"/>
            </a:xfrm>
            <a:prstGeom prst="rect">
              <a:avLst/>
            </a:prstGeom>
            <a:noFill/>
          </p:spPr>
          <p:txBody>
            <a:bodyPr wrap="square" rtlCol="0">
              <a:spAutoFit/>
            </a:bodyPr>
            <a:lstStyle/>
            <a:p>
              <a:pPr algn="ctr"/>
              <a:r>
                <a:rPr lang="cs-CZ" sz="1805" dirty="0"/>
                <a:t>Věcné</a:t>
              </a:r>
            </a:p>
          </p:txBody>
        </p:sp>
        <p:sp>
          <p:nvSpPr>
            <p:cNvPr id="24" name="Obdélník 23"/>
            <p:cNvSpPr/>
            <p:nvPr/>
          </p:nvSpPr>
          <p:spPr>
            <a:xfrm>
              <a:off x="4796408" y="3001598"/>
              <a:ext cx="4176464" cy="504056"/>
            </a:xfrm>
            <a:prstGeom prst="rect">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5" name="TextovéPole 24"/>
            <p:cNvSpPr txBox="1"/>
            <p:nvPr/>
          </p:nvSpPr>
          <p:spPr>
            <a:xfrm>
              <a:off x="4796408" y="3073606"/>
              <a:ext cx="3600400" cy="493439"/>
            </a:xfrm>
            <a:prstGeom prst="rect">
              <a:avLst/>
            </a:prstGeom>
            <a:noFill/>
          </p:spPr>
          <p:txBody>
            <a:bodyPr wrap="square" rtlCol="0">
              <a:spAutoFit/>
            </a:bodyPr>
            <a:lstStyle/>
            <a:p>
              <a:r>
                <a:rPr lang="cs-CZ" sz="1805" dirty="0"/>
                <a:t>Zástavní právo (§ 1309 </a:t>
              </a:r>
              <a:r>
                <a:rPr lang="cs-CZ" sz="1805" dirty="0" err="1"/>
                <a:t>an</a:t>
              </a:r>
              <a:r>
                <a:rPr lang="cs-CZ" sz="1805" dirty="0"/>
                <a:t>.)</a:t>
              </a:r>
            </a:p>
          </p:txBody>
        </p:sp>
        <p:sp>
          <p:nvSpPr>
            <p:cNvPr id="26" name="Obdélník 25"/>
            <p:cNvSpPr/>
            <p:nvPr/>
          </p:nvSpPr>
          <p:spPr>
            <a:xfrm>
              <a:off x="4796408" y="3592003"/>
              <a:ext cx="4176464" cy="504056"/>
            </a:xfrm>
            <a:prstGeom prst="rect">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7" name="TextovéPole 26"/>
            <p:cNvSpPr txBox="1"/>
            <p:nvPr/>
          </p:nvSpPr>
          <p:spPr>
            <a:xfrm>
              <a:off x="4796408" y="3664011"/>
              <a:ext cx="3600400" cy="493439"/>
            </a:xfrm>
            <a:prstGeom prst="rect">
              <a:avLst/>
            </a:prstGeom>
            <a:noFill/>
          </p:spPr>
          <p:txBody>
            <a:bodyPr wrap="square" rtlCol="0">
              <a:spAutoFit/>
            </a:bodyPr>
            <a:lstStyle/>
            <a:p>
              <a:r>
                <a:rPr lang="cs-CZ" sz="1805" dirty="0"/>
                <a:t>Zadržovací právo (§ 1395 </a:t>
              </a:r>
              <a:r>
                <a:rPr lang="cs-CZ" sz="1805" dirty="0" err="1"/>
                <a:t>an</a:t>
              </a:r>
              <a:r>
                <a:rPr lang="cs-CZ" sz="1805" dirty="0"/>
                <a:t>.)</a:t>
              </a:r>
            </a:p>
          </p:txBody>
        </p:sp>
        <p:sp>
          <p:nvSpPr>
            <p:cNvPr id="28" name="Obdélník 27"/>
            <p:cNvSpPr/>
            <p:nvPr/>
          </p:nvSpPr>
          <p:spPr>
            <a:xfrm>
              <a:off x="4796408" y="4189078"/>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9" name="TextovéPole 28"/>
            <p:cNvSpPr txBox="1"/>
            <p:nvPr/>
          </p:nvSpPr>
          <p:spPr>
            <a:xfrm>
              <a:off x="4796408" y="4261086"/>
              <a:ext cx="4176464" cy="493439"/>
            </a:xfrm>
            <a:prstGeom prst="rect">
              <a:avLst/>
            </a:prstGeom>
            <a:noFill/>
          </p:spPr>
          <p:txBody>
            <a:bodyPr wrap="square" rtlCol="0">
              <a:spAutoFit/>
            </a:bodyPr>
            <a:lstStyle/>
            <a:p>
              <a:r>
                <a:rPr lang="cs-CZ" sz="1805" dirty="0"/>
                <a:t>Zajišťovací převod práva (§ 2040 </a:t>
              </a:r>
              <a:r>
                <a:rPr lang="cs-CZ" sz="1805" dirty="0" err="1"/>
                <a:t>an</a:t>
              </a:r>
              <a:r>
                <a:rPr lang="cs-CZ" sz="1805" dirty="0"/>
                <a:t>.)</a:t>
              </a:r>
            </a:p>
          </p:txBody>
        </p:sp>
        <p:sp>
          <p:nvSpPr>
            <p:cNvPr id="33" name="Zaoblený obdélník 32"/>
            <p:cNvSpPr/>
            <p:nvPr/>
          </p:nvSpPr>
          <p:spPr>
            <a:xfrm>
              <a:off x="5752119" y="1843798"/>
              <a:ext cx="201622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cxnSp>
          <p:nvCxnSpPr>
            <p:cNvPr id="39" name="Přímá spojnice se šipkou 38"/>
            <p:cNvCxnSpPr/>
            <p:nvPr/>
          </p:nvCxnSpPr>
          <p:spPr>
            <a:xfrm>
              <a:off x="6760231" y="2635886"/>
              <a:ext cx="0" cy="37035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5" name="Obdélník 44"/>
            <p:cNvSpPr/>
            <p:nvPr/>
          </p:nvSpPr>
          <p:spPr>
            <a:xfrm>
              <a:off x="4796408" y="5085184"/>
              <a:ext cx="4176464" cy="5040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46" name="TextovéPole 45"/>
            <p:cNvSpPr txBox="1"/>
            <p:nvPr/>
          </p:nvSpPr>
          <p:spPr>
            <a:xfrm>
              <a:off x="4810562" y="5157192"/>
              <a:ext cx="4234318" cy="493439"/>
            </a:xfrm>
            <a:prstGeom prst="rect">
              <a:avLst/>
            </a:prstGeom>
            <a:noFill/>
          </p:spPr>
          <p:txBody>
            <a:bodyPr wrap="square" rtlCol="0">
              <a:spAutoFit/>
            </a:bodyPr>
            <a:lstStyle/>
            <a:p>
              <a:r>
                <a:rPr lang="cs-CZ" sz="1805" dirty="0"/>
                <a:t>Finanční zajištění</a:t>
              </a:r>
            </a:p>
          </p:txBody>
        </p:sp>
      </p:grpSp>
      <p:sp>
        <p:nvSpPr>
          <p:cNvPr id="7" name="Zástupný symbol pro číslo snímku 6">
            <a:extLst>
              <a:ext uri="{FF2B5EF4-FFF2-40B4-BE49-F238E27FC236}">
                <a16:creationId xmlns:a16="http://schemas.microsoft.com/office/drawing/2014/main" id="{9C9E9BC3-3E54-416D-BD3C-C9566C5D0EF6}"/>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22</a:t>
            </a:fld>
            <a:endParaRPr lang="cs-CZ"/>
          </a:p>
        </p:txBody>
      </p:sp>
    </p:spTree>
    <p:extLst>
      <p:ext uri="{BB962C8B-B14F-4D97-AF65-F5344CB8AC3E}">
        <p14:creationId xmlns:p14="http://schemas.microsoft.com/office/powerpoint/2010/main" val="308748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Splnění zajištěného dluhu</a:t>
            </a:r>
          </a:p>
        </p:txBody>
      </p:sp>
      <p:sp>
        <p:nvSpPr>
          <p:cNvPr id="3" name="Zástupný symbol pro obsah 2"/>
          <p:cNvSpPr>
            <a:spLocks noGrp="1"/>
          </p:cNvSpPr>
          <p:nvPr>
            <p:ph idx="1"/>
          </p:nvPr>
        </p:nvSpPr>
        <p:spPr/>
        <p:txBody>
          <a:bodyPr>
            <a:normAutofit/>
          </a:bodyPr>
          <a:lstStyle/>
          <a:p>
            <a:pPr algn="just"/>
            <a:r>
              <a:rPr lang="cs-CZ" dirty="0"/>
              <a:t>Ten, kdo poskytl zajištění, může sám splnit zajištěný dluh =&gt; i bez souhlasu dlužníka (§ 1937 odst. 1)</a:t>
            </a:r>
          </a:p>
          <a:p>
            <a:pPr algn="just"/>
            <a:r>
              <a:rPr lang="cs-CZ" dirty="0"/>
              <a:t>Splněním vstupuje do práv věřitele (§ 1937 odst. 2) =&gt; </a:t>
            </a:r>
            <a:r>
              <a:rPr lang="cs-CZ" b="1" dirty="0"/>
              <a:t>subrogace, legální cese pohledávky</a:t>
            </a:r>
          </a:p>
          <a:p>
            <a:pPr algn="just"/>
            <a:r>
              <a:rPr lang="pl-PL" dirty="0"/>
              <a:t>V případě ručení – pozor na § 2024: důsledky neupozornění věřitele </a:t>
            </a:r>
          </a:p>
        </p:txBody>
      </p:sp>
      <p:sp>
        <p:nvSpPr>
          <p:cNvPr id="4" name="Zástupný symbol pro číslo snímku 3">
            <a:extLst>
              <a:ext uri="{FF2B5EF4-FFF2-40B4-BE49-F238E27FC236}">
                <a16:creationId xmlns:a16="http://schemas.microsoft.com/office/drawing/2014/main" id="{271233E2-66A2-42A2-9966-31CACBB8A034}"/>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23</a:t>
            </a:fld>
            <a:endParaRPr lang="cs-CZ"/>
          </a:p>
        </p:txBody>
      </p:sp>
    </p:spTree>
    <p:extLst>
      <p:ext uri="{BB962C8B-B14F-4D97-AF65-F5344CB8AC3E}">
        <p14:creationId xmlns:p14="http://schemas.microsoft.com/office/powerpoint/2010/main" val="404003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06959" y="1862591"/>
            <a:ext cx="8222759" cy="418393"/>
          </a:xfrm>
        </p:spPr>
        <p:txBody>
          <a:bodyPr/>
          <a:lstStyle/>
          <a:p>
            <a:r>
              <a:rPr lang="cs-CZ" dirty="0"/>
              <a:t>Subrogace dle § 1937 odst. 2</a:t>
            </a:r>
          </a:p>
        </p:txBody>
      </p:sp>
      <p:grpSp>
        <p:nvGrpSpPr>
          <p:cNvPr id="57" name="Skupina 56"/>
          <p:cNvGrpSpPr/>
          <p:nvPr/>
        </p:nvGrpSpPr>
        <p:grpSpPr>
          <a:xfrm>
            <a:off x="611560" y="2474936"/>
            <a:ext cx="7704856" cy="2408827"/>
            <a:chOff x="611560" y="2161634"/>
            <a:chExt cx="7704856" cy="3211582"/>
          </a:xfrm>
        </p:grpSpPr>
        <p:sp>
          <p:nvSpPr>
            <p:cNvPr id="11" name="Zaoblený obdélník 10"/>
            <p:cNvSpPr/>
            <p:nvPr/>
          </p:nvSpPr>
          <p:spPr>
            <a:xfrm>
              <a:off x="611560" y="2161634"/>
              <a:ext cx="201622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14" name="TextovéPole 13"/>
            <p:cNvSpPr txBox="1"/>
            <p:nvPr/>
          </p:nvSpPr>
          <p:spPr>
            <a:xfrm>
              <a:off x="611560" y="2377657"/>
              <a:ext cx="2016224" cy="493439"/>
            </a:xfrm>
            <a:prstGeom prst="rect">
              <a:avLst/>
            </a:prstGeom>
            <a:noFill/>
          </p:spPr>
          <p:txBody>
            <a:bodyPr wrap="square" rtlCol="0">
              <a:spAutoFit/>
            </a:bodyPr>
            <a:lstStyle/>
            <a:p>
              <a:pPr algn="ctr"/>
              <a:r>
                <a:rPr lang="cs-CZ" sz="1805" dirty="0"/>
                <a:t>Věřitel</a:t>
              </a:r>
            </a:p>
          </p:txBody>
        </p:sp>
        <p:sp>
          <p:nvSpPr>
            <p:cNvPr id="15" name="Zaoblený obdélník 14"/>
            <p:cNvSpPr/>
            <p:nvPr/>
          </p:nvSpPr>
          <p:spPr>
            <a:xfrm>
              <a:off x="6300192" y="2166280"/>
              <a:ext cx="201622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16" name="TextovéPole 15"/>
            <p:cNvSpPr txBox="1"/>
            <p:nvPr/>
          </p:nvSpPr>
          <p:spPr>
            <a:xfrm>
              <a:off x="6300192" y="2382304"/>
              <a:ext cx="2016224" cy="493439"/>
            </a:xfrm>
            <a:prstGeom prst="rect">
              <a:avLst/>
            </a:prstGeom>
            <a:noFill/>
          </p:spPr>
          <p:txBody>
            <a:bodyPr wrap="square" rtlCol="0">
              <a:spAutoFit/>
            </a:bodyPr>
            <a:lstStyle/>
            <a:p>
              <a:pPr algn="ctr"/>
              <a:r>
                <a:rPr lang="cs-CZ" sz="1805" dirty="0"/>
                <a:t>Dlužník</a:t>
              </a:r>
            </a:p>
          </p:txBody>
        </p:sp>
        <p:sp>
          <p:nvSpPr>
            <p:cNvPr id="19" name="Zaoblený obdélník 18"/>
            <p:cNvSpPr/>
            <p:nvPr/>
          </p:nvSpPr>
          <p:spPr>
            <a:xfrm>
              <a:off x="611560" y="4581128"/>
              <a:ext cx="201622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0" name="TextovéPole 19"/>
            <p:cNvSpPr txBox="1"/>
            <p:nvPr/>
          </p:nvSpPr>
          <p:spPr>
            <a:xfrm>
              <a:off x="611560" y="4627326"/>
              <a:ext cx="2016224" cy="493439"/>
            </a:xfrm>
            <a:prstGeom prst="rect">
              <a:avLst/>
            </a:prstGeom>
            <a:noFill/>
          </p:spPr>
          <p:txBody>
            <a:bodyPr wrap="square" rtlCol="0">
              <a:spAutoFit/>
            </a:bodyPr>
            <a:lstStyle/>
            <a:p>
              <a:pPr algn="ctr"/>
              <a:r>
                <a:rPr lang="cs-CZ" sz="1805" dirty="0"/>
                <a:t>Ručitel</a:t>
              </a:r>
            </a:p>
          </p:txBody>
        </p:sp>
        <p:sp>
          <p:nvSpPr>
            <p:cNvPr id="26" name="Ovál 25"/>
            <p:cNvSpPr/>
            <p:nvPr/>
          </p:nvSpPr>
          <p:spPr>
            <a:xfrm>
              <a:off x="3959932" y="2269646"/>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7" name="TextovéPole 26"/>
            <p:cNvSpPr txBox="1"/>
            <p:nvPr/>
          </p:nvSpPr>
          <p:spPr>
            <a:xfrm>
              <a:off x="3951298" y="2373012"/>
              <a:ext cx="1080120" cy="493439"/>
            </a:xfrm>
            <a:prstGeom prst="rect">
              <a:avLst/>
            </a:prstGeom>
            <a:noFill/>
          </p:spPr>
          <p:txBody>
            <a:bodyPr wrap="square" rtlCol="0">
              <a:spAutoFit/>
            </a:bodyPr>
            <a:lstStyle/>
            <a:p>
              <a:pPr algn="ctr"/>
              <a:r>
                <a:rPr lang="cs-CZ" sz="1805" dirty="0"/>
                <a:t>Dluh</a:t>
              </a:r>
            </a:p>
          </p:txBody>
        </p:sp>
        <p:cxnSp>
          <p:nvCxnSpPr>
            <p:cNvPr id="29" name="Přímá spojnice se šipkou 28"/>
            <p:cNvCxnSpPr>
              <a:cxnSpLocks/>
              <a:stCxn id="26" idx="2"/>
              <a:endCxn id="11" idx="3"/>
            </p:cNvCxnSpPr>
            <p:nvPr/>
          </p:nvCxnSpPr>
          <p:spPr>
            <a:xfrm flipH="1">
              <a:off x="2627784" y="2557678"/>
              <a:ext cx="1332148" cy="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1" name="Přímá spojnice 30"/>
            <p:cNvCxnSpPr>
              <a:cxnSpLocks/>
              <a:stCxn id="26" idx="6"/>
            </p:cNvCxnSpPr>
            <p:nvPr/>
          </p:nvCxnSpPr>
          <p:spPr>
            <a:xfrm>
              <a:off x="5040052" y="2557678"/>
              <a:ext cx="1260140" cy="0"/>
            </a:xfrm>
            <a:prstGeom prst="line">
              <a:avLst/>
            </a:prstGeom>
            <a:ln w="50800"/>
          </p:spPr>
          <p:style>
            <a:lnRef idx="1">
              <a:schemeClr val="accent1"/>
            </a:lnRef>
            <a:fillRef idx="0">
              <a:schemeClr val="accent1"/>
            </a:fillRef>
            <a:effectRef idx="0">
              <a:schemeClr val="accent1"/>
            </a:effectRef>
            <a:fontRef idx="minor">
              <a:schemeClr val="tx1"/>
            </a:fontRef>
          </p:style>
        </p:cxnSp>
      </p:grpSp>
      <p:cxnSp>
        <p:nvCxnSpPr>
          <p:cNvPr id="42" name="Přímá spojnice se šipkou 41"/>
          <p:cNvCxnSpPr>
            <a:cxnSpLocks/>
            <a:stCxn id="19" idx="0"/>
            <a:endCxn id="11" idx="2"/>
          </p:cNvCxnSpPr>
          <p:nvPr/>
        </p:nvCxnSpPr>
        <p:spPr>
          <a:xfrm flipV="1">
            <a:off x="1619672" y="3069036"/>
            <a:ext cx="0" cy="1220625"/>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1097614" y="3405818"/>
            <a:ext cx="1188132" cy="370101"/>
          </a:xfrm>
          <a:prstGeom prst="rect">
            <a:avLst/>
          </a:prstGeom>
          <a:solidFill>
            <a:schemeClr val="accent1"/>
          </a:solidFill>
          <a:ln>
            <a:solidFill>
              <a:schemeClr val="accent1"/>
            </a:solidFill>
          </a:ln>
        </p:spPr>
        <p:txBody>
          <a:bodyPr wrap="square" rtlCol="0">
            <a:spAutoFit/>
          </a:bodyPr>
          <a:lstStyle/>
          <a:p>
            <a:pPr algn="ctr"/>
            <a:r>
              <a:rPr lang="cs-CZ" sz="1805" dirty="0"/>
              <a:t>splní dluh</a:t>
            </a:r>
          </a:p>
        </p:txBody>
      </p:sp>
      <p:cxnSp>
        <p:nvCxnSpPr>
          <p:cNvPr id="49" name="Přímá spojnice se šipkou 48"/>
          <p:cNvCxnSpPr>
            <a:cxnSpLocks/>
            <a:endCxn id="19" idx="0"/>
          </p:cNvCxnSpPr>
          <p:nvPr/>
        </p:nvCxnSpPr>
        <p:spPr>
          <a:xfrm flipH="1">
            <a:off x="1619673" y="3130015"/>
            <a:ext cx="5195564" cy="1159647"/>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9" name="Násobení 58"/>
          <p:cNvSpPr/>
          <p:nvPr/>
        </p:nvSpPr>
        <p:spPr>
          <a:xfrm>
            <a:off x="3131840" y="2559434"/>
            <a:ext cx="504056" cy="43207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23" name="TextovéPole 22">
            <a:extLst>
              <a:ext uri="{FF2B5EF4-FFF2-40B4-BE49-F238E27FC236}">
                <a16:creationId xmlns:a16="http://schemas.microsoft.com/office/drawing/2014/main" id="{AB8C972B-F869-4F62-91CE-FD04550F121B}"/>
              </a:ext>
            </a:extLst>
          </p:cNvPr>
          <p:cNvSpPr txBox="1"/>
          <p:nvPr/>
        </p:nvSpPr>
        <p:spPr>
          <a:xfrm>
            <a:off x="611560" y="4601328"/>
            <a:ext cx="2016224" cy="370101"/>
          </a:xfrm>
          <a:prstGeom prst="rect">
            <a:avLst/>
          </a:prstGeom>
          <a:noFill/>
        </p:spPr>
        <p:txBody>
          <a:bodyPr wrap="square" rtlCol="0">
            <a:spAutoFit/>
          </a:bodyPr>
          <a:lstStyle/>
          <a:p>
            <a:pPr algn="ctr"/>
            <a:r>
              <a:rPr lang="cs-CZ" sz="1805" b="1" dirty="0">
                <a:solidFill>
                  <a:srgbClr val="FF0000"/>
                </a:solidFill>
              </a:rPr>
              <a:t>=&gt; věřitel</a:t>
            </a:r>
          </a:p>
        </p:txBody>
      </p:sp>
      <p:pic>
        <p:nvPicPr>
          <p:cNvPr id="2" name="Obrázek 1">
            <a:extLst>
              <a:ext uri="{FF2B5EF4-FFF2-40B4-BE49-F238E27FC236}">
                <a16:creationId xmlns:a16="http://schemas.microsoft.com/office/drawing/2014/main" id="{06E2725A-B321-4496-9CDA-168A00B79EAF}"/>
              </a:ext>
            </a:extLst>
          </p:cNvPr>
          <p:cNvPicPr>
            <a:picLocks noChangeAspect="1"/>
          </p:cNvPicPr>
          <p:nvPr/>
        </p:nvPicPr>
        <p:blipFill>
          <a:blip r:embed="rId3">
            <a:duotone>
              <a:schemeClr val="accent4">
                <a:shade val="45000"/>
                <a:satMod val="135000"/>
              </a:schemeClr>
              <a:prstClr val="white"/>
            </a:duotone>
          </a:blip>
          <a:stretch>
            <a:fillRect/>
          </a:stretch>
        </p:blipFill>
        <p:spPr>
          <a:xfrm rot="20835081">
            <a:off x="3280812" y="3585299"/>
            <a:ext cx="1091072" cy="440096"/>
          </a:xfrm>
          <a:prstGeom prst="rect">
            <a:avLst/>
          </a:prstGeom>
          <a:noFill/>
        </p:spPr>
      </p:pic>
      <p:pic>
        <p:nvPicPr>
          <p:cNvPr id="4" name="Obrázek 3">
            <a:extLst>
              <a:ext uri="{FF2B5EF4-FFF2-40B4-BE49-F238E27FC236}">
                <a16:creationId xmlns:a16="http://schemas.microsoft.com/office/drawing/2014/main" id="{4F824CFC-5F98-40ED-92A1-90383CBA8202}"/>
              </a:ext>
            </a:extLst>
          </p:cNvPr>
          <p:cNvPicPr>
            <a:picLocks noChangeAspect="1"/>
          </p:cNvPicPr>
          <p:nvPr/>
        </p:nvPicPr>
        <p:blipFill>
          <a:blip r:embed="rId4"/>
          <a:stretch>
            <a:fillRect/>
          </a:stretch>
        </p:blipFill>
        <p:spPr>
          <a:xfrm rot="20769470">
            <a:off x="3285397" y="3659169"/>
            <a:ext cx="1081903" cy="357578"/>
          </a:xfrm>
          <a:prstGeom prst="rect">
            <a:avLst/>
          </a:prstGeom>
        </p:spPr>
      </p:pic>
      <p:sp>
        <p:nvSpPr>
          <p:cNvPr id="6" name="Šipka: zahnutá doprava 5">
            <a:extLst>
              <a:ext uri="{FF2B5EF4-FFF2-40B4-BE49-F238E27FC236}">
                <a16:creationId xmlns:a16="http://schemas.microsoft.com/office/drawing/2014/main" id="{B68D3380-D7C5-4AC7-B91E-125B9A3974DF}"/>
              </a:ext>
            </a:extLst>
          </p:cNvPr>
          <p:cNvSpPr/>
          <p:nvPr/>
        </p:nvSpPr>
        <p:spPr>
          <a:xfrm>
            <a:off x="2735198" y="2984539"/>
            <a:ext cx="353904" cy="870656"/>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solidFill>
                <a:schemeClr val="tx1"/>
              </a:solidFill>
            </a:endParaRPr>
          </a:p>
        </p:txBody>
      </p:sp>
      <p:sp>
        <p:nvSpPr>
          <p:cNvPr id="7" name="Zástupný symbol pro číslo snímku 6">
            <a:extLst>
              <a:ext uri="{FF2B5EF4-FFF2-40B4-BE49-F238E27FC236}">
                <a16:creationId xmlns:a16="http://schemas.microsoft.com/office/drawing/2014/main" id="{DAFC9874-8342-4B59-A8A7-D731303AA2DB}"/>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24</a:t>
            </a:fld>
            <a:endParaRPr lang="cs-CZ"/>
          </a:p>
        </p:txBody>
      </p:sp>
    </p:spTree>
    <p:extLst>
      <p:ext uri="{BB962C8B-B14F-4D97-AF65-F5344CB8AC3E}">
        <p14:creationId xmlns:p14="http://schemas.microsoft.com/office/powerpoint/2010/main" val="193478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additive="base">
                                        <p:cTn id="11" dur="500" fill="hold"/>
                                        <p:tgtEl>
                                          <p:spTgt spid="45"/>
                                        </p:tgtEl>
                                        <p:attrNameLst>
                                          <p:attrName>ppt_x</p:attrName>
                                        </p:attrNameLst>
                                      </p:cBhvr>
                                      <p:tavLst>
                                        <p:tav tm="0">
                                          <p:val>
                                            <p:strVal val="#ppt_x"/>
                                          </p:val>
                                        </p:tav>
                                        <p:tav tm="100000">
                                          <p:val>
                                            <p:strVal val="#ppt_x"/>
                                          </p:val>
                                        </p:tav>
                                      </p:tavLst>
                                    </p:anim>
                                    <p:anim calcmode="lin" valueType="num">
                                      <p:cBhvr additive="base">
                                        <p:cTn id="12" dur="500" fill="hold"/>
                                        <p:tgtEl>
                                          <p:spTgt spid="4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500" fill="hold"/>
                                        <p:tgtEl>
                                          <p:spTgt spid="42"/>
                                        </p:tgtEl>
                                        <p:attrNameLst>
                                          <p:attrName>ppt_x</p:attrName>
                                        </p:attrNameLst>
                                      </p:cBhvr>
                                      <p:tavLst>
                                        <p:tav tm="0">
                                          <p:val>
                                            <p:strVal val="#ppt_x"/>
                                          </p:val>
                                        </p:tav>
                                        <p:tav tm="100000">
                                          <p:val>
                                            <p:strVal val="#ppt_x"/>
                                          </p:val>
                                        </p:tav>
                                      </p:tavLst>
                                    </p:anim>
                                    <p:anim calcmode="lin" valueType="num">
                                      <p:cBhvr additive="base">
                                        <p:cTn id="1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additive="base">
                                        <p:cTn id="21" dur="500" fill="hold"/>
                                        <p:tgtEl>
                                          <p:spTgt spid="59"/>
                                        </p:tgtEl>
                                        <p:attrNameLst>
                                          <p:attrName>ppt_x</p:attrName>
                                        </p:attrNameLst>
                                      </p:cBhvr>
                                      <p:tavLst>
                                        <p:tav tm="0">
                                          <p:val>
                                            <p:strVal val="#ppt_x"/>
                                          </p:val>
                                        </p:tav>
                                        <p:tav tm="100000">
                                          <p:val>
                                            <p:strVal val="#ppt_x"/>
                                          </p:val>
                                        </p:tav>
                                      </p:tavLst>
                                    </p:anim>
                                    <p:anim calcmode="lin" valueType="num">
                                      <p:cBhvr additive="base">
                                        <p:cTn id="22" dur="500" fill="hold"/>
                                        <p:tgtEl>
                                          <p:spTgt spid="5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anim calcmode="lin" valueType="num">
                                      <p:cBhvr additive="base">
                                        <p:cTn id="25" dur="500" fill="hold"/>
                                        <p:tgtEl>
                                          <p:spTgt spid="49"/>
                                        </p:tgtEl>
                                        <p:attrNameLst>
                                          <p:attrName>ppt_x</p:attrName>
                                        </p:attrNameLst>
                                      </p:cBhvr>
                                      <p:tavLst>
                                        <p:tav tm="0">
                                          <p:val>
                                            <p:strVal val="#ppt_x"/>
                                          </p:val>
                                        </p:tav>
                                        <p:tav tm="100000">
                                          <p:val>
                                            <p:strVal val="#ppt_x"/>
                                          </p:val>
                                        </p:tav>
                                      </p:tavLst>
                                    </p:anim>
                                    <p:anim calcmode="lin" valueType="num">
                                      <p:cBhvr additive="base">
                                        <p:cTn id="26" dur="500" fill="hold"/>
                                        <p:tgtEl>
                                          <p:spTgt spid="4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9" grpId="0" animBg="1"/>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862929"/>
            <a:ext cx="7681354" cy="562525"/>
          </a:xfrm>
        </p:spPr>
        <p:txBody>
          <a:bodyPr/>
          <a:lstStyle/>
          <a:p>
            <a:r>
              <a:rPr lang="cs-CZ" dirty="0"/>
              <a:t>Jistota</a:t>
            </a:r>
          </a:p>
        </p:txBody>
      </p:sp>
      <p:sp>
        <p:nvSpPr>
          <p:cNvPr id="3" name="Zástupný symbol pro obsah 2"/>
          <p:cNvSpPr>
            <a:spLocks noGrp="1"/>
          </p:cNvSpPr>
          <p:nvPr>
            <p:ph idx="1"/>
          </p:nvPr>
        </p:nvSpPr>
        <p:spPr>
          <a:xfrm>
            <a:off x="731558" y="3140968"/>
            <a:ext cx="7681354" cy="2600048"/>
          </a:xfrm>
        </p:spPr>
        <p:txBody>
          <a:bodyPr>
            <a:normAutofit/>
          </a:bodyPr>
          <a:lstStyle/>
          <a:p>
            <a:pPr algn="just"/>
            <a:r>
              <a:rPr lang="cs-CZ" sz="1504" dirty="0"/>
              <a:t>OZ užívá obecný termín </a:t>
            </a:r>
            <a:r>
              <a:rPr lang="cs-CZ" sz="1504" b="1" dirty="0"/>
              <a:t>jistota</a:t>
            </a:r>
          </a:p>
          <a:p>
            <a:pPr marL="541989" lvl="2" algn="just">
              <a:spcBef>
                <a:spcPts val="1000"/>
              </a:spcBef>
            </a:pPr>
            <a:r>
              <a:rPr lang="cs-CZ" sz="1354" dirty="0"/>
              <a:t>Nejde o speciální zajišťovací prostředek, ale o obecné označení</a:t>
            </a:r>
            <a:endParaRPr lang="cs-CZ" sz="1354" b="1" dirty="0"/>
          </a:p>
          <a:p>
            <a:pPr algn="just"/>
            <a:r>
              <a:rPr lang="cs-CZ" sz="1504" dirty="0"/>
              <a:t>Obecně záleží pouze na dlužníkovi, co a v jaké hodnotě nabídne jako jistotu</a:t>
            </a:r>
          </a:p>
          <a:p>
            <a:pPr algn="just"/>
            <a:r>
              <a:rPr lang="cs-CZ" sz="1504" dirty="0"/>
              <a:t>Ustanovení o jistotě: </a:t>
            </a:r>
          </a:p>
          <a:p>
            <a:pPr lvl="1" algn="just">
              <a:buFont typeface="+mj-lt"/>
              <a:buAutoNum type="arabicPeriod"/>
            </a:pPr>
            <a:r>
              <a:rPr lang="cs-CZ" sz="1301" dirty="0"/>
              <a:t>upřesnění toho, co znamená požadavek poskytnout jistotu - § 2012 - 2014</a:t>
            </a:r>
          </a:p>
          <a:p>
            <a:pPr lvl="1" algn="just">
              <a:buFont typeface="+mj-lt"/>
              <a:buAutoNum type="arabicPeriod"/>
            </a:pPr>
            <a:r>
              <a:rPr lang="cs-CZ" sz="1301" dirty="0"/>
              <a:t>obecná úprava pro zajištění (spíše systematicky náleží před § 2012) - § 2015 - 2017</a:t>
            </a:r>
          </a:p>
        </p:txBody>
      </p:sp>
      <p:sp>
        <p:nvSpPr>
          <p:cNvPr id="4" name="Zástupný symbol pro číslo snímku 3">
            <a:extLst>
              <a:ext uri="{FF2B5EF4-FFF2-40B4-BE49-F238E27FC236}">
                <a16:creationId xmlns:a16="http://schemas.microsoft.com/office/drawing/2014/main" id="{15CF2C01-A293-47FF-B1BC-4B9E1F55EE6F}"/>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25</a:t>
            </a:fld>
            <a:endParaRPr lang="cs-CZ"/>
          </a:p>
        </p:txBody>
      </p:sp>
    </p:spTree>
    <p:extLst>
      <p:ext uri="{BB962C8B-B14F-4D97-AF65-F5344CB8AC3E}">
        <p14:creationId xmlns:p14="http://schemas.microsoft.com/office/powerpoint/2010/main" val="1144028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340768"/>
            <a:ext cx="8086635" cy="647700"/>
          </a:xfrm>
        </p:spPr>
        <p:txBody>
          <a:bodyPr/>
          <a:lstStyle/>
          <a:p>
            <a:r>
              <a:rPr lang="cs-CZ" dirty="0"/>
              <a:t>Jednotlivé instituty zajištění vyučované v rámci závazkového práva</a:t>
            </a:r>
          </a:p>
        </p:txBody>
      </p:sp>
      <p:sp>
        <p:nvSpPr>
          <p:cNvPr id="3" name="Zástupný symbol pro obsah 2"/>
          <p:cNvSpPr>
            <a:spLocks noGrp="1"/>
          </p:cNvSpPr>
          <p:nvPr>
            <p:ph idx="1"/>
          </p:nvPr>
        </p:nvSpPr>
        <p:spPr>
          <a:xfrm>
            <a:off x="509589" y="2492895"/>
            <a:ext cx="8082321" cy="3639617"/>
          </a:xfrm>
        </p:spPr>
        <p:txBody>
          <a:bodyPr>
            <a:normAutofit/>
          </a:bodyPr>
          <a:lstStyle/>
          <a:p>
            <a:pPr algn="just"/>
            <a:r>
              <a:rPr lang="cs-CZ" sz="2106" dirty="0"/>
              <a:t>Ručení</a:t>
            </a:r>
          </a:p>
          <a:p>
            <a:pPr algn="just"/>
            <a:r>
              <a:rPr lang="cs-CZ" sz="2106" dirty="0"/>
              <a:t>Finanční záruka</a:t>
            </a:r>
          </a:p>
          <a:p>
            <a:pPr algn="just"/>
            <a:r>
              <a:rPr lang="cs-CZ" sz="2106" dirty="0"/>
              <a:t>Zajišťovací převod práva</a:t>
            </a:r>
          </a:p>
          <a:p>
            <a:pPr algn="just"/>
            <a:r>
              <a:rPr lang="cs-CZ" sz="2106" dirty="0"/>
              <a:t>Dohoda o srážkách ze mzdy</a:t>
            </a:r>
          </a:p>
        </p:txBody>
      </p:sp>
      <p:sp>
        <p:nvSpPr>
          <p:cNvPr id="4" name="Zástupný symbol pro číslo snímku 3">
            <a:extLst>
              <a:ext uri="{FF2B5EF4-FFF2-40B4-BE49-F238E27FC236}">
                <a16:creationId xmlns:a16="http://schemas.microsoft.com/office/drawing/2014/main" id="{75D22ED9-4CD2-4479-8487-8C002A893079}"/>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26</a:t>
            </a:fld>
            <a:endParaRPr lang="cs-CZ"/>
          </a:p>
        </p:txBody>
      </p:sp>
    </p:spTree>
    <p:extLst>
      <p:ext uri="{BB962C8B-B14F-4D97-AF65-F5344CB8AC3E}">
        <p14:creationId xmlns:p14="http://schemas.microsoft.com/office/powerpoint/2010/main" val="837091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Utvrzení dluhu</a:t>
            </a:r>
          </a:p>
        </p:txBody>
      </p:sp>
      <p:sp>
        <p:nvSpPr>
          <p:cNvPr id="3" name="Zástupný symbol pro obsah 2"/>
          <p:cNvSpPr>
            <a:spLocks noGrp="1"/>
          </p:cNvSpPr>
          <p:nvPr>
            <p:ph idx="1"/>
          </p:nvPr>
        </p:nvSpPr>
        <p:spPr/>
        <p:txBody>
          <a:bodyPr>
            <a:normAutofit/>
          </a:bodyPr>
          <a:lstStyle/>
          <a:p>
            <a:pPr algn="just"/>
            <a:r>
              <a:rPr lang="cs-CZ" sz="1955" dirty="0"/>
              <a:t>Utvrzení X zajištění</a:t>
            </a:r>
          </a:p>
          <a:p>
            <a:pPr algn="just"/>
            <a:r>
              <a:rPr lang="cs-CZ" sz="1955" dirty="0"/>
              <a:t>Funkce utvrzovacích institutů =&gt; nejde o zajištění dluhu, ale o posílení postavení věřitele jiným způsobem</a:t>
            </a:r>
          </a:p>
          <a:p>
            <a:pPr algn="just"/>
            <a:r>
              <a:rPr lang="cs-CZ" sz="1955" dirty="0"/>
              <a:t>Tradiční utvrzovací instituty (§ 2010 odst. 1 věta druhá): Utvrdit lze dluh </a:t>
            </a:r>
            <a:r>
              <a:rPr lang="cs-CZ" sz="1955" b="1" dirty="0"/>
              <a:t>ujednáním smluvní pokuty nebo uznáním dluhu</a:t>
            </a:r>
            <a:endParaRPr lang="cs-CZ" sz="1955" dirty="0"/>
          </a:p>
          <a:p>
            <a:pPr algn="just"/>
            <a:r>
              <a:rPr lang="cs-CZ" sz="1955" dirty="0"/>
              <a:t>Nespecifické utvrzovací instituty</a:t>
            </a:r>
          </a:p>
          <a:p>
            <a:pPr lvl="1" algn="just"/>
            <a:r>
              <a:rPr lang="cs-CZ" sz="1752" dirty="0"/>
              <a:t>např. doložka přímé vykonatelnosti </a:t>
            </a:r>
          </a:p>
          <a:p>
            <a:pPr lvl="1" algn="just"/>
            <a:r>
              <a:rPr lang="cs-CZ" sz="1752" dirty="0"/>
              <a:t>prodloužení promlčecí lhůty atd. </a:t>
            </a:r>
          </a:p>
        </p:txBody>
      </p:sp>
      <p:sp>
        <p:nvSpPr>
          <p:cNvPr id="4" name="Zástupný symbol pro číslo snímku 3">
            <a:extLst>
              <a:ext uri="{FF2B5EF4-FFF2-40B4-BE49-F238E27FC236}">
                <a16:creationId xmlns:a16="http://schemas.microsoft.com/office/drawing/2014/main" id="{6FA9FC78-682A-4048-AA0D-ADA066FDFFAA}"/>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27</a:t>
            </a:fld>
            <a:endParaRPr lang="cs-CZ"/>
          </a:p>
        </p:txBody>
      </p:sp>
    </p:spTree>
    <p:extLst>
      <p:ext uri="{BB962C8B-B14F-4D97-AF65-F5344CB8AC3E}">
        <p14:creationId xmlns:p14="http://schemas.microsoft.com/office/powerpoint/2010/main" val="1283965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závazků</a:t>
            </a:r>
            <a:br>
              <a:rPr lang="cs-CZ" dirty="0"/>
            </a:br>
            <a:r>
              <a:rPr lang="cs-CZ" dirty="0"/>
              <a:t>Typy změn obecně</a:t>
            </a:r>
          </a:p>
        </p:txBody>
      </p:sp>
      <p:sp>
        <p:nvSpPr>
          <p:cNvPr id="3" name="Zástupný symbol pro obsah 2"/>
          <p:cNvSpPr>
            <a:spLocks noGrp="1"/>
          </p:cNvSpPr>
          <p:nvPr>
            <p:ph idx="1"/>
          </p:nvPr>
        </p:nvSpPr>
        <p:spPr/>
        <p:txBody>
          <a:bodyPr>
            <a:normAutofit/>
          </a:bodyPr>
          <a:lstStyle/>
          <a:p>
            <a:pPr algn="just"/>
            <a:r>
              <a:rPr lang="cs-CZ" dirty="0"/>
              <a:t>V obligaci může docházet po dobu jejího trvání k různým změnám</a:t>
            </a:r>
          </a:p>
          <a:p>
            <a:pPr algn="just"/>
            <a:r>
              <a:rPr lang="cs-CZ" dirty="0"/>
              <a:t>Změna v </a:t>
            </a:r>
            <a:r>
              <a:rPr lang="cs-CZ" b="1" dirty="0"/>
              <a:t>osobě</a:t>
            </a:r>
            <a:endParaRPr lang="cs-CZ" dirty="0"/>
          </a:p>
          <a:p>
            <a:pPr lvl="1" algn="just"/>
            <a:r>
              <a:rPr lang="cs-CZ" b="1" dirty="0"/>
              <a:t>Věřitele</a:t>
            </a:r>
          </a:p>
          <a:p>
            <a:pPr lvl="1" algn="just"/>
            <a:r>
              <a:rPr lang="cs-CZ" b="1" dirty="0"/>
              <a:t>Dlužníka</a:t>
            </a:r>
          </a:p>
          <a:p>
            <a:pPr algn="just"/>
            <a:r>
              <a:rPr lang="cs-CZ" dirty="0"/>
              <a:t>Změna v </a:t>
            </a:r>
            <a:r>
              <a:rPr lang="cs-CZ" b="1" dirty="0"/>
              <a:t>obsahu</a:t>
            </a:r>
          </a:p>
          <a:p>
            <a:pPr lvl="1" algn="just"/>
            <a:r>
              <a:rPr lang="cs-CZ" dirty="0"/>
              <a:t>Změna </a:t>
            </a:r>
            <a:r>
              <a:rPr lang="cs-CZ" b="1" dirty="0"/>
              <a:t>práv</a:t>
            </a:r>
            <a:r>
              <a:rPr lang="cs-CZ" dirty="0"/>
              <a:t> (věřitele či dlužníka)</a:t>
            </a:r>
          </a:p>
          <a:p>
            <a:pPr lvl="1" algn="just"/>
            <a:r>
              <a:rPr lang="cs-CZ" dirty="0"/>
              <a:t>Změna </a:t>
            </a:r>
            <a:r>
              <a:rPr lang="cs-CZ" b="1" dirty="0"/>
              <a:t>povinností</a:t>
            </a:r>
            <a:r>
              <a:rPr lang="cs-CZ" dirty="0"/>
              <a:t> (věřitele či dlužníka)</a:t>
            </a:r>
          </a:p>
        </p:txBody>
      </p:sp>
      <p:sp>
        <p:nvSpPr>
          <p:cNvPr id="4" name="Zástupný symbol pro číslo snímku 3">
            <a:extLst>
              <a:ext uri="{FF2B5EF4-FFF2-40B4-BE49-F238E27FC236}">
                <a16:creationId xmlns:a16="http://schemas.microsoft.com/office/drawing/2014/main" id="{A4174AF2-8BA6-46F0-88F9-969ED4117A6C}"/>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28</a:t>
            </a:fld>
            <a:endParaRPr lang="cs-CZ"/>
          </a:p>
        </p:txBody>
      </p:sp>
    </p:spTree>
    <p:extLst>
      <p:ext uri="{BB962C8B-B14F-4D97-AF65-F5344CB8AC3E}">
        <p14:creationId xmlns:p14="http://schemas.microsoft.com/office/powerpoint/2010/main" val="2577325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změn v osobě</a:t>
            </a:r>
          </a:p>
        </p:txBody>
      </p:sp>
      <p:sp>
        <p:nvSpPr>
          <p:cNvPr id="3" name="Zástupný symbol pro obsah 2"/>
          <p:cNvSpPr>
            <a:spLocks noGrp="1"/>
          </p:cNvSpPr>
          <p:nvPr>
            <p:ph idx="1"/>
          </p:nvPr>
        </p:nvSpPr>
        <p:spPr/>
        <p:txBody>
          <a:bodyPr>
            <a:noAutofit/>
          </a:bodyPr>
          <a:lstStyle/>
          <a:p>
            <a:pPr algn="just"/>
            <a:r>
              <a:rPr lang="cs-CZ" sz="1805" dirty="0"/>
              <a:t>Změna v osobě věřitele</a:t>
            </a:r>
          </a:p>
          <a:p>
            <a:pPr lvl="1" algn="just"/>
            <a:r>
              <a:rPr lang="cs-CZ" sz="1654" dirty="0"/>
              <a:t>Postoupení pohledávky (§ 1879 </a:t>
            </a:r>
            <a:r>
              <a:rPr lang="cs-CZ" sz="1654" dirty="0" err="1"/>
              <a:t>an</a:t>
            </a:r>
            <a:r>
              <a:rPr lang="cs-CZ" sz="1654" dirty="0"/>
              <a:t>.)</a:t>
            </a:r>
          </a:p>
          <a:p>
            <a:pPr algn="just">
              <a:lnSpc>
                <a:spcPct val="120000"/>
              </a:lnSpc>
            </a:pPr>
            <a:r>
              <a:rPr lang="cs-CZ" sz="1805" dirty="0"/>
              <a:t>Změna v osobě dlužníka</a:t>
            </a:r>
          </a:p>
          <a:p>
            <a:pPr lvl="1" algn="just">
              <a:lnSpc>
                <a:spcPct val="120000"/>
              </a:lnSpc>
            </a:pPr>
            <a:r>
              <a:rPr lang="cs-CZ" sz="1654" dirty="0"/>
              <a:t>Převzetí dluhu (§ 1888 an.)</a:t>
            </a:r>
          </a:p>
          <a:p>
            <a:pPr lvl="2" algn="just">
              <a:lnSpc>
                <a:spcPct val="120000"/>
              </a:lnSpc>
            </a:pPr>
            <a:r>
              <a:rPr lang="cs-CZ" sz="1654" dirty="0"/>
              <a:t>zvláště viz převzetí dluhu při hypotekárním závazku</a:t>
            </a:r>
          </a:p>
          <a:p>
            <a:pPr lvl="1" algn="just">
              <a:lnSpc>
                <a:spcPct val="120000"/>
              </a:lnSpc>
            </a:pPr>
            <a:r>
              <a:rPr lang="cs-CZ" sz="1654" dirty="0"/>
              <a:t>Přistoupení k dluhu (§ 1892)</a:t>
            </a:r>
          </a:p>
          <a:p>
            <a:pPr lvl="1" algn="just">
              <a:lnSpc>
                <a:spcPct val="120000"/>
              </a:lnSpc>
            </a:pPr>
            <a:r>
              <a:rPr lang="cs-CZ" sz="1654" dirty="0"/>
              <a:t>Převzetí majetku (§ 1893 </a:t>
            </a:r>
            <a:r>
              <a:rPr lang="cs-CZ" sz="1654" dirty="0" err="1"/>
              <a:t>an</a:t>
            </a:r>
            <a:r>
              <a:rPr lang="cs-CZ" sz="1654" dirty="0"/>
              <a:t>.)</a:t>
            </a:r>
          </a:p>
          <a:p>
            <a:pPr algn="just">
              <a:lnSpc>
                <a:spcPct val="120000"/>
              </a:lnSpc>
            </a:pPr>
            <a:r>
              <a:rPr lang="cs-CZ" sz="1805" dirty="0"/>
              <a:t>Změna strany závazku (tj. všech pohledávek a všech dluhů v závazku)</a:t>
            </a:r>
          </a:p>
          <a:p>
            <a:pPr lvl="1" algn="just">
              <a:lnSpc>
                <a:spcPct val="120000"/>
              </a:lnSpc>
            </a:pPr>
            <a:r>
              <a:rPr lang="cs-CZ" sz="1654" dirty="0"/>
              <a:t>Postoupení smlouvy (§ 1895 </a:t>
            </a:r>
            <a:r>
              <a:rPr lang="cs-CZ" sz="1654" dirty="0" err="1"/>
              <a:t>an</a:t>
            </a:r>
            <a:r>
              <a:rPr lang="cs-CZ" sz="1654" dirty="0"/>
              <a:t>.)</a:t>
            </a:r>
          </a:p>
        </p:txBody>
      </p:sp>
      <p:sp>
        <p:nvSpPr>
          <p:cNvPr id="4" name="Zástupný symbol pro číslo snímku 3">
            <a:extLst>
              <a:ext uri="{FF2B5EF4-FFF2-40B4-BE49-F238E27FC236}">
                <a16:creationId xmlns:a16="http://schemas.microsoft.com/office/drawing/2014/main" id="{237A7268-B02D-45B7-B83C-C5F7CD48AC91}"/>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29</a:t>
            </a:fld>
            <a:endParaRPr lang="cs-CZ"/>
          </a:p>
        </p:txBody>
      </p:sp>
    </p:spTree>
    <p:extLst>
      <p:ext uri="{BB962C8B-B14F-4D97-AF65-F5344CB8AC3E}">
        <p14:creationId xmlns:p14="http://schemas.microsoft.com/office/powerpoint/2010/main" val="413775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Třídění závazkového práva</a:t>
            </a:r>
          </a:p>
        </p:txBody>
      </p:sp>
      <p:sp>
        <p:nvSpPr>
          <p:cNvPr id="3" name="Zástupný symbol pro obsah 2"/>
          <p:cNvSpPr>
            <a:spLocks noGrp="1"/>
          </p:cNvSpPr>
          <p:nvPr>
            <p:ph idx="1"/>
          </p:nvPr>
        </p:nvSpPr>
        <p:spPr/>
        <p:txBody>
          <a:bodyPr>
            <a:noAutofit/>
          </a:bodyPr>
          <a:lstStyle/>
          <a:p>
            <a:pPr algn="just">
              <a:defRPr/>
            </a:pPr>
            <a:r>
              <a:rPr lang="cs-CZ" dirty="0"/>
              <a:t>Podle charakteru úpravy</a:t>
            </a:r>
          </a:p>
          <a:p>
            <a:pPr lvl="1" algn="just">
              <a:defRPr/>
            </a:pPr>
            <a:r>
              <a:rPr lang="cs-CZ" dirty="0"/>
              <a:t>O</a:t>
            </a:r>
            <a:r>
              <a:rPr lang="cs-CZ" altLang="cs-CZ" dirty="0"/>
              <a:t>becné (OZ) X zvláštní (např. ZOK)</a:t>
            </a:r>
          </a:p>
          <a:p>
            <a:pPr algn="just">
              <a:defRPr/>
            </a:pPr>
            <a:r>
              <a:rPr lang="cs-CZ" altLang="cs-CZ" dirty="0"/>
              <a:t>Podle právního důvodu vzniku závazku</a:t>
            </a:r>
          </a:p>
          <a:p>
            <a:pPr lvl="1" algn="just">
              <a:defRPr/>
            </a:pPr>
            <a:r>
              <a:rPr lang="cs-CZ" altLang="cs-CZ" dirty="0"/>
              <a:t>Právní jednání</a:t>
            </a:r>
          </a:p>
          <a:p>
            <a:pPr lvl="1" algn="just">
              <a:defRPr/>
            </a:pPr>
            <a:r>
              <a:rPr lang="cs-CZ" altLang="cs-CZ" dirty="0"/>
              <a:t>Zákon</a:t>
            </a:r>
          </a:p>
          <a:p>
            <a:pPr lvl="1" algn="just">
              <a:defRPr/>
            </a:pPr>
            <a:r>
              <a:rPr lang="cs-CZ" altLang="cs-CZ" dirty="0"/>
              <a:t>Konstitutivní rozhodnutí orgánu veřejné moci</a:t>
            </a:r>
            <a:endParaRPr lang="cs-CZ" dirty="0"/>
          </a:p>
          <a:p>
            <a:pPr algn="just">
              <a:defRPr/>
            </a:pPr>
            <a:r>
              <a:rPr lang="cs-CZ" altLang="cs-CZ" dirty="0"/>
              <a:t>Atd.</a:t>
            </a:r>
          </a:p>
        </p:txBody>
      </p:sp>
    </p:spTree>
    <p:extLst>
      <p:ext uri="{BB962C8B-B14F-4D97-AF65-F5344CB8AC3E}">
        <p14:creationId xmlns:p14="http://schemas.microsoft.com/office/powerpoint/2010/main" val="1588092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323" y="1124744"/>
            <a:ext cx="7681354" cy="562525"/>
          </a:xfrm>
        </p:spPr>
        <p:txBody>
          <a:bodyPr/>
          <a:lstStyle/>
          <a:p>
            <a:r>
              <a:rPr lang="cs-CZ" dirty="0"/>
              <a:t>Změn v obsahu závazku</a:t>
            </a:r>
          </a:p>
        </p:txBody>
      </p:sp>
      <p:sp>
        <p:nvSpPr>
          <p:cNvPr id="3" name="Zástupný symbol pro obsah 2"/>
          <p:cNvSpPr>
            <a:spLocks noGrp="1"/>
          </p:cNvSpPr>
          <p:nvPr>
            <p:ph idx="1"/>
          </p:nvPr>
        </p:nvSpPr>
        <p:spPr>
          <a:xfrm>
            <a:off x="509589" y="2636913"/>
            <a:ext cx="8082321" cy="3495600"/>
          </a:xfrm>
        </p:spPr>
        <p:txBody>
          <a:bodyPr>
            <a:noAutofit/>
          </a:bodyPr>
          <a:lstStyle/>
          <a:p>
            <a:pPr algn="just">
              <a:spcBef>
                <a:spcPts val="0"/>
              </a:spcBef>
            </a:pPr>
            <a:r>
              <a:rPr lang="cs-CZ" sz="1654" dirty="0"/>
              <a:t>Základní pravidlo (§ 1901): stranám je na vůli ujednat si změnu svých práv a povinností</a:t>
            </a:r>
          </a:p>
          <a:p>
            <a:pPr lvl="1" algn="just">
              <a:spcBef>
                <a:spcPts val="0"/>
              </a:spcBef>
            </a:pPr>
            <a:r>
              <a:rPr lang="cs-CZ" sz="1504" dirty="0"/>
              <a:t>Plyne již z principu smluvní autonomie; srov. též § 1759, 1790</a:t>
            </a:r>
          </a:p>
          <a:p>
            <a:pPr algn="just">
              <a:spcBef>
                <a:spcPts val="0"/>
              </a:spcBef>
            </a:pPr>
            <a:endParaRPr lang="cs-CZ" sz="1654" dirty="0"/>
          </a:p>
          <a:p>
            <a:pPr algn="just">
              <a:spcBef>
                <a:spcPts val="0"/>
              </a:spcBef>
            </a:pPr>
            <a:r>
              <a:rPr lang="cs-CZ" sz="1654" dirty="0"/>
              <a:t>OZ výslovně upravuje </a:t>
            </a:r>
            <a:r>
              <a:rPr lang="cs-CZ" sz="1654" b="1" dirty="0"/>
              <a:t>dva typy </a:t>
            </a:r>
            <a:r>
              <a:rPr lang="cs-CZ" sz="1654" dirty="0"/>
              <a:t>smluvních změn v obsahu závazku, jejich systematické </a:t>
            </a:r>
            <a:r>
              <a:rPr lang="cs-CZ" sz="1654" b="1" dirty="0"/>
              <a:t>zařazení je však problematické </a:t>
            </a:r>
            <a:r>
              <a:rPr lang="cs-CZ" sz="1654" dirty="0"/>
              <a:t>(jejich podstata je jiná)</a:t>
            </a:r>
          </a:p>
          <a:p>
            <a:pPr lvl="1" algn="just">
              <a:spcBef>
                <a:spcPts val="0"/>
              </a:spcBef>
            </a:pPr>
            <a:r>
              <a:rPr lang="cs-CZ" sz="1504" dirty="0"/>
              <a:t>Novace (§ 1902)</a:t>
            </a:r>
          </a:p>
          <a:p>
            <a:pPr lvl="1" algn="just">
              <a:spcBef>
                <a:spcPts val="0"/>
              </a:spcBef>
            </a:pPr>
            <a:r>
              <a:rPr lang="cs-CZ" sz="1504" dirty="0"/>
              <a:t>Narovnání (§ 1903)</a:t>
            </a:r>
          </a:p>
        </p:txBody>
      </p:sp>
      <p:sp>
        <p:nvSpPr>
          <p:cNvPr id="4" name="Zástupný symbol pro číslo snímku 3">
            <a:extLst>
              <a:ext uri="{FF2B5EF4-FFF2-40B4-BE49-F238E27FC236}">
                <a16:creationId xmlns:a16="http://schemas.microsoft.com/office/drawing/2014/main" id="{C03213FC-EEE5-43E2-A481-B8AB0D90FFA2}"/>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30</a:t>
            </a:fld>
            <a:endParaRPr lang="cs-CZ"/>
          </a:p>
        </p:txBody>
      </p:sp>
    </p:spTree>
    <p:extLst>
      <p:ext uri="{BB962C8B-B14F-4D97-AF65-F5344CB8AC3E}">
        <p14:creationId xmlns:p14="http://schemas.microsoft.com/office/powerpoint/2010/main" val="2032470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275BFA-77B4-4688-B92B-77E036D4862D}"/>
              </a:ext>
            </a:extLst>
          </p:cNvPr>
          <p:cNvSpPr>
            <a:spLocks noGrp="1"/>
          </p:cNvSpPr>
          <p:nvPr>
            <p:ph type="title"/>
          </p:nvPr>
        </p:nvSpPr>
        <p:spPr/>
        <p:txBody>
          <a:bodyPr>
            <a:normAutofit/>
          </a:bodyPr>
          <a:lstStyle/>
          <a:p>
            <a:r>
              <a:rPr lang="cs-CZ" dirty="0"/>
              <a:t>Srovnání zákonné systematiky a věcné správnosti</a:t>
            </a:r>
          </a:p>
        </p:txBody>
      </p:sp>
      <p:sp>
        <p:nvSpPr>
          <p:cNvPr id="3" name="Zástupný text 2">
            <a:extLst>
              <a:ext uri="{FF2B5EF4-FFF2-40B4-BE49-F238E27FC236}">
                <a16:creationId xmlns:a16="http://schemas.microsoft.com/office/drawing/2014/main" id="{EC8AFBC9-29EB-46C5-A838-1D1B85C7FE54}"/>
              </a:ext>
            </a:extLst>
          </p:cNvPr>
          <p:cNvSpPr>
            <a:spLocks noGrp="1"/>
          </p:cNvSpPr>
          <p:nvPr>
            <p:ph type="body" idx="1"/>
          </p:nvPr>
        </p:nvSpPr>
        <p:spPr/>
        <p:txBody>
          <a:bodyPr>
            <a:normAutofit/>
          </a:bodyPr>
          <a:lstStyle/>
          <a:p>
            <a:r>
              <a:rPr lang="cs-CZ" u="sng" dirty="0"/>
              <a:t>Systematika OZ</a:t>
            </a:r>
          </a:p>
        </p:txBody>
      </p:sp>
      <p:sp>
        <p:nvSpPr>
          <p:cNvPr id="4" name="Zástupný obsah 3">
            <a:extLst>
              <a:ext uri="{FF2B5EF4-FFF2-40B4-BE49-F238E27FC236}">
                <a16:creationId xmlns:a16="http://schemas.microsoft.com/office/drawing/2014/main" id="{E3190CAE-845A-4CBB-A4E1-C8C8F29F07D4}"/>
              </a:ext>
            </a:extLst>
          </p:cNvPr>
          <p:cNvSpPr>
            <a:spLocks noGrp="1"/>
          </p:cNvSpPr>
          <p:nvPr>
            <p:ph sz="half" idx="2"/>
          </p:nvPr>
        </p:nvSpPr>
        <p:spPr/>
        <p:txBody>
          <a:bodyPr>
            <a:normAutofit/>
          </a:bodyPr>
          <a:lstStyle/>
          <a:p>
            <a:r>
              <a:rPr lang="cs-CZ" dirty="0"/>
              <a:t>změna v obsahu závazků</a:t>
            </a:r>
          </a:p>
          <a:p>
            <a:pPr lvl="1"/>
            <a:r>
              <a:rPr lang="cs-CZ" dirty="0"/>
              <a:t>základní pravidlo (§ 1901)</a:t>
            </a:r>
          </a:p>
          <a:p>
            <a:pPr lvl="1"/>
            <a:r>
              <a:rPr lang="cs-CZ" dirty="0"/>
              <a:t>novace (§ 1902)</a:t>
            </a:r>
          </a:p>
          <a:p>
            <a:pPr lvl="1"/>
            <a:r>
              <a:rPr lang="cs-CZ" dirty="0"/>
              <a:t>narovnání (§ 1903 </a:t>
            </a:r>
            <a:r>
              <a:rPr lang="cs-CZ" dirty="0" err="1"/>
              <a:t>an</a:t>
            </a:r>
            <a:r>
              <a:rPr lang="cs-CZ" dirty="0"/>
              <a:t>.)</a:t>
            </a:r>
          </a:p>
          <a:p>
            <a:endParaRPr lang="cs-CZ" dirty="0"/>
          </a:p>
        </p:txBody>
      </p:sp>
      <p:sp>
        <p:nvSpPr>
          <p:cNvPr id="5" name="Zástupný text 4">
            <a:extLst>
              <a:ext uri="{FF2B5EF4-FFF2-40B4-BE49-F238E27FC236}">
                <a16:creationId xmlns:a16="http://schemas.microsoft.com/office/drawing/2014/main" id="{36B918F7-6BAD-4F98-9F71-BB47E5BBA78E}"/>
              </a:ext>
            </a:extLst>
          </p:cNvPr>
          <p:cNvSpPr>
            <a:spLocks noGrp="1"/>
          </p:cNvSpPr>
          <p:nvPr>
            <p:ph type="body" sz="quarter" idx="3"/>
          </p:nvPr>
        </p:nvSpPr>
        <p:spPr/>
        <p:txBody>
          <a:bodyPr>
            <a:normAutofit/>
          </a:bodyPr>
          <a:lstStyle/>
          <a:p>
            <a:r>
              <a:rPr lang="cs-CZ" u="sng" dirty="0"/>
              <a:t>Věcně správná struktura</a:t>
            </a:r>
          </a:p>
        </p:txBody>
      </p:sp>
      <p:sp>
        <p:nvSpPr>
          <p:cNvPr id="6" name="Zástupný obsah 5">
            <a:extLst>
              <a:ext uri="{FF2B5EF4-FFF2-40B4-BE49-F238E27FC236}">
                <a16:creationId xmlns:a16="http://schemas.microsoft.com/office/drawing/2014/main" id="{86AD808E-B6F6-4F20-9C43-12FA542B8851}"/>
              </a:ext>
            </a:extLst>
          </p:cNvPr>
          <p:cNvSpPr>
            <a:spLocks noGrp="1"/>
          </p:cNvSpPr>
          <p:nvPr>
            <p:ph sz="quarter" idx="4"/>
          </p:nvPr>
        </p:nvSpPr>
        <p:spPr/>
        <p:txBody>
          <a:bodyPr>
            <a:normAutofit fontScale="92500" lnSpcReduction="10000"/>
          </a:bodyPr>
          <a:lstStyle/>
          <a:p>
            <a:r>
              <a:rPr lang="cs-CZ" dirty="0"/>
              <a:t>změna v obsahu závazku</a:t>
            </a:r>
          </a:p>
          <a:p>
            <a:pPr lvl="1"/>
            <a:r>
              <a:rPr lang="cs-CZ" dirty="0"/>
              <a:t>(prostá) změna v obsahu (§ 1901)</a:t>
            </a:r>
          </a:p>
          <a:p>
            <a:r>
              <a:rPr lang="cs-CZ" dirty="0"/>
              <a:t>tzv. kumulativní novace (§ 1902 v. 2)</a:t>
            </a:r>
          </a:p>
          <a:p>
            <a:r>
              <a:rPr lang="cs-CZ" dirty="0"/>
              <a:t>nahrazení závazku (zánik + vznik nového)</a:t>
            </a:r>
          </a:p>
          <a:p>
            <a:pPr lvl="1"/>
            <a:r>
              <a:rPr lang="cs-CZ" dirty="0"/>
              <a:t>privativní novace (§ 1902 věta první)</a:t>
            </a:r>
          </a:p>
          <a:p>
            <a:pPr lvl="1"/>
            <a:r>
              <a:rPr lang="cs-CZ" dirty="0"/>
              <a:t>narovnání (§ 1903 </a:t>
            </a:r>
            <a:r>
              <a:rPr lang="cs-CZ" dirty="0" err="1"/>
              <a:t>an</a:t>
            </a:r>
            <a:r>
              <a:rPr lang="cs-CZ" dirty="0"/>
              <a:t>.)</a:t>
            </a:r>
          </a:p>
          <a:p>
            <a:endParaRPr lang="cs-CZ" dirty="0"/>
          </a:p>
        </p:txBody>
      </p:sp>
      <p:sp>
        <p:nvSpPr>
          <p:cNvPr id="7" name="Zástupný symbol pro číslo snímku 6">
            <a:extLst>
              <a:ext uri="{FF2B5EF4-FFF2-40B4-BE49-F238E27FC236}">
                <a16:creationId xmlns:a16="http://schemas.microsoft.com/office/drawing/2014/main" id="{DC028A75-4FED-410D-8034-DE608C8BD3EF}"/>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31</a:t>
            </a:fld>
            <a:endParaRPr lang="cs-CZ"/>
          </a:p>
        </p:txBody>
      </p:sp>
    </p:spTree>
    <p:extLst>
      <p:ext uri="{BB962C8B-B14F-4D97-AF65-F5344CB8AC3E}">
        <p14:creationId xmlns:p14="http://schemas.microsoft.com/office/powerpoint/2010/main" val="2213052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829181"/>
            <a:ext cx="7681354" cy="562525"/>
          </a:xfrm>
        </p:spPr>
        <p:txBody>
          <a:bodyPr/>
          <a:lstStyle/>
          <a:p>
            <a:r>
              <a:rPr lang="cs-CZ" dirty="0"/>
              <a:t>Novace obecně</a:t>
            </a:r>
          </a:p>
        </p:txBody>
      </p:sp>
      <p:sp>
        <p:nvSpPr>
          <p:cNvPr id="3" name="Zástupný symbol pro obsah 2"/>
          <p:cNvSpPr>
            <a:spLocks noGrp="1"/>
          </p:cNvSpPr>
          <p:nvPr>
            <p:ph idx="1"/>
          </p:nvPr>
        </p:nvSpPr>
        <p:spPr>
          <a:xfrm>
            <a:off x="731558" y="2391706"/>
            <a:ext cx="7681354" cy="3385768"/>
          </a:xfrm>
        </p:spPr>
        <p:txBody>
          <a:bodyPr>
            <a:normAutofit lnSpcReduction="10000"/>
          </a:bodyPr>
          <a:lstStyle/>
          <a:p>
            <a:pPr algn="just">
              <a:spcBef>
                <a:spcPts val="0"/>
              </a:spcBef>
            </a:pPr>
            <a:r>
              <a:rPr lang="cs-CZ" sz="1504" dirty="0"/>
              <a:t>Terminologie – OZ používá pouze pojem „novace“(obnova) (§ 1902)</a:t>
            </a:r>
          </a:p>
          <a:p>
            <a:pPr algn="just">
              <a:spcBef>
                <a:spcPts val="0"/>
              </a:spcBef>
            </a:pPr>
            <a:endParaRPr lang="cs-CZ" sz="1504" dirty="0"/>
          </a:p>
          <a:p>
            <a:pPr algn="just">
              <a:spcBef>
                <a:spcPts val="0"/>
              </a:spcBef>
            </a:pPr>
            <a:r>
              <a:rPr lang="cs-CZ" sz="1504" dirty="0"/>
              <a:t>2 typy novace</a:t>
            </a:r>
          </a:p>
          <a:p>
            <a:pPr lvl="1" algn="just">
              <a:spcBef>
                <a:spcPts val="0"/>
              </a:spcBef>
            </a:pPr>
            <a:r>
              <a:rPr lang="cs-CZ" sz="1504" b="1" dirty="0"/>
              <a:t>„Privativní“</a:t>
            </a:r>
            <a:r>
              <a:rPr lang="cs-CZ" sz="1504" dirty="0"/>
              <a:t> (zřejmě § 1902 věta první) – zrušení dosavadního závazku za současného založení závazku nového – nejde tedy o změnu závazku, nýbrž o jeho </a:t>
            </a:r>
            <a:r>
              <a:rPr lang="cs-CZ" sz="1504" b="1" dirty="0"/>
              <a:t>zrušení!</a:t>
            </a:r>
            <a:r>
              <a:rPr lang="cs-CZ" sz="1504" dirty="0"/>
              <a:t> (formulace pravidla je však problematická)</a:t>
            </a:r>
          </a:p>
          <a:p>
            <a:pPr lvl="1" algn="just">
              <a:spcBef>
                <a:spcPts val="0"/>
              </a:spcBef>
            </a:pPr>
            <a:r>
              <a:rPr lang="cs-CZ" sz="1504" b="1" dirty="0"/>
              <a:t>„Kumulativní“: ale ten se chápe ve dvou významech!</a:t>
            </a:r>
            <a:endParaRPr lang="cs-CZ" sz="1504" dirty="0"/>
          </a:p>
          <a:p>
            <a:pPr lvl="2" algn="just">
              <a:spcBef>
                <a:spcPts val="0"/>
              </a:spcBef>
            </a:pPr>
            <a:r>
              <a:rPr lang="cs-CZ" sz="1504" dirty="0"/>
              <a:t>kumulace </a:t>
            </a:r>
            <a:r>
              <a:rPr lang="cs-CZ" sz="1504" b="1" dirty="0"/>
              <a:t>závazků</a:t>
            </a:r>
            <a:r>
              <a:rPr lang="cs-CZ" sz="1504" dirty="0"/>
              <a:t>, které směřují ke stejnému hospodářskému výsledku – vedle původního závazku přistupuje nový (ze samostatného právního důvodu), přičemž zánikem jednoho dochází k zániku druhého (závazek z kupní smlouvy X závazek ze zajišťovací směnky) - (zřejmě § 1902 věta druhá) </a:t>
            </a:r>
          </a:p>
          <a:p>
            <a:pPr lvl="2" algn="just">
              <a:spcBef>
                <a:spcPts val="0"/>
              </a:spcBef>
            </a:pPr>
            <a:r>
              <a:rPr lang="cs-CZ" sz="1504" dirty="0"/>
              <a:t>kumulace </a:t>
            </a:r>
            <a:r>
              <a:rPr lang="cs-CZ" sz="1504" b="1" dirty="0"/>
              <a:t>právních důvodů</a:t>
            </a:r>
            <a:r>
              <a:rPr lang="cs-CZ" sz="1504" dirty="0"/>
              <a:t> v rámci jednoho závazku (nevýstižné, ale dnes převažující terminologie) – vůle stran nesměřuje ke zrušení stávajícího a založení nového závazku, nýbrž spočívá v pouhém doplnění stávajícího závazku o některá vedlejší práva či povinnosti, resp. ve změně dosavadních práv a povinností – tedy </a:t>
            </a:r>
            <a:r>
              <a:rPr lang="cs-CZ" sz="1504" b="1" dirty="0"/>
              <a:t>prostá změna obsahu </a:t>
            </a:r>
            <a:r>
              <a:rPr lang="cs-CZ" sz="1504" dirty="0"/>
              <a:t>obligace (§ 1901)</a:t>
            </a:r>
          </a:p>
        </p:txBody>
      </p:sp>
      <p:sp>
        <p:nvSpPr>
          <p:cNvPr id="4" name="Zástupný symbol pro číslo snímku 3">
            <a:extLst>
              <a:ext uri="{FF2B5EF4-FFF2-40B4-BE49-F238E27FC236}">
                <a16:creationId xmlns:a16="http://schemas.microsoft.com/office/drawing/2014/main" id="{AA4EE57A-9FC6-43A0-95D7-892909680E7E}"/>
              </a:ext>
            </a:extLst>
          </p:cNvPr>
          <p:cNvSpPr>
            <a:spLocks noGrp="1"/>
          </p:cNvSpPr>
          <p:nvPr>
            <p:ph type="sldNum" sz="quarter" idx="12"/>
          </p:nvPr>
        </p:nvSpPr>
        <p:spPr>
          <a:xfrm>
            <a:off x="10760473" y="6450675"/>
            <a:ext cx="427532" cy="216000"/>
          </a:xfrm>
          <a:prstGeom prst="rect">
            <a:avLst/>
          </a:prstGeom>
        </p:spPr>
        <p:txBody>
          <a:bodyPr vert="horz" lIns="0" tIns="0" rIns="0" bIns="0" rtlCol="0" anchor="ctr"/>
          <a:lstStyle>
            <a:defPPr>
              <a:defRPr lang="cs-CZ"/>
            </a:defPPr>
            <a:lvl1pPr marL="0" algn="r" defTabSz="905073" rtl="0" eaLnBrk="1" latinLnBrk="0" hangingPunct="1">
              <a:defRPr sz="1351"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fld id="{103B6205-E093-439F-9685-8F7A4FC3F425}" type="slidenum">
              <a:rPr lang="cs-CZ" smtClean="0"/>
              <a:pPr/>
              <a:t>32</a:t>
            </a:fld>
            <a:endParaRPr lang="cs-CZ"/>
          </a:p>
        </p:txBody>
      </p:sp>
    </p:spTree>
    <p:extLst>
      <p:ext uri="{BB962C8B-B14F-4D97-AF65-F5344CB8AC3E}">
        <p14:creationId xmlns:p14="http://schemas.microsoft.com/office/powerpoint/2010/main" val="3703319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F89F4C-735E-4FE8-9B44-6E50F7DD7E0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E1399E4-A644-4847-A95B-8E6558267C60}"/>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1856664A-2F4A-4A5E-A66D-7898FF085864}"/>
              </a:ext>
            </a:extLst>
          </p:cNvPr>
          <p:cNvSpPr>
            <a:spLocks noGrp="1"/>
          </p:cNvSpPr>
          <p:nvPr>
            <p:ph type="sldNum" sz="quarter" idx="11"/>
          </p:nvPr>
        </p:nvSpPr>
        <p:spPr/>
        <p:txBody>
          <a:bodyPr/>
          <a:lstStyle/>
          <a:p>
            <a:fld id="{18E7075C-DAAE-4F01-934E-465E4B6B4008}" type="slidenum">
              <a:rPr lang="cs-CZ" smtClean="0"/>
              <a:pPr/>
              <a:t>33</a:t>
            </a:fld>
            <a:endParaRPr lang="cs-CZ"/>
          </a:p>
        </p:txBody>
      </p:sp>
    </p:spTree>
    <p:extLst>
      <p:ext uri="{BB962C8B-B14F-4D97-AF65-F5344CB8AC3E}">
        <p14:creationId xmlns:p14="http://schemas.microsoft.com/office/powerpoint/2010/main" val="3725267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53D25-1236-4C72-91C8-0F405EF7D29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CE97786-CF1F-4DDE-9A69-02D9A1A5A81C}"/>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C2780F59-D924-4ACE-A38A-F4BB0C343998}"/>
              </a:ext>
            </a:extLst>
          </p:cNvPr>
          <p:cNvSpPr>
            <a:spLocks noGrp="1"/>
          </p:cNvSpPr>
          <p:nvPr>
            <p:ph type="sldNum" sz="quarter" idx="11"/>
          </p:nvPr>
        </p:nvSpPr>
        <p:spPr/>
        <p:txBody>
          <a:bodyPr/>
          <a:lstStyle/>
          <a:p>
            <a:fld id="{18E7075C-DAAE-4F01-934E-465E4B6B4008}" type="slidenum">
              <a:rPr lang="cs-CZ" smtClean="0"/>
              <a:pPr/>
              <a:t>34</a:t>
            </a:fld>
            <a:endParaRPr lang="cs-CZ"/>
          </a:p>
        </p:txBody>
      </p:sp>
    </p:spTree>
    <p:extLst>
      <p:ext uri="{BB962C8B-B14F-4D97-AF65-F5344CB8AC3E}">
        <p14:creationId xmlns:p14="http://schemas.microsoft.com/office/powerpoint/2010/main" val="2650536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9ECE1B-0AD9-4571-8A24-FB8CB1BC4A1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7B397CD-9CE6-4C28-9692-D5C1A3AD5D84}"/>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FF3E8CB7-B6C2-4D11-B40F-945A7A90D7CF}"/>
              </a:ext>
            </a:extLst>
          </p:cNvPr>
          <p:cNvSpPr>
            <a:spLocks noGrp="1"/>
          </p:cNvSpPr>
          <p:nvPr>
            <p:ph type="sldNum" sz="quarter" idx="11"/>
          </p:nvPr>
        </p:nvSpPr>
        <p:spPr/>
        <p:txBody>
          <a:bodyPr/>
          <a:lstStyle/>
          <a:p>
            <a:fld id="{18E7075C-DAAE-4F01-934E-465E4B6B4008}" type="slidenum">
              <a:rPr lang="cs-CZ" smtClean="0"/>
              <a:pPr/>
              <a:t>35</a:t>
            </a:fld>
            <a:endParaRPr lang="cs-CZ"/>
          </a:p>
        </p:txBody>
      </p:sp>
    </p:spTree>
    <p:extLst>
      <p:ext uri="{BB962C8B-B14F-4D97-AF65-F5344CB8AC3E}">
        <p14:creationId xmlns:p14="http://schemas.microsoft.com/office/powerpoint/2010/main" val="3701563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802A0-FF42-45E5-AC3D-E4836C4E867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05EE990-7FE5-4B74-9C46-0FEFF2822B09}"/>
              </a:ext>
            </a:extLst>
          </p:cNvPr>
          <p:cNvSpPr>
            <a:spLocks noGrp="1"/>
          </p:cNvSpPr>
          <p:nvPr>
            <p:ph idx="1"/>
          </p:nvPr>
        </p:nvSpPr>
        <p:spPr/>
        <p:txBody>
          <a:bodyPr/>
          <a:lstStyle/>
          <a:p>
            <a:endParaRPr lang="cs-CZ"/>
          </a:p>
        </p:txBody>
      </p:sp>
      <p:sp>
        <p:nvSpPr>
          <p:cNvPr id="4" name="Zástupný symbol pro číslo snímku 3">
            <a:extLst>
              <a:ext uri="{FF2B5EF4-FFF2-40B4-BE49-F238E27FC236}">
                <a16:creationId xmlns:a16="http://schemas.microsoft.com/office/drawing/2014/main" id="{412F6909-38D9-4A07-91DF-9F8A4208ADCD}"/>
              </a:ext>
            </a:extLst>
          </p:cNvPr>
          <p:cNvSpPr>
            <a:spLocks noGrp="1"/>
          </p:cNvSpPr>
          <p:nvPr>
            <p:ph type="sldNum" sz="quarter" idx="11"/>
          </p:nvPr>
        </p:nvSpPr>
        <p:spPr/>
        <p:txBody>
          <a:bodyPr/>
          <a:lstStyle/>
          <a:p>
            <a:fld id="{18E7075C-DAAE-4F01-934E-465E4B6B4008}" type="slidenum">
              <a:rPr lang="cs-CZ" smtClean="0"/>
              <a:pPr/>
              <a:t>36</a:t>
            </a:fld>
            <a:endParaRPr lang="cs-CZ"/>
          </a:p>
        </p:txBody>
      </p:sp>
    </p:spTree>
    <p:extLst>
      <p:ext uri="{BB962C8B-B14F-4D97-AF65-F5344CB8AC3E}">
        <p14:creationId xmlns:p14="http://schemas.microsoft.com/office/powerpoint/2010/main" val="3407889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Osnova</a:t>
            </a:r>
          </a:p>
        </p:txBody>
      </p:sp>
      <p:sp>
        <p:nvSpPr>
          <p:cNvPr id="3" name="Zástupný symbol pro obsah 2"/>
          <p:cNvSpPr>
            <a:spLocks noGrp="1"/>
          </p:cNvSpPr>
          <p:nvPr>
            <p:ph idx="1"/>
          </p:nvPr>
        </p:nvSpPr>
        <p:spPr/>
        <p:txBody>
          <a:bodyPr/>
          <a:lstStyle/>
          <a:p>
            <a:pPr algn="just">
              <a:lnSpc>
                <a:spcPct val="80000"/>
              </a:lnSpc>
            </a:pPr>
            <a:r>
              <a:rPr lang="cs-CZ" dirty="0"/>
              <a:t>Obecně k zániku závazku</a:t>
            </a:r>
          </a:p>
          <a:p>
            <a:pPr algn="just">
              <a:lnSpc>
                <a:spcPct val="80000"/>
              </a:lnSpc>
            </a:pPr>
            <a:r>
              <a:rPr lang="cs-CZ" dirty="0"/>
              <a:t>Obecně ke splnění</a:t>
            </a:r>
          </a:p>
          <a:p>
            <a:pPr algn="just">
              <a:lnSpc>
                <a:spcPct val="80000"/>
              </a:lnSpc>
            </a:pPr>
            <a:r>
              <a:rPr lang="cs-CZ" dirty="0" err="1"/>
              <a:t>Synallagma</a:t>
            </a:r>
            <a:r>
              <a:rPr lang="cs-CZ" dirty="0"/>
              <a:t> </a:t>
            </a:r>
          </a:p>
          <a:p>
            <a:pPr algn="just">
              <a:lnSpc>
                <a:spcPct val="80000"/>
              </a:lnSpc>
            </a:pPr>
            <a:r>
              <a:rPr lang="cs-CZ" dirty="0"/>
              <a:t>Subjekty splnění </a:t>
            </a:r>
          </a:p>
          <a:p>
            <a:pPr algn="just">
              <a:lnSpc>
                <a:spcPct val="80000"/>
              </a:lnSpc>
            </a:pPr>
            <a:r>
              <a:rPr lang="cs-CZ" dirty="0"/>
              <a:t>Vadné plnění</a:t>
            </a:r>
          </a:p>
          <a:p>
            <a:pPr algn="just">
              <a:lnSpc>
                <a:spcPct val="80000"/>
              </a:lnSpc>
            </a:pPr>
            <a:r>
              <a:rPr lang="cs-CZ" dirty="0"/>
              <a:t>Způsob plnění</a:t>
            </a:r>
          </a:p>
          <a:p>
            <a:pPr algn="just">
              <a:lnSpc>
                <a:spcPct val="80000"/>
              </a:lnSpc>
            </a:pPr>
            <a:r>
              <a:rPr lang="cs-CZ" dirty="0"/>
              <a:t>Částečné plnění </a:t>
            </a:r>
          </a:p>
          <a:p>
            <a:pPr algn="just">
              <a:lnSpc>
                <a:spcPct val="80000"/>
              </a:lnSpc>
            </a:pPr>
            <a:r>
              <a:rPr lang="cs-CZ" dirty="0"/>
              <a:t>Poukázka  </a:t>
            </a:r>
          </a:p>
          <a:p>
            <a:pPr algn="just">
              <a:lnSpc>
                <a:spcPct val="80000"/>
              </a:lnSpc>
            </a:pPr>
            <a:r>
              <a:rPr lang="cs-CZ" dirty="0"/>
              <a:t>Doklady o dluhu a o splnění </a:t>
            </a:r>
          </a:p>
          <a:p>
            <a:pPr algn="just">
              <a:lnSpc>
                <a:spcPct val="80000"/>
              </a:lnSpc>
            </a:pPr>
            <a:r>
              <a:rPr lang="cs-CZ" dirty="0"/>
              <a:t>Náhradní splnění </a:t>
            </a:r>
          </a:p>
          <a:p>
            <a:pPr algn="just">
              <a:lnSpc>
                <a:spcPct val="80000"/>
              </a:lnSpc>
            </a:pPr>
            <a:r>
              <a:rPr lang="cs-CZ" dirty="0"/>
              <a:t>Místo plnění</a:t>
            </a:r>
          </a:p>
          <a:p>
            <a:pPr algn="just">
              <a:lnSpc>
                <a:spcPct val="80000"/>
              </a:lnSpc>
            </a:pPr>
            <a:r>
              <a:rPr lang="cs-CZ" dirty="0"/>
              <a:t>Čas plnění</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37</a:t>
            </a:fld>
            <a:endParaRPr lang="cs-CZ"/>
          </a:p>
        </p:txBody>
      </p:sp>
    </p:spTree>
    <p:extLst>
      <p:ext uri="{BB962C8B-B14F-4D97-AF65-F5344CB8AC3E}">
        <p14:creationId xmlns:p14="http://schemas.microsoft.com/office/powerpoint/2010/main" val="16010843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Způsoby zániku závazku</a:t>
            </a:r>
          </a:p>
        </p:txBody>
      </p:sp>
      <p:sp>
        <p:nvSpPr>
          <p:cNvPr id="3" name="Zástupný symbol pro obsah 2"/>
          <p:cNvSpPr>
            <a:spLocks noGrp="1"/>
          </p:cNvSpPr>
          <p:nvPr>
            <p:ph idx="1"/>
          </p:nvPr>
        </p:nvSpPr>
        <p:spPr/>
        <p:txBody>
          <a:bodyPr>
            <a:noAutofit/>
          </a:bodyPr>
          <a:lstStyle/>
          <a:p>
            <a:pPr algn="just">
              <a:lnSpc>
                <a:spcPct val="80000"/>
              </a:lnSpc>
            </a:pPr>
            <a:r>
              <a:rPr lang="cs-CZ" dirty="0"/>
              <a:t>Zánik dluhu X zánik závazku</a:t>
            </a:r>
          </a:p>
          <a:p>
            <a:pPr marL="541989" lvl="2" algn="just">
              <a:lnSpc>
                <a:spcPct val="80000"/>
              </a:lnSpc>
              <a:spcBef>
                <a:spcPts val="1000"/>
              </a:spcBef>
            </a:pPr>
            <a:r>
              <a:rPr lang="cs-CZ" dirty="0"/>
              <a:t>Zaniká celý závazek, tedy i dluh druhé strany</a:t>
            </a:r>
          </a:p>
          <a:p>
            <a:pPr marL="270994" lvl="2" algn="just">
              <a:lnSpc>
                <a:spcPct val="80000"/>
              </a:lnSpc>
              <a:spcBef>
                <a:spcPts val="1000"/>
              </a:spcBef>
            </a:pPr>
            <a:endParaRPr lang="cs-CZ" dirty="0"/>
          </a:p>
          <a:p>
            <a:pPr algn="just">
              <a:lnSpc>
                <a:spcPct val="80000"/>
              </a:lnSpc>
            </a:pPr>
            <a:r>
              <a:rPr lang="cs-CZ" dirty="0"/>
              <a:t>Třídění z hlediska uspokojení věřitele</a:t>
            </a:r>
          </a:p>
          <a:p>
            <a:pPr marL="541989" lvl="2" algn="just">
              <a:lnSpc>
                <a:spcPct val="80000"/>
              </a:lnSpc>
              <a:spcBef>
                <a:spcPts val="1000"/>
              </a:spcBef>
            </a:pPr>
            <a:r>
              <a:rPr lang="cs-CZ" dirty="0"/>
              <a:t>S uspokojením věřitele X bez uspokojení věřitele</a:t>
            </a:r>
          </a:p>
          <a:p>
            <a:pPr algn="just">
              <a:lnSpc>
                <a:spcPct val="80000"/>
              </a:lnSpc>
            </a:pPr>
            <a:endParaRPr lang="cs-CZ" dirty="0"/>
          </a:p>
          <a:p>
            <a:pPr algn="just">
              <a:lnSpc>
                <a:spcPct val="80000"/>
              </a:lnSpc>
            </a:pPr>
            <a:r>
              <a:rPr lang="cs-CZ" dirty="0"/>
              <a:t>Třídění dle podílu subjektů na zániku závazku</a:t>
            </a:r>
          </a:p>
          <a:p>
            <a:pPr lvl="1">
              <a:lnSpc>
                <a:spcPct val="80000"/>
              </a:lnSpc>
            </a:pPr>
            <a:r>
              <a:rPr lang="cs-CZ" dirty="0"/>
              <a:t>zánik jednostranným právním jednáním, dvoustranným či jinak než právním jednáním</a:t>
            </a:r>
          </a:p>
          <a:p>
            <a:pPr algn="just">
              <a:lnSpc>
                <a:spcPct val="80000"/>
              </a:lnSpc>
            </a:pPr>
            <a:endParaRPr lang="cs-CZ" dirty="0"/>
          </a:p>
          <a:p>
            <a:pPr algn="just">
              <a:lnSpc>
                <a:spcPct val="80000"/>
              </a:lnSpc>
            </a:pPr>
            <a:r>
              <a:rPr lang="cs-CZ" dirty="0"/>
              <a:t>Použitelnost i na jiná práva než obligace (§ 11)</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38</a:t>
            </a:fld>
            <a:endParaRPr lang="cs-CZ"/>
          </a:p>
        </p:txBody>
      </p:sp>
    </p:spTree>
    <p:extLst>
      <p:ext uri="{BB962C8B-B14F-4D97-AF65-F5344CB8AC3E}">
        <p14:creationId xmlns:p14="http://schemas.microsoft.com/office/powerpoint/2010/main" val="1545175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1254126"/>
            <a:ext cx="8086635" cy="647700"/>
          </a:xfrm>
        </p:spPr>
        <p:txBody>
          <a:bodyPr/>
          <a:lstStyle/>
          <a:p>
            <a:r>
              <a:rPr lang="cs-CZ" sz="3200" dirty="0"/>
              <a:t>Systematika právní úpravy zániku závazku</a:t>
            </a:r>
          </a:p>
        </p:txBody>
      </p:sp>
      <p:sp>
        <p:nvSpPr>
          <p:cNvPr id="3" name="Zástupný symbol pro obsah 2"/>
          <p:cNvSpPr>
            <a:spLocks noGrp="1"/>
          </p:cNvSpPr>
          <p:nvPr>
            <p:ph idx="1"/>
          </p:nvPr>
        </p:nvSpPr>
        <p:spPr/>
        <p:txBody>
          <a:bodyPr>
            <a:noAutofit/>
          </a:bodyPr>
          <a:lstStyle/>
          <a:p>
            <a:pPr algn="just">
              <a:lnSpc>
                <a:spcPct val="80000"/>
              </a:lnSpc>
            </a:pPr>
            <a:r>
              <a:rPr lang="cs-CZ" dirty="0"/>
              <a:t>S</a:t>
            </a:r>
            <a:r>
              <a:rPr lang="pl-PL" dirty="0"/>
              <a:t>plnění (§ 1908-1980)</a:t>
            </a:r>
          </a:p>
          <a:p>
            <a:pPr algn="just">
              <a:lnSpc>
                <a:spcPct val="80000"/>
              </a:lnSpc>
            </a:pPr>
            <a:r>
              <a:rPr lang="pl-PL" dirty="0"/>
              <a:t>Jiné způsoby zániku závazků</a:t>
            </a:r>
          </a:p>
          <a:p>
            <a:pPr lvl="1" algn="just">
              <a:lnSpc>
                <a:spcPct val="80000"/>
              </a:lnSpc>
            </a:pPr>
            <a:r>
              <a:rPr lang="pl-PL" dirty="0"/>
              <a:t>Dohoda (§ 1981)</a:t>
            </a:r>
          </a:p>
          <a:p>
            <a:pPr lvl="1" algn="just">
              <a:lnSpc>
                <a:spcPct val="80000"/>
              </a:lnSpc>
            </a:pPr>
            <a:r>
              <a:rPr lang="pl-PL" dirty="0"/>
              <a:t>Započtení (§ 1982-1991)</a:t>
            </a:r>
          </a:p>
          <a:p>
            <a:pPr lvl="1" algn="just">
              <a:lnSpc>
                <a:spcPct val="80000"/>
              </a:lnSpc>
            </a:pPr>
            <a:r>
              <a:rPr lang="pl-PL" dirty="0"/>
              <a:t>Odstupné (§ 1992)</a:t>
            </a:r>
          </a:p>
          <a:p>
            <a:pPr lvl="1" algn="just">
              <a:lnSpc>
                <a:spcPct val="80000"/>
              </a:lnSpc>
            </a:pPr>
            <a:r>
              <a:rPr lang="pl-PL" dirty="0"/>
              <a:t>Splynutí (§ 1993-1994)</a:t>
            </a:r>
          </a:p>
          <a:p>
            <a:pPr lvl="1" algn="just">
              <a:lnSpc>
                <a:spcPct val="80000"/>
              </a:lnSpc>
            </a:pPr>
            <a:r>
              <a:rPr lang="pl-PL" dirty="0"/>
              <a:t>Prominutí dluhu (§ 1995-1997)</a:t>
            </a:r>
          </a:p>
          <a:p>
            <a:pPr lvl="1" algn="just">
              <a:lnSpc>
                <a:spcPct val="80000"/>
              </a:lnSpc>
            </a:pPr>
            <a:r>
              <a:rPr lang="pl-PL" dirty="0"/>
              <a:t>Výpověď (§ 1998-1999)</a:t>
            </a:r>
          </a:p>
          <a:p>
            <a:pPr lvl="1" algn="just">
              <a:lnSpc>
                <a:spcPct val="80000"/>
              </a:lnSpc>
            </a:pPr>
            <a:r>
              <a:rPr lang="pl-PL" dirty="0"/>
              <a:t>Zrušení závazku soudem (§ 2000)</a:t>
            </a:r>
          </a:p>
          <a:p>
            <a:pPr lvl="1" algn="just">
              <a:lnSpc>
                <a:spcPct val="80000"/>
              </a:lnSpc>
            </a:pPr>
            <a:r>
              <a:rPr lang="pl-PL" dirty="0"/>
              <a:t>Odstoupení od smlouvy (§ 2001-2005)</a:t>
            </a:r>
          </a:p>
          <a:p>
            <a:pPr lvl="1" algn="just">
              <a:lnSpc>
                <a:spcPct val="80000"/>
              </a:lnSpc>
            </a:pPr>
            <a:r>
              <a:rPr lang="pl-PL" dirty="0"/>
              <a:t>Následná nemožnost plnění (§ 2006-2008)</a:t>
            </a:r>
          </a:p>
          <a:p>
            <a:pPr lvl="1" algn="just">
              <a:lnSpc>
                <a:spcPct val="80000"/>
              </a:lnSpc>
            </a:pPr>
            <a:r>
              <a:rPr lang="pl-PL" dirty="0"/>
              <a:t>Smrt dlužníka nebo věřitele (§ 2009)</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39</a:t>
            </a:fld>
            <a:endParaRPr lang="cs-CZ"/>
          </a:p>
        </p:txBody>
      </p:sp>
    </p:spTree>
    <p:extLst>
      <p:ext uri="{BB962C8B-B14F-4D97-AF65-F5344CB8AC3E}">
        <p14:creationId xmlns:p14="http://schemas.microsoft.com/office/powerpoint/2010/main" val="146288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cs-CZ" altLang="cs-CZ" dirty="0"/>
              <a:t>Vymezení závazkového práva</a:t>
            </a:r>
          </a:p>
        </p:txBody>
      </p:sp>
      <p:sp>
        <p:nvSpPr>
          <p:cNvPr id="4099" name="Rectangle 3"/>
          <p:cNvSpPr>
            <a:spLocks noGrp="1" noChangeArrowheads="1"/>
          </p:cNvSpPr>
          <p:nvPr>
            <p:ph type="body" idx="1"/>
          </p:nvPr>
        </p:nvSpPr>
        <p:spPr/>
        <p:txBody>
          <a:bodyPr>
            <a:normAutofit/>
          </a:bodyPr>
          <a:lstStyle/>
          <a:p>
            <a:pPr algn="just">
              <a:lnSpc>
                <a:spcPct val="90000"/>
              </a:lnSpc>
              <a:defRPr/>
            </a:pPr>
            <a:r>
              <a:rPr lang="cs-CZ" altLang="cs-CZ" sz="1805" dirty="0"/>
              <a:t>ZP se většinou vymezuje </a:t>
            </a:r>
            <a:r>
              <a:rPr lang="cs-CZ" altLang="cs-CZ" sz="1805" b="1" dirty="0"/>
              <a:t>proti právu věcnému</a:t>
            </a:r>
            <a:r>
              <a:rPr lang="cs-CZ" altLang="cs-CZ" sz="1805" dirty="0"/>
              <a:t> (srov. třetí část OZ), tj. tvoří </a:t>
            </a:r>
            <a:r>
              <a:rPr lang="cs-CZ" altLang="cs-CZ" sz="1805" b="1" dirty="0"/>
              <a:t>párovou kategorii k VP</a:t>
            </a:r>
            <a:r>
              <a:rPr lang="cs-CZ" altLang="cs-CZ" sz="1805" dirty="0"/>
              <a:t> (</a:t>
            </a:r>
            <a:r>
              <a:rPr lang="cs-CZ" altLang="cs-CZ" sz="1805" b="1" dirty="0"/>
              <a:t>pro ZP platí opačné principy než pro VP</a:t>
            </a:r>
            <a:r>
              <a:rPr lang="cs-CZ" altLang="cs-CZ" sz="1805" dirty="0"/>
              <a:t>)</a:t>
            </a:r>
          </a:p>
          <a:p>
            <a:pPr algn="just">
              <a:lnSpc>
                <a:spcPct val="90000"/>
              </a:lnSpc>
              <a:defRPr/>
            </a:pPr>
            <a:r>
              <a:rPr lang="cs-CZ" altLang="cs-CZ" sz="1805" dirty="0"/>
              <a:t>Závazek jako </a:t>
            </a:r>
            <a:r>
              <a:rPr lang="cs-CZ" altLang="cs-CZ" sz="1805" b="1" dirty="0"/>
              <a:t>vztah dvou či více osob navzájem, </a:t>
            </a:r>
            <a:r>
              <a:rPr lang="cs-CZ" altLang="cs-CZ" sz="1805" dirty="0"/>
              <a:t>VP jako </a:t>
            </a:r>
            <a:r>
              <a:rPr lang="cs-CZ" altLang="cs-CZ" sz="1805" b="1" dirty="0"/>
              <a:t>vztah osoby k věci</a:t>
            </a:r>
          </a:p>
          <a:p>
            <a:pPr lvl="1" algn="just">
              <a:lnSpc>
                <a:spcPct val="90000"/>
              </a:lnSpc>
              <a:defRPr/>
            </a:pPr>
            <a:r>
              <a:rPr lang="cs-CZ" altLang="cs-CZ" sz="1805" dirty="0"/>
              <a:t>Srov. terminologii</a:t>
            </a:r>
          </a:p>
          <a:p>
            <a:pPr lvl="2" algn="just">
              <a:lnSpc>
                <a:spcPct val="90000"/>
              </a:lnSpc>
              <a:defRPr/>
            </a:pPr>
            <a:r>
              <a:rPr lang="cs-CZ" altLang="cs-CZ" sz="1805" b="1" i="1" dirty="0"/>
              <a:t>Ius </a:t>
            </a:r>
            <a:r>
              <a:rPr lang="cs-CZ" altLang="cs-CZ" sz="1805" b="1" i="1" u="sng" dirty="0"/>
              <a:t>in</a:t>
            </a:r>
            <a:r>
              <a:rPr lang="cs-CZ" altLang="cs-CZ" sz="1805" b="1" i="1" dirty="0"/>
              <a:t> </a:t>
            </a:r>
            <a:r>
              <a:rPr lang="cs-CZ" altLang="cs-CZ" sz="1805" b="1" i="1" dirty="0" err="1"/>
              <a:t>rem</a:t>
            </a:r>
            <a:r>
              <a:rPr lang="cs-CZ" altLang="cs-CZ" sz="1805" dirty="0"/>
              <a:t> (právo </a:t>
            </a:r>
            <a:r>
              <a:rPr lang="cs-CZ" altLang="cs-CZ" sz="1805" b="1" u="sng" dirty="0"/>
              <a:t>NA</a:t>
            </a:r>
            <a:r>
              <a:rPr lang="cs-CZ" altLang="cs-CZ" sz="1805" dirty="0"/>
              <a:t> věci), tj. VP</a:t>
            </a:r>
          </a:p>
          <a:p>
            <a:pPr lvl="2" algn="just">
              <a:lnSpc>
                <a:spcPct val="90000"/>
              </a:lnSpc>
              <a:defRPr/>
            </a:pPr>
            <a:r>
              <a:rPr lang="cs-CZ" altLang="cs-CZ" sz="1805" b="1" i="1" dirty="0"/>
              <a:t>Ius </a:t>
            </a:r>
            <a:r>
              <a:rPr lang="cs-CZ" altLang="cs-CZ" sz="1805" b="1" i="1" u="sng" dirty="0"/>
              <a:t>ad</a:t>
            </a:r>
            <a:r>
              <a:rPr lang="cs-CZ" altLang="cs-CZ" sz="1805" b="1" i="1" dirty="0"/>
              <a:t> </a:t>
            </a:r>
            <a:r>
              <a:rPr lang="cs-CZ" altLang="cs-CZ" sz="1805" b="1" i="1" dirty="0" err="1"/>
              <a:t>rem</a:t>
            </a:r>
            <a:r>
              <a:rPr lang="cs-CZ" altLang="cs-CZ" sz="1805" dirty="0"/>
              <a:t> (právo </a:t>
            </a:r>
            <a:r>
              <a:rPr lang="cs-CZ" altLang="cs-CZ" sz="1805" b="1" u="sng" dirty="0"/>
              <a:t>K</a:t>
            </a:r>
            <a:r>
              <a:rPr lang="cs-CZ" altLang="cs-CZ" sz="1805" dirty="0"/>
              <a:t> věci), tj. ZP</a:t>
            </a:r>
          </a:p>
          <a:p>
            <a:pPr marL="270994" lvl="2" algn="just">
              <a:spcBef>
                <a:spcPts val="1000"/>
              </a:spcBef>
              <a:defRPr/>
            </a:pPr>
            <a:r>
              <a:rPr lang="cs-CZ" sz="1805" dirty="0">
                <a:solidFill>
                  <a:schemeClr val="accent1"/>
                </a:solidFill>
              </a:rPr>
              <a:t>ZP jako </a:t>
            </a:r>
            <a:r>
              <a:rPr lang="cs-CZ" sz="1805" b="1" dirty="0">
                <a:solidFill>
                  <a:schemeClr val="accent1"/>
                </a:solidFill>
              </a:rPr>
              <a:t>dynamické právo</a:t>
            </a:r>
            <a:r>
              <a:rPr lang="cs-CZ" sz="1805" dirty="0">
                <a:solidFill>
                  <a:schemeClr val="accent1"/>
                </a:solidFill>
              </a:rPr>
              <a:t> X VP jako </a:t>
            </a:r>
            <a:r>
              <a:rPr lang="cs-CZ" sz="1805" b="1" dirty="0">
                <a:solidFill>
                  <a:schemeClr val="accent1"/>
                </a:solidFill>
              </a:rPr>
              <a:t>statické (trvalé) právo</a:t>
            </a:r>
            <a:endParaRPr lang="cs-CZ" sz="1805" dirty="0">
              <a:solidFill>
                <a:schemeClr val="accent1"/>
              </a:solidFill>
            </a:endParaRPr>
          </a:p>
        </p:txBody>
      </p:sp>
    </p:spTree>
    <p:extLst>
      <p:ext uri="{BB962C8B-B14F-4D97-AF65-F5344CB8AC3E}">
        <p14:creationId xmlns:p14="http://schemas.microsoft.com/office/powerpoint/2010/main" val="1926994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08720"/>
            <a:ext cx="8086635" cy="647700"/>
          </a:xfrm>
        </p:spPr>
        <p:txBody>
          <a:bodyPr/>
          <a:lstStyle/>
          <a:p>
            <a:r>
              <a:rPr lang="cs-CZ" sz="3200" dirty="0"/>
              <a:t>Obecně ke splnění</a:t>
            </a:r>
          </a:p>
        </p:txBody>
      </p:sp>
      <p:sp>
        <p:nvSpPr>
          <p:cNvPr id="3" name="Zástupný symbol pro obsah 2"/>
          <p:cNvSpPr>
            <a:spLocks noGrp="1"/>
          </p:cNvSpPr>
          <p:nvPr>
            <p:ph idx="1"/>
          </p:nvPr>
        </p:nvSpPr>
        <p:spPr>
          <a:xfrm>
            <a:off x="509589" y="1700808"/>
            <a:ext cx="8082321" cy="4752528"/>
          </a:xfrm>
        </p:spPr>
        <p:txBody>
          <a:bodyPr>
            <a:noAutofit/>
          </a:bodyPr>
          <a:lstStyle/>
          <a:p>
            <a:pPr algn="just">
              <a:lnSpc>
                <a:spcPct val="80000"/>
              </a:lnSpc>
            </a:pPr>
            <a:r>
              <a:rPr lang="cs-CZ" sz="2000" dirty="0"/>
              <a:t>S</a:t>
            </a:r>
            <a:r>
              <a:rPr lang="pl-PL" sz="2000" dirty="0"/>
              <a:t>plnění</a:t>
            </a:r>
            <a:r>
              <a:rPr lang="cs-CZ" sz="2000" dirty="0"/>
              <a:t> (soluce) = </a:t>
            </a:r>
            <a:r>
              <a:rPr lang="pl-PL" sz="2000" dirty="0"/>
              <a:t>vykonání toho, k čemu je dlužník povinen </a:t>
            </a:r>
          </a:p>
          <a:p>
            <a:pPr algn="just">
              <a:lnSpc>
                <a:spcPct val="80000"/>
              </a:lnSpc>
            </a:pPr>
            <a:endParaRPr lang="pl-PL" sz="2000" dirty="0"/>
          </a:p>
          <a:p>
            <a:pPr algn="just">
              <a:lnSpc>
                <a:spcPct val="80000"/>
              </a:lnSpc>
            </a:pPr>
            <a:r>
              <a:rPr lang="pl-PL" sz="2000" dirty="0"/>
              <a:t>Splnění X plnění </a:t>
            </a:r>
          </a:p>
          <a:p>
            <a:pPr algn="just">
              <a:lnSpc>
                <a:spcPct val="80000"/>
              </a:lnSpc>
            </a:pPr>
            <a:endParaRPr lang="pl-PL" sz="2000" dirty="0"/>
          </a:p>
          <a:p>
            <a:pPr algn="just">
              <a:lnSpc>
                <a:spcPct val="80000"/>
              </a:lnSpc>
            </a:pPr>
            <a:r>
              <a:rPr lang="pl-PL" sz="2000" dirty="0"/>
              <a:t>Význam zjištění obsahu povinnosti (dluhu, resp. Pohledávky)</a:t>
            </a:r>
          </a:p>
          <a:p>
            <a:pPr lvl="1" algn="just">
              <a:lnSpc>
                <a:spcPct val="80000"/>
              </a:lnSpc>
            </a:pPr>
            <a:r>
              <a:rPr lang="pl-PL" sz="2000" dirty="0"/>
              <a:t>Závazek směřuje k činnosti </a:t>
            </a:r>
          </a:p>
          <a:p>
            <a:pPr lvl="1" algn="just">
              <a:lnSpc>
                <a:spcPct val="80000"/>
              </a:lnSpc>
            </a:pPr>
            <a:r>
              <a:rPr lang="pl-PL" sz="2000" dirty="0"/>
              <a:t>Závazek směřuje k výsledku činnosti </a:t>
            </a:r>
          </a:p>
          <a:p>
            <a:pPr lvl="1" algn="just">
              <a:lnSpc>
                <a:spcPct val="80000"/>
              </a:lnSpc>
            </a:pPr>
            <a:endParaRPr lang="pl-PL" sz="2000" dirty="0"/>
          </a:p>
          <a:p>
            <a:pPr lvl="1" algn="just">
              <a:lnSpc>
                <a:spcPct val="80000"/>
              </a:lnSpc>
            </a:pPr>
            <a:r>
              <a:rPr lang="pl-PL" sz="2000" dirty="0"/>
              <a:t>Někdy je toto posouzení obtížnější</a:t>
            </a:r>
          </a:p>
          <a:p>
            <a:pPr lvl="2" algn="just">
              <a:lnSpc>
                <a:spcPct val="80000"/>
              </a:lnSpc>
            </a:pPr>
            <a:r>
              <a:rPr lang="pl-PL" sz="2000" dirty="0"/>
              <a:t>- Př.: zprostředkování (§ 2445 odst. 1): „Smlouvou o zprostředkování se zprostředkovatel zavazuje, že zájemci zprostředkuje uzavření určité smlouvy s třetí osobou, a zájemce se zavazuje zaplatit zprostředkovateli provizi.”</a:t>
            </a:r>
          </a:p>
          <a:p>
            <a:pPr marL="1200150" lvl="2" indent="-285750" algn="just">
              <a:lnSpc>
                <a:spcPct val="80000"/>
              </a:lnSpc>
              <a:buFontTx/>
              <a:buChar char="-"/>
            </a:pPr>
            <a:r>
              <a:rPr lang="pl-PL" sz="2000" dirty="0"/>
              <a:t>Od splnění povinnosti je třeba odlišovat vznik (splatnost) práva na provizi</a:t>
            </a:r>
          </a:p>
          <a:p>
            <a:pPr lvl="1" algn="just">
              <a:lnSpc>
                <a:spcPct val="80000"/>
              </a:lnSpc>
            </a:pPr>
            <a:endParaRPr lang="cs-CZ" sz="2000"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40</a:t>
            </a:fld>
            <a:endParaRPr lang="cs-CZ"/>
          </a:p>
        </p:txBody>
      </p:sp>
    </p:spTree>
    <p:extLst>
      <p:ext uri="{BB962C8B-B14F-4D97-AF65-F5344CB8AC3E}">
        <p14:creationId xmlns:p14="http://schemas.microsoft.com/office/powerpoint/2010/main" val="32012769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268760"/>
            <a:ext cx="8082321" cy="5184576"/>
          </a:xfrm>
        </p:spPr>
        <p:txBody>
          <a:bodyPr>
            <a:normAutofit/>
          </a:bodyPr>
          <a:lstStyle/>
          <a:p>
            <a:r>
              <a:rPr lang="cs-CZ" dirty="0"/>
              <a:t>Právní následek splnění</a:t>
            </a:r>
          </a:p>
          <a:p>
            <a:pPr lvl="1"/>
            <a:r>
              <a:rPr lang="cs-CZ" dirty="0"/>
              <a:t>Zánik dluhu: § 1908 </a:t>
            </a:r>
          </a:p>
          <a:p>
            <a:pPr lvl="1"/>
            <a:r>
              <a:rPr lang="cs-CZ" dirty="0"/>
              <a:t>plnění prostřednictvím směnky apod. </a:t>
            </a:r>
          </a:p>
          <a:p>
            <a:pPr lvl="1"/>
            <a:endParaRPr lang="cs-CZ" dirty="0"/>
          </a:p>
          <a:p>
            <a:r>
              <a:rPr lang="cs-CZ" dirty="0"/>
              <a:t>Jakou povahu má splnění? </a:t>
            </a:r>
          </a:p>
          <a:p>
            <a:pPr lvl="1"/>
            <a:r>
              <a:rPr lang="cs-CZ" dirty="0"/>
              <a:t>Právní jednání nebo faktická činnosti? </a:t>
            </a:r>
          </a:p>
          <a:p>
            <a:pPr lvl="1"/>
            <a:r>
              <a:rPr lang="cs-CZ" dirty="0"/>
              <a:t>Soluční smlouva? </a:t>
            </a:r>
          </a:p>
          <a:p>
            <a:pPr lvl="1"/>
            <a:r>
              <a:rPr lang="cs-CZ" dirty="0"/>
              <a:t>Srov. Eliáš a kol. Velký akademický komentář k OZ, II. svazek, s. 1609 – 1618</a:t>
            </a:r>
          </a:p>
          <a:p>
            <a:pPr lvl="1"/>
            <a:endParaRPr lang="cs-CZ" dirty="0"/>
          </a:p>
          <a:p>
            <a:r>
              <a:rPr lang="cs-CZ" dirty="0"/>
              <a:t>V OZ je vyjádřena zásadní nezávislost jednotlivých závazků vzniklých z různých právních důvodů (§ 1913)</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41</a:t>
            </a:fld>
            <a:endParaRPr lang="cs-CZ"/>
          </a:p>
        </p:txBody>
      </p:sp>
    </p:spTree>
    <p:extLst>
      <p:ext uri="{BB962C8B-B14F-4D97-AF65-F5344CB8AC3E}">
        <p14:creationId xmlns:p14="http://schemas.microsoft.com/office/powerpoint/2010/main" val="215054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t>Synallagma</a:t>
            </a:r>
            <a:r>
              <a:rPr lang="cs-CZ" sz="3600" dirty="0"/>
              <a:t> (§ 1911 – 1903) </a:t>
            </a:r>
          </a:p>
        </p:txBody>
      </p:sp>
      <p:sp>
        <p:nvSpPr>
          <p:cNvPr id="3" name="Zástupný symbol pro obsah 2"/>
          <p:cNvSpPr>
            <a:spLocks noGrp="1"/>
          </p:cNvSpPr>
          <p:nvPr>
            <p:ph idx="1"/>
          </p:nvPr>
        </p:nvSpPr>
        <p:spPr>
          <a:xfrm>
            <a:off x="509589" y="2017712"/>
            <a:ext cx="8082321" cy="4507632"/>
          </a:xfrm>
        </p:spPr>
        <p:txBody>
          <a:bodyPr>
            <a:normAutofit lnSpcReduction="10000"/>
          </a:bodyPr>
          <a:lstStyle/>
          <a:p>
            <a:r>
              <a:rPr lang="cs-CZ" dirty="0" err="1"/>
              <a:t>Synallagma</a:t>
            </a:r>
            <a:r>
              <a:rPr lang="cs-CZ" dirty="0"/>
              <a:t> = závazek, v němž jsou strany obousměrně zavázány ke vzájemným plněním (věřitel je zároveň dlužníkem), která jsou v rámci dané transakce funkčně a hodnotově propojena takovým způsobem, že mají charakter protiplnění („něco za něco“)</a:t>
            </a:r>
          </a:p>
          <a:p>
            <a:endParaRPr lang="cs-CZ" dirty="0"/>
          </a:p>
          <a:p>
            <a:r>
              <a:rPr lang="cs-CZ" dirty="0"/>
              <a:t>Strany jsou oprávněny tuto vzájemnost reálně vyžadovat</a:t>
            </a:r>
          </a:p>
          <a:p>
            <a:pPr lvl="1"/>
            <a:r>
              <a:rPr lang="cs-CZ" dirty="0"/>
              <a:t>To platí i v případě, následného vypořádání pro případ neplatné nebo zrušené smlouvy (§ 2993)</a:t>
            </a:r>
          </a:p>
          <a:p>
            <a:endParaRPr lang="cs-CZ" dirty="0"/>
          </a:p>
          <a:p>
            <a:r>
              <a:rPr lang="cs-CZ" dirty="0"/>
              <a:t>Genetické </a:t>
            </a:r>
            <a:r>
              <a:rPr lang="cs-CZ" dirty="0" err="1"/>
              <a:t>synallagma</a:t>
            </a:r>
            <a:endParaRPr lang="cs-CZ" dirty="0"/>
          </a:p>
          <a:p>
            <a:r>
              <a:rPr lang="cs-CZ" dirty="0"/>
              <a:t>Funkcionální </a:t>
            </a:r>
            <a:r>
              <a:rPr lang="cs-CZ" dirty="0" err="1"/>
              <a:t>synallagma</a:t>
            </a:r>
            <a:r>
              <a:rPr lang="cs-CZ" dirty="0"/>
              <a:t> </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42</a:t>
            </a:fld>
            <a:endParaRPr lang="cs-CZ"/>
          </a:p>
        </p:txBody>
      </p:sp>
    </p:spTree>
    <p:extLst>
      <p:ext uri="{BB962C8B-B14F-4D97-AF65-F5344CB8AC3E}">
        <p14:creationId xmlns:p14="http://schemas.microsoft.com/office/powerpoint/2010/main" val="314754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361460" y="2103884"/>
            <a:ext cx="8382891" cy="4114800"/>
          </a:xfrm>
        </p:spPr>
        <p:txBody>
          <a:bodyPr/>
          <a:lstStyle/>
          <a:p>
            <a:r>
              <a:rPr lang="cs-CZ" dirty="0"/>
              <a:t>Pravidlo pro případ, že si strany mají plnit zároveň – „z ruky do ruky“ (§ 1911) </a:t>
            </a:r>
          </a:p>
          <a:p>
            <a:pPr lvl="1"/>
            <a:r>
              <a:rPr lang="cs-CZ" dirty="0"/>
              <a:t>Srov. též např. § 2079 odst. 2</a:t>
            </a:r>
          </a:p>
          <a:p>
            <a:pPr lvl="1"/>
            <a:r>
              <a:rPr lang="cs-CZ" dirty="0"/>
              <a:t>Tzv. námitka nesplněné smlouvy</a:t>
            </a:r>
          </a:p>
          <a:p>
            <a:pPr lvl="1"/>
            <a:endParaRPr lang="cs-CZ" dirty="0"/>
          </a:p>
          <a:p>
            <a:r>
              <a:rPr lang="cs-CZ" dirty="0"/>
              <a:t>Pravidlo pro případ, že jedna strana má plnit napřed (§ 1912)</a:t>
            </a:r>
          </a:p>
          <a:p>
            <a:pPr lvl="1"/>
            <a:r>
              <a:rPr lang="cs-CZ" dirty="0"/>
              <a:t>Tzv. námitka nejistoty protiplnění (</a:t>
            </a:r>
            <a:r>
              <a:rPr lang="cs-CZ" dirty="0" err="1"/>
              <a:t>Unsicherheitseinrede</a:t>
            </a:r>
            <a:r>
              <a:rPr lang="cs-CZ" dirty="0"/>
              <a:t>)</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43</a:t>
            </a:fld>
            <a:endParaRPr lang="cs-CZ"/>
          </a:p>
        </p:txBody>
      </p:sp>
    </p:spTree>
    <p:extLst>
      <p:ext uri="{BB962C8B-B14F-4D97-AF65-F5344CB8AC3E}">
        <p14:creationId xmlns:p14="http://schemas.microsoft.com/office/powerpoint/2010/main" val="4076007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4388" y="1367012"/>
            <a:ext cx="8086635" cy="647700"/>
          </a:xfrm>
        </p:spPr>
        <p:txBody>
          <a:bodyPr/>
          <a:lstStyle/>
          <a:p>
            <a:r>
              <a:rPr lang="cs-CZ" sz="3600" dirty="0"/>
              <a:t>Subjekty splnění</a:t>
            </a:r>
            <a:br>
              <a:rPr lang="cs-CZ" sz="3600" dirty="0"/>
            </a:br>
            <a:r>
              <a:rPr lang="cs-CZ" sz="2800" dirty="0"/>
              <a:t>1. Poskytovatel plnění</a:t>
            </a:r>
          </a:p>
        </p:txBody>
      </p:sp>
      <p:sp>
        <p:nvSpPr>
          <p:cNvPr id="3" name="Zástupný symbol pro obsah 2"/>
          <p:cNvSpPr>
            <a:spLocks noGrp="1"/>
          </p:cNvSpPr>
          <p:nvPr>
            <p:ph idx="1"/>
          </p:nvPr>
        </p:nvSpPr>
        <p:spPr>
          <a:xfrm>
            <a:off x="513903" y="2348880"/>
            <a:ext cx="8082321" cy="3999657"/>
          </a:xfrm>
        </p:spPr>
        <p:txBody>
          <a:bodyPr>
            <a:noAutofit/>
          </a:bodyPr>
          <a:lstStyle/>
          <a:p>
            <a:pPr marL="0" indent="0" algn="just">
              <a:lnSpc>
                <a:spcPct val="80000"/>
              </a:lnSpc>
              <a:buNone/>
            </a:pPr>
            <a:r>
              <a:rPr lang="cs-CZ" sz="2000" b="1" dirty="0"/>
              <a:t>1. Plnění poskytuje dlužník</a:t>
            </a:r>
          </a:p>
          <a:p>
            <a:pPr algn="just">
              <a:lnSpc>
                <a:spcPct val="80000"/>
              </a:lnSpc>
            </a:pPr>
            <a:endParaRPr lang="cs-CZ" sz="2000" dirty="0"/>
          </a:p>
          <a:p>
            <a:pPr marL="0" indent="0" algn="just">
              <a:lnSpc>
                <a:spcPct val="80000"/>
              </a:lnSpc>
              <a:buNone/>
            </a:pPr>
            <a:r>
              <a:rPr lang="cs-CZ" sz="2000" b="1" dirty="0"/>
              <a:t>2. Plnění poskytuje třetí osoba</a:t>
            </a:r>
          </a:p>
          <a:p>
            <a:pPr algn="just">
              <a:lnSpc>
                <a:spcPct val="80000"/>
              </a:lnSpc>
            </a:pPr>
            <a:r>
              <a:rPr lang="cs-CZ" sz="2000" dirty="0"/>
              <a:t>Věřitel </a:t>
            </a:r>
            <a:r>
              <a:rPr lang="cs-CZ" sz="2000" b="1" dirty="0"/>
              <a:t>musí</a:t>
            </a:r>
            <a:r>
              <a:rPr lang="cs-CZ" sz="2000" dirty="0"/>
              <a:t> přijmout</a:t>
            </a:r>
          </a:p>
          <a:p>
            <a:pPr lvl="1" algn="just">
              <a:lnSpc>
                <a:spcPct val="80000"/>
              </a:lnSpc>
            </a:pPr>
            <a:r>
              <a:rPr lang="cs-CZ" sz="2000" dirty="0"/>
              <a:t>Od ručitele či jiné osoby </a:t>
            </a:r>
            <a:r>
              <a:rPr lang="cs-CZ" sz="2000" u="sng" dirty="0"/>
              <a:t>zajišťující</a:t>
            </a:r>
            <a:r>
              <a:rPr lang="cs-CZ" sz="2000" dirty="0"/>
              <a:t> dluh (§ 1937)</a:t>
            </a:r>
          </a:p>
          <a:p>
            <a:pPr lvl="1" algn="just">
              <a:lnSpc>
                <a:spcPct val="80000"/>
              </a:lnSpc>
            </a:pPr>
            <a:r>
              <a:rPr lang="cs-CZ" sz="2000" dirty="0"/>
              <a:t>Od povinného z relativně neúčinného jednání (§ 597)</a:t>
            </a:r>
          </a:p>
          <a:p>
            <a:pPr lvl="1" algn="just">
              <a:lnSpc>
                <a:spcPct val="80000"/>
              </a:lnSpc>
            </a:pPr>
            <a:r>
              <a:rPr lang="cs-CZ" sz="2000" dirty="0"/>
              <a:t>Od jakékoliv třetí osoby </a:t>
            </a:r>
            <a:r>
              <a:rPr lang="cs-CZ" sz="2000" u="sng" dirty="0"/>
              <a:t>se souhlasem dlužníka </a:t>
            </a:r>
            <a:r>
              <a:rPr lang="cs-CZ" sz="2000" dirty="0"/>
              <a:t>(§ 1936)</a:t>
            </a:r>
          </a:p>
          <a:p>
            <a:pPr lvl="2" algn="just">
              <a:lnSpc>
                <a:spcPct val="80000"/>
              </a:lnSpc>
            </a:pPr>
            <a:r>
              <a:rPr lang="cs-CZ" sz="2000" dirty="0"/>
              <a:t>Např. plní-li dlužník z vlastní vůle prostřednictvím jiné osoby, odpovídá tak, jako by plnil sám (§ 1935)</a:t>
            </a:r>
          </a:p>
          <a:p>
            <a:pPr algn="just">
              <a:lnSpc>
                <a:spcPct val="80000"/>
              </a:lnSpc>
            </a:pPr>
            <a:r>
              <a:rPr lang="cs-CZ" sz="2000" dirty="0"/>
              <a:t>Věřitel </a:t>
            </a:r>
            <a:r>
              <a:rPr lang="cs-CZ" sz="2000" b="1" dirty="0"/>
              <a:t>může</a:t>
            </a:r>
            <a:r>
              <a:rPr lang="cs-CZ" sz="2000" dirty="0"/>
              <a:t> přijmout</a:t>
            </a:r>
          </a:p>
          <a:p>
            <a:pPr lvl="1" algn="just">
              <a:lnSpc>
                <a:spcPct val="80000"/>
              </a:lnSpc>
            </a:pPr>
            <a:r>
              <a:rPr lang="cs-CZ" sz="2000" dirty="0"/>
              <a:t>Plnění může věřiteli poskytnout namísto dlužníka i jiná než výše uvedená osoba =&gt; kdokoli (§ 1936)</a:t>
            </a:r>
          </a:p>
          <a:p>
            <a:pPr lvl="1" algn="just">
              <a:lnSpc>
                <a:spcPct val="80000"/>
              </a:lnSpc>
            </a:pPr>
            <a:r>
              <a:rPr lang="cs-CZ" sz="2000" dirty="0"/>
              <a:t>Proti vůli dlužníka?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44</a:t>
            </a:fld>
            <a:endParaRPr lang="cs-CZ"/>
          </a:p>
        </p:txBody>
      </p:sp>
    </p:spTree>
    <p:extLst>
      <p:ext uri="{BB962C8B-B14F-4D97-AF65-F5344CB8AC3E}">
        <p14:creationId xmlns:p14="http://schemas.microsoft.com/office/powerpoint/2010/main" val="37573144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Následky poskytnutí plnění třetí osobou: </a:t>
            </a:r>
          </a:p>
          <a:p>
            <a:pPr lvl="1"/>
            <a:r>
              <a:rPr lang="cs-CZ" dirty="0"/>
              <a:t>Poskytl zajišťovatel: subrogace (1937 odst. 2)</a:t>
            </a:r>
          </a:p>
          <a:p>
            <a:pPr lvl="1"/>
            <a:r>
              <a:rPr lang="cs-CZ" dirty="0"/>
              <a:t>Poskytla jiná osoba (zejména, kde má věřitel povinnost přijmout plnění): právo na postoupení pohledávky (§ 1936 odst. 2)</a:t>
            </a:r>
          </a:p>
          <a:p>
            <a:pPr lvl="1"/>
            <a:r>
              <a:rPr lang="cs-CZ" dirty="0"/>
              <a:t>Nedojde-li k subrogaci nebo cesi: BO nebo nepřikázané jednatelství </a:t>
            </a:r>
          </a:p>
          <a:p>
            <a:pPr lvl="1"/>
            <a:endParaRPr lang="cs-CZ" dirty="0"/>
          </a:p>
          <a:p>
            <a:pPr lvl="1"/>
            <a:r>
              <a:rPr lang="cs-CZ" dirty="0"/>
              <a:t>Přednostní postavení původního věřitele (§ 1938 odst. 2)</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45</a:t>
            </a:fld>
            <a:endParaRPr lang="cs-CZ"/>
          </a:p>
        </p:txBody>
      </p:sp>
    </p:spTree>
    <p:extLst>
      <p:ext uri="{BB962C8B-B14F-4D97-AF65-F5344CB8AC3E}">
        <p14:creationId xmlns:p14="http://schemas.microsoft.com/office/powerpoint/2010/main" val="33940944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Příjemce plnění </a:t>
            </a:r>
          </a:p>
        </p:txBody>
      </p:sp>
      <p:sp>
        <p:nvSpPr>
          <p:cNvPr id="3" name="Zástupný symbol pro obsah 2"/>
          <p:cNvSpPr>
            <a:spLocks noGrp="1"/>
          </p:cNvSpPr>
          <p:nvPr>
            <p:ph idx="1"/>
          </p:nvPr>
        </p:nvSpPr>
        <p:spPr/>
        <p:txBody>
          <a:bodyPr/>
          <a:lstStyle/>
          <a:p>
            <a:pPr lvl="0" algn="just">
              <a:lnSpc>
                <a:spcPct val="80000"/>
              </a:lnSpc>
            </a:pPr>
            <a:r>
              <a:rPr lang="cs-CZ" dirty="0">
                <a:solidFill>
                  <a:srgbClr val="000000"/>
                </a:solidFill>
              </a:rPr>
              <a:t>Plní se věřiteli</a:t>
            </a:r>
          </a:p>
          <a:p>
            <a:pPr lvl="0" algn="just">
              <a:lnSpc>
                <a:spcPct val="80000"/>
              </a:lnSpc>
            </a:pPr>
            <a:r>
              <a:rPr lang="cs-CZ" dirty="0">
                <a:solidFill>
                  <a:srgbClr val="000000"/>
                </a:solidFill>
              </a:rPr>
              <a:t>Jiný příjemce plnění než věřitel: </a:t>
            </a:r>
          </a:p>
          <a:p>
            <a:pPr lvl="1" algn="just">
              <a:lnSpc>
                <a:spcPct val="80000"/>
              </a:lnSpc>
            </a:pPr>
            <a:r>
              <a:rPr lang="cs-CZ" dirty="0">
                <a:solidFill>
                  <a:srgbClr val="000000"/>
                </a:solidFill>
              </a:rPr>
              <a:t>Každý kdo předloží věřitelovo potvrzení o splnění dluhu nebo kvitanci (§ 1951)</a:t>
            </a:r>
          </a:p>
          <a:p>
            <a:pPr lvl="1" algn="just">
              <a:lnSpc>
                <a:spcPct val="80000"/>
              </a:lnSpc>
            </a:pPr>
            <a:r>
              <a:rPr lang="cs-CZ" dirty="0">
                <a:solidFill>
                  <a:srgbClr val="000000"/>
                </a:solidFill>
              </a:rPr>
              <a:t>Postupitel (§ 1882 odst. 1)</a:t>
            </a:r>
          </a:p>
          <a:p>
            <a:pPr lvl="1" algn="just">
              <a:lnSpc>
                <a:spcPct val="80000"/>
              </a:lnSpc>
            </a:pPr>
            <a:r>
              <a:rPr lang="cs-CZ" dirty="0">
                <a:solidFill>
                  <a:srgbClr val="000000"/>
                </a:solidFill>
              </a:rPr>
              <a:t>Poukazník (§ 1947)</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46</a:t>
            </a:fld>
            <a:endParaRPr lang="cs-CZ"/>
          </a:p>
        </p:txBody>
      </p:sp>
    </p:spTree>
    <p:extLst>
      <p:ext uri="{BB962C8B-B14F-4D97-AF65-F5344CB8AC3E}">
        <p14:creationId xmlns:p14="http://schemas.microsoft.com/office/powerpoint/2010/main" val="1628043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Jaké má být plnění?</a:t>
            </a:r>
          </a:p>
        </p:txBody>
      </p:sp>
      <p:sp>
        <p:nvSpPr>
          <p:cNvPr id="3" name="Zástupný symbol pro obsah 2"/>
          <p:cNvSpPr>
            <a:spLocks noGrp="1"/>
          </p:cNvSpPr>
          <p:nvPr>
            <p:ph idx="1"/>
          </p:nvPr>
        </p:nvSpPr>
        <p:spPr/>
        <p:txBody>
          <a:bodyPr>
            <a:noAutofit/>
          </a:bodyPr>
          <a:lstStyle/>
          <a:p>
            <a:pPr algn="just">
              <a:lnSpc>
                <a:spcPct val="80000"/>
              </a:lnSpc>
            </a:pPr>
            <a:r>
              <a:rPr lang="cs-CZ" sz="2106" dirty="0"/>
              <a:t>Plnění má být </a:t>
            </a:r>
            <a:r>
              <a:rPr lang="cs-CZ" sz="2106" b="1" dirty="0"/>
              <a:t>řádné</a:t>
            </a:r>
            <a:r>
              <a:rPr lang="cs-CZ" sz="2106" dirty="0"/>
              <a:t> – co to znamená?</a:t>
            </a:r>
          </a:p>
          <a:p>
            <a:pPr lvl="1" algn="just">
              <a:lnSpc>
                <a:spcPct val="80000"/>
              </a:lnSpc>
            </a:pPr>
            <a:r>
              <a:rPr lang="cs-CZ" sz="1805" dirty="0"/>
              <a:t>Bez vad</a:t>
            </a:r>
          </a:p>
          <a:p>
            <a:pPr lvl="1" algn="just">
              <a:lnSpc>
                <a:spcPct val="80000"/>
              </a:lnSpc>
            </a:pPr>
            <a:r>
              <a:rPr lang="cs-CZ" sz="1805" dirty="0"/>
              <a:t>Stanoveným způsobem</a:t>
            </a:r>
          </a:p>
          <a:p>
            <a:pPr lvl="1" algn="just">
              <a:lnSpc>
                <a:spcPct val="80000"/>
              </a:lnSpc>
            </a:pPr>
            <a:r>
              <a:rPr lang="cs-CZ" sz="1805" dirty="0"/>
              <a:t>V místě plnění</a:t>
            </a:r>
            <a:endParaRPr lang="cs-CZ" sz="1805" dirty="0">
              <a:solidFill>
                <a:schemeClr val="accent1"/>
              </a:solidFill>
            </a:endParaRPr>
          </a:p>
          <a:p>
            <a:pPr algn="just">
              <a:lnSpc>
                <a:spcPct val="80000"/>
              </a:lnSpc>
            </a:pPr>
            <a:endParaRPr lang="cs-CZ" sz="2106" dirty="0"/>
          </a:p>
          <a:p>
            <a:pPr lvl="1" algn="just">
              <a:lnSpc>
                <a:spcPct val="80000"/>
              </a:lnSpc>
            </a:pPr>
            <a:r>
              <a:rPr lang="cs-CZ" sz="2106" dirty="0"/>
              <a:t>Nikoli řádné plnění: věřitel je může odmítnout (§ 1910)</a:t>
            </a:r>
          </a:p>
          <a:p>
            <a:pPr lvl="2" algn="just">
              <a:lnSpc>
                <a:spcPct val="80000"/>
              </a:lnSpc>
            </a:pPr>
            <a:r>
              <a:rPr lang="cs-CZ" sz="2106" dirty="0"/>
              <a:t>- neocitá se v prodlení </a:t>
            </a:r>
          </a:p>
          <a:p>
            <a:pPr lvl="2" algn="just">
              <a:lnSpc>
                <a:spcPct val="80000"/>
              </a:lnSpc>
            </a:pPr>
            <a:r>
              <a:rPr lang="cs-CZ" sz="2106" dirty="0"/>
              <a:t>- smlouva nebo zákon (např. § 2628) mohou stanovit </a:t>
            </a:r>
          </a:p>
          <a:p>
            <a:pPr algn="just">
              <a:lnSpc>
                <a:spcPct val="80000"/>
              </a:lnSpc>
            </a:pPr>
            <a:endParaRPr lang="cs-CZ" sz="2106" dirty="0"/>
          </a:p>
          <a:p>
            <a:pPr algn="just">
              <a:lnSpc>
                <a:spcPct val="80000"/>
              </a:lnSpc>
            </a:pPr>
            <a:endParaRPr lang="cs-CZ" sz="2106" dirty="0"/>
          </a:p>
          <a:p>
            <a:pPr algn="just">
              <a:lnSpc>
                <a:spcPct val="80000"/>
              </a:lnSpc>
            </a:pPr>
            <a:r>
              <a:rPr lang="cs-CZ" sz="2106" dirty="0"/>
              <a:t>Plnění má být </a:t>
            </a:r>
            <a:r>
              <a:rPr lang="cs-CZ" sz="2106" b="1" dirty="0"/>
              <a:t>včasné</a:t>
            </a:r>
            <a:r>
              <a:rPr lang="cs-CZ" sz="2106" dirty="0"/>
              <a:t> (§ 1958 an.)</a:t>
            </a:r>
          </a:p>
          <a:p>
            <a:pPr lvl="1" algn="just">
              <a:lnSpc>
                <a:spcPct val="80000"/>
              </a:lnSpc>
            </a:pPr>
            <a:r>
              <a:rPr lang="cs-CZ" sz="2106" dirty="0"/>
              <a:t>Jinak: (zásadně) prodlení dlužníka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47</a:t>
            </a:fld>
            <a:endParaRPr lang="cs-CZ"/>
          </a:p>
        </p:txBody>
      </p:sp>
    </p:spTree>
    <p:extLst>
      <p:ext uri="{BB962C8B-B14F-4D97-AF65-F5344CB8AC3E}">
        <p14:creationId xmlns:p14="http://schemas.microsoft.com/office/powerpoint/2010/main" val="2507700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36712"/>
            <a:ext cx="8086635" cy="647700"/>
          </a:xfrm>
        </p:spPr>
        <p:txBody>
          <a:bodyPr/>
          <a:lstStyle/>
          <a:p>
            <a:r>
              <a:rPr lang="cs-CZ" sz="3200" dirty="0"/>
              <a:t>Odpovědnost za vady </a:t>
            </a:r>
          </a:p>
        </p:txBody>
      </p:sp>
      <p:sp>
        <p:nvSpPr>
          <p:cNvPr id="3" name="Zástupný symbol pro obsah 2"/>
          <p:cNvSpPr>
            <a:spLocks noGrp="1"/>
          </p:cNvSpPr>
          <p:nvPr>
            <p:ph idx="1"/>
          </p:nvPr>
        </p:nvSpPr>
        <p:spPr>
          <a:xfrm>
            <a:off x="467544" y="1700808"/>
            <a:ext cx="8352927" cy="4320480"/>
          </a:xfrm>
        </p:spPr>
        <p:txBody>
          <a:bodyPr/>
          <a:lstStyle/>
          <a:p>
            <a:r>
              <a:rPr lang="cs-CZ" dirty="0"/>
              <a:t>Odpovědnost za vady zakládá </a:t>
            </a:r>
            <a:r>
              <a:rPr lang="cs-CZ" b="1" dirty="0"/>
              <a:t>vadné plnění</a:t>
            </a:r>
          </a:p>
          <a:p>
            <a:endParaRPr lang="cs-CZ" dirty="0"/>
          </a:p>
          <a:p>
            <a:r>
              <a:rPr lang="cs-CZ" dirty="0"/>
              <a:t>Odpovědnost za vady X záruka za jakost </a:t>
            </a:r>
          </a:p>
          <a:p>
            <a:pPr lvl="1"/>
            <a:r>
              <a:rPr lang="cs-CZ" dirty="0"/>
              <a:t>Záruka za jakost: </a:t>
            </a:r>
          </a:p>
          <a:p>
            <a:pPr marL="1257300" lvl="2" indent="-342900">
              <a:buFontTx/>
              <a:buChar char="-"/>
            </a:pPr>
            <a:r>
              <a:rPr lang="cs-CZ" dirty="0"/>
              <a:t>jen smluvní povaha (převzatá záruka, § 1919) nebo i zákonná záruka?</a:t>
            </a:r>
          </a:p>
          <a:p>
            <a:pPr marL="1257300" lvl="2" indent="-342900">
              <a:buFontTx/>
              <a:buChar char="-"/>
            </a:pPr>
            <a:r>
              <a:rPr lang="cs-CZ" dirty="0"/>
              <a:t>Sporné: § 2165 an. (bude novelizováno)</a:t>
            </a:r>
          </a:p>
          <a:p>
            <a:endParaRPr lang="cs-CZ" dirty="0"/>
          </a:p>
          <a:p>
            <a:r>
              <a:rPr lang="cs-CZ" dirty="0"/>
              <a:t>Zásadně jen v případě úplatného plnění </a:t>
            </a:r>
          </a:p>
          <a:p>
            <a:pPr lvl="1"/>
            <a:r>
              <a:rPr lang="cs-CZ" dirty="0"/>
              <a:t>Avšak srov. např. 2065 </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48</a:t>
            </a:fld>
            <a:endParaRPr lang="cs-CZ"/>
          </a:p>
        </p:txBody>
      </p:sp>
    </p:spTree>
    <p:extLst>
      <p:ext uri="{BB962C8B-B14F-4D97-AF65-F5344CB8AC3E}">
        <p14:creationId xmlns:p14="http://schemas.microsoft.com/office/powerpoint/2010/main" val="37221825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268760"/>
            <a:ext cx="8082321" cy="4863753"/>
          </a:xfrm>
        </p:spPr>
        <p:txBody>
          <a:bodyPr/>
          <a:lstStyle/>
          <a:p>
            <a:pPr lvl="0"/>
            <a:r>
              <a:rPr lang="cs-CZ" dirty="0">
                <a:solidFill>
                  <a:srgbClr val="000000"/>
                </a:solidFill>
              </a:rPr>
              <a:t>Věřitel není (zásadně) povinen vadné plnění přijmout; přijme-li však, je splněno. </a:t>
            </a:r>
          </a:p>
          <a:p>
            <a:pPr lvl="1"/>
            <a:r>
              <a:rPr lang="cs-CZ" dirty="0">
                <a:solidFill>
                  <a:srgbClr val="000000"/>
                </a:solidFill>
              </a:rPr>
              <a:t>Má však práva z odpovědnosti za vady (§ 1914 odst. 2)</a:t>
            </a:r>
          </a:p>
          <a:p>
            <a:endParaRPr lang="cs-CZ" dirty="0"/>
          </a:p>
          <a:p>
            <a:r>
              <a:rPr lang="cs-CZ" dirty="0"/>
              <a:t>Odpovědnost za vady nevyžaduje zavinění, nevylučují ji ani důvody v § 2913 odst. 2 (ty vylučují jen NŠ)</a:t>
            </a:r>
          </a:p>
          <a:p>
            <a:endParaRPr lang="cs-CZ" dirty="0"/>
          </a:p>
          <a:p>
            <a:r>
              <a:rPr lang="cs-CZ" dirty="0"/>
              <a:t>Dispozitivní (avšak ochrana spotřebitele)</a:t>
            </a:r>
          </a:p>
          <a:p>
            <a:pPr lvl="1"/>
            <a:r>
              <a:rPr lang="cs-CZ" dirty="0"/>
              <a:t>Vzdání se předem: § 1916 odst. 2, § 2898 analog.</a:t>
            </a:r>
          </a:p>
          <a:p>
            <a:endParaRPr lang="cs-CZ" dirty="0"/>
          </a:p>
          <a:p>
            <a:r>
              <a:rPr lang="cs-CZ" dirty="0"/>
              <a:t>Vztah k odpovědnosti </a:t>
            </a:r>
            <a:r>
              <a:rPr lang="cs-CZ"/>
              <a:t>za škodu (§ 1925)</a:t>
            </a:r>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49</a:t>
            </a:fld>
            <a:endParaRPr lang="cs-CZ"/>
          </a:p>
        </p:txBody>
      </p:sp>
    </p:spTree>
    <p:extLst>
      <p:ext uri="{BB962C8B-B14F-4D97-AF65-F5344CB8AC3E}">
        <p14:creationId xmlns:p14="http://schemas.microsoft.com/office/powerpoint/2010/main" val="237944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Vznik závazku (§ 1723)</a:t>
            </a:r>
          </a:p>
        </p:txBody>
      </p:sp>
      <p:sp>
        <p:nvSpPr>
          <p:cNvPr id="3" name="Zástupný symbol pro obsah 2"/>
          <p:cNvSpPr>
            <a:spLocks noGrp="1"/>
          </p:cNvSpPr>
          <p:nvPr>
            <p:ph idx="1"/>
          </p:nvPr>
        </p:nvSpPr>
        <p:spPr/>
        <p:txBody>
          <a:bodyPr>
            <a:noAutofit/>
          </a:bodyPr>
          <a:lstStyle/>
          <a:p>
            <a:pPr algn="just">
              <a:lnSpc>
                <a:spcPct val="80000"/>
              </a:lnSpc>
            </a:pPr>
            <a:r>
              <a:rPr lang="cs-CZ" altLang="cs-CZ" sz="1805" dirty="0"/>
              <a:t>Právní jednání</a:t>
            </a:r>
          </a:p>
          <a:p>
            <a:pPr lvl="1" algn="just">
              <a:lnSpc>
                <a:spcPct val="80000"/>
              </a:lnSpc>
            </a:pPr>
            <a:r>
              <a:rPr lang="cs-CZ" altLang="cs-CZ" sz="1654" b="1" dirty="0"/>
              <a:t>Smlouva – podrobně!!!</a:t>
            </a:r>
          </a:p>
          <a:p>
            <a:pPr lvl="1" algn="just">
              <a:lnSpc>
                <a:spcPct val="80000"/>
              </a:lnSpc>
            </a:pPr>
            <a:r>
              <a:rPr lang="cs-CZ" altLang="cs-CZ" sz="1654" dirty="0"/>
              <a:t>Jiné právní jednání – jednostranné (srov. zejm. § 2884 </a:t>
            </a:r>
            <a:r>
              <a:rPr lang="cs-CZ" altLang="cs-CZ" sz="1654" dirty="0" err="1"/>
              <a:t>an</a:t>
            </a:r>
            <a:r>
              <a:rPr lang="cs-CZ" altLang="cs-CZ" sz="1654" dirty="0"/>
              <a:t>.)</a:t>
            </a:r>
          </a:p>
          <a:p>
            <a:pPr lvl="2" algn="just">
              <a:lnSpc>
                <a:spcPct val="80000"/>
              </a:lnSpc>
            </a:pPr>
            <a:r>
              <a:rPr lang="cs-CZ" altLang="cs-CZ" sz="1504" dirty="0"/>
              <a:t>Co slib? (veřejný příslib; slib odškodnění X slib daru dle § 2056; dále též záruka)</a:t>
            </a:r>
          </a:p>
          <a:p>
            <a:pPr algn="just">
              <a:lnSpc>
                <a:spcPct val="80000"/>
              </a:lnSpc>
            </a:pPr>
            <a:r>
              <a:rPr lang="cs-CZ" altLang="cs-CZ" sz="1805" dirty="0"/>
              <a:t>Protiprávní jednání (delikty v užším významu) </a:t>
            </a:r>
          </a:p>
          <a:p>
            <a:pPr algn="just">
              <a:lnSpc>
                <a:spcPct val="80000"/>
              </a:lnSpc>
            </a:pPr>
            <a:r>
              <a:rPr lang="cs-CZ" altLang="cs-CZ" sz="1805" dirty="0"/>
              <a:t>Právní událost (náhrada škody na základě kvalifikované události)</a:t>
            </a:r>
          </a:p>
          <a:p>
            <a:pPr algn="just">
              <a:lnSpc>
                <a:spcPct val="80000"/>
              </a:lnSpc>
            </a:pPr>
            <a:r>
              <a:rPr lang="cs-CZ" altLang="cs-CZ" sz="1805" dirty="0"/>
              <a:t>Jiné právní skutečnosti (konstitutivní rozhodnutí orgánu veř. moci, zákon aj.)</a:t>
            </a:r>
          </a:p>
        </p:txBody>
      </p:sp>
    </p:spTree>
    <p:extLst>
      <p:ext uri="{BB962C8B-B14F-4D97-AF65-F5344CB8AC3E}">
        <p14:creationId xmlns:p14="http://schemas.microsoft.com/office/powerpoint/2010/main" val="447986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08720"/>
            <a:ext cx="8086635" cy="647700"/>
          </a:xfrm>
        </p:spPr>
        <p:txBody>
          <a:bodyPr/>
          <a:lstStyle/>
          <a:p>
            <a:r>
              <a:rPr lang="cs-CZ" sz="3600" dirty="0"/>
              <a:t>Vada</a:t>
            </a:r>
          </a:p>
        </p:txBody>
      </p:sp>
      <p:sp>
        <p:nvSpPr>
          <p:cNvPr id="3" name="Zástupný symbol pro obsah 2"/>
          <p:cNvSpPr>
            <a:spLocks noGrp="1"/>
          </p:cNvSpPr>
          <p:nvPr>
            <p:ph idx="1"/>
          </p:nvPr>
        </p:nvSpPr>
        <p:spPr>
          <a:xfrm>
            <a:off x="509589" y="1700808"/>
            <a:ext cx="8082321" cy="4896544"/>
          </a:xfrm>
        </p:spPr>
        <p:txBody>
          <a:bodyPr>
            <a:noAutofit/>
          </a:bodyPr>
          <a:lstStyle/>
          <a:p>
            <a:pPr algn="just">
              <a:lnSpc>
                <a:spcPct val="80000"/>
              </a:lnSpc>
            </a:pPr>
            <a:r>
              <a:rPr lang="cs-CZ" dirty="0"/>
              <a:t>Plnění vadné, pokud nemá vlastnosti, jaké mít má. </a:t>
            </a:r>
          </a:p>
          <a:p>
            <a:pPr algn="just">
              <a:lnSpc>
                <a:spcPct val="80000"/>
              </a:lnSpc>
            </a:pPr>
            <a:endParaRPr lang="cs-CZ" dirty="0"/>
          </a:p>
          <a:p>
            <a:pPr algn="just">
              <a:lnSpc>
                <a:spcPct val="80000"/>
              </a:lnSpc>
            </a:pPr>
            <a:r>
              <a:rPr lang="cs-CZ" dirty="0"/>
              <a:t>Jaké má mít plnění vlastnosti (§ 1914, 1916)? </a:t>
            </a:r>
          </a:p>
          <a:p>
            <a:pPr lvl="1" algn="just">
              <a:lnSpc>
                <a:spcPct val="80000"/>
              </a:lnSpc>
            </a:pPr>
            <a:r>
              <a:rPr lang="cs-CZ" dirty="0"/>
              <a:t>Vymíněné  </a:t>
            </a:r>
          </a:p>
          <a:p>
            <a:pPr lvl="1" algn="just">
              <a:lnSpc>
                <a:spcPct val="80000"/>
              </a:lnSpc>
            </a:pPr>
            <a:r>
              <a:rPr lang="cs-CZ" dirty="0"/>
              <a:t>Stanovené právními předpisy </a:t>
            </a:r>
          </a:p>
          <a:p>
            <a:pPr lvl="2" algn="just">
              <a:lnSpc>
                <a:spcPct val="80000"/>
              </a:lnSpc>
            </a:pPr>
            <a:r>
              <a:rPr lang="cs-CZ" dirty="0"/>
              <a:t>- není-li ujednáno jinak: střední jakost (§ 1915)</a:t>
            </a:r>
          </a:p>
          <a:p>
            <a:pPr lvl="1" algn="just">
              <a:lnSpc>
                <a:spcPct val="80000"/>
              </a:lnSpc>
            </a:pPr>
            <a:r>
              <a:rPr lang="cs-CZ" dirty="0"/>
              <a:t>Způsobilé ke smluvenému účelu </a:t>
            </a:r>
          </a:p>
          <a:p>
            <a:pPr lvl="2" algn="just">
              <a:lnSpc>
                <a:spcPct val="80000"/>
              </a:lnSpc>
            </a:pPr>
            <a:r>
              <a:rPr lang="cs-CZ" dirty="0"/>
              <a:t>- typický účel při druhově určeném předmětu plnění (§ 1929)</a:t>
            </a:r>
          </a:p>
          <a:p>
            <a:pPr lvl="1" algn="just">
              <a:lnSpc>
                <a:spcPct val="80000"/>
              </a:lnSpc>
            </a:pPr>
            <a:r>
              <a:rPr lang="cs-CZ" dirty="0"/>
              <a:t>Obvyklé </a:t>
            </a:r>
          </a:p>
          <a:p>
            <a:pPr lvl="1" algn="just">
              <a:lnSpc>
                <a:spcPct val="80000"/>
              </a:lnSpc>
            </a:pPr>
            <a:r>
              <a:rPr lang="cs-CZ" dirty="0"/>
              <a:t>Nabytí od neoprávněného (§ 1916 odst. 1 písm. d)?</a:t>
            </a:r>
          </a:p>
          <a:p>
            <a:pPr lvl="1" algn="just">
              <a:lnSpc>
                <a:spcPct val="80000"/>
              </a:lnSpc>
            </a:pPr>
            <a:r>
              <a:rPr lang="cs-CZ" dirty="0"/>
              <a:t>Zvláštní úpravy mohou rozšiřovat (§ 2161)</a:t>
            </a:r>
          </a:p>
          <a:p>
            <a:pPr lvl="1" algn="just">
              <a:lnSpc>
                <a:spcPct val="80000"/>
              </a:lnSpc>
            </a:pPr>
            <a:endParaRPr lang="cs-CZ" sz="2000"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50</a:t>
            </a:fld>
            <a:endParaRPr lang="cs-CZ"/>
          </a:p>
        </p:txBody>
      </p:sp>
    </p:spTree>
    <p:extLst>
      <p:ext uri="{BB962C8B-B14F-4D97-AF65-F5344CB8AC3E}">
        <p14:creationId xmlns:p14="http://schemas.microsoft.com/office/powerpoint/2010/main" val="9717513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lgn="just"/>
            <a:r>
              <a:rPr lang="cs-CZ" sz="2000" dirty="0">
                <a:solidFill>
                  <a:srgbClr val="000000"/>
                </a:solidFill>
              </a:rPr>
              <a:t>Rozhodná doba</a:t>
            </a:r>
          </a:p>
          <a:p>
            <a:pPr lvl="1" algn="just"/>
            <a:r>
              <a:rPr lang="cs-CZ" sz="2000" dirty="0">
                <a:solidFill>
                  <a:srgbClr val="000000"/>
                </a:solidFill>
              </a:rPr>
              <a:t>Vada musí existovat v rozhodné době (v době plnění) X může se projevit později</a:t>
            </a:r>
          </a:p>
          <a:p>
            <a:pPr lvl="1" algn="just"/>
            <a:r>
              <a:rPr lang="cs-CZ" sz="2000" dirty="0">
                <a:solidFill>
                  <a:srgbClr val="000000"/>
                </a:solidFill>
              </a:rPr>
              <a:t>Zvláštní úpravy mohou stanovit jiný okamžik (např. přechod nebezpečí škody na věci; např. při prodlení věřitele - § 1976)</a:t>
            </a:r>
          </a:p>
          <a:p>
            <a:pPr lvl="1" algn="just"/>
            <a:r>
              <a:rPr lang="cs-CZ" sz="2000" dirty="0">
                <a:solidFill>
                  <a:srgbClr val="000000"/>
                </a:solidFill>
              </a:rPr>
              <a:t>X záruka za jakost </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51</a:t>
            </a:fld>
            <a:endParaRPr lang="cs-CZ"/>
          </a:p>
        </p:txBody>
      </p:sp>
    </p:spTree>
    <p:extLst>
      <p:ext uri="{BB962C8B-B14F-4D97-AF65-F5344CB8AC3E}">
        <p14:creationId xmlns:p14="http://schemas.microsoft.com/office/powerpoint/2010/main" val="6907837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Druhy vad</a:t>
            </a:r>
          </a:p>
        </p:txBody>
      </p:sp>
      <p:sp>
        <p:nvSpPr>
          <p:cNvPr id="3" name="Zástupný symbol pro obsah 2"/>
          <p:cNvSpPr>
            <a:spLocks noGrp="1"/>
          </p:cNvSpPr>
          <p:nvPr>
            <p:ph idx="1"/>
          </p:nvPr>
        </p:nvSpPr>
        <p:spPr/>
        <p:txBody>
          <a:bodyPr>
            <a:noAutofit/>
          </a:bodyPr>
          <a:lstStyle/>
          <a:p>
            <a:pPr algn="just">
              <a:lnSpc>
                <a:spcPct val="80000"/>
              </a:lnSpc>
            </a:pPr>
            <a:r>
              <a:rPr lang="cs-CZ" dirty="0"/>
              <a:t>Odstranitelné a neodstranitelné</a:t>
            </a:r>
          </a:p>
          <a:p>
            <a:pPr algn="just">
              <a:lnSpc>
                <a:spcPct val="80000"/>
              </a:lnSpc>
            </a:pPr>
            <a:r>
              <a:rPr lang="cs-CZ" dirty="0"/>
              <a:t>Zjevné a skryté</a:t>
            </a:r>
          </a:p>
          <a:p>
            <a:pPr algn="just">
              <a:lnSpc>
                <a:spcPct val="80000"/>
              </a:lnSpc>
            </a:pPr>
            <a:r>
              <a:rPr lang="cs-CZ" dirty="0"/>
              <a:t>Vědomé a nevědomé</a:t>
            </a:r>
          </a:p>
          <a:p>
            <a:pPr algn="just">
              <a:lnSpc>
                <a:spcPct val="80000"/>
              </a:lnSpc>
            </a:pPr>
            <a:r>
              <a:rPr lang="cs-CZ" dirty="0"/>
              <a:t>Podstatné a nepodstatné</a:t>
            </a:r>
          </a:p>
          <a:p>
            <a:pPr algn="just">
              <a:lnSpc>
                <a:spcPct val="80000"/>
              </a:lnSpc>
            </a:pPr>
            <a:r>
              <a:rPr lang="cs-CZ" dirty="0"/>
              <a:t>Faktické a právní</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52</a:t>
            </a:fld>
            <a:endParaRPr lang="cs-CZ"/>
          </a:p>
        </p:txBody>
      </p:sp>
    </p:spTree>
    <p:extLst>
      <p:ext uri="{BB962C8B-B14F-4D97-AF65-F5344CB8AC3E}">
        <p14:creationId xmlns:p14="http://schemas.microsoft.com/office/powerpoint/2010/main" val="20289325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Kdy vada nevede ke vzniku práv z vad?</a:t>
            </a:r>
          </a:p>
        </p:txBody>
      </p:sp>
      <p:sp>
        <p:nvSpPr>
          <p:cNvPr id="3" name="Zástupný symbol pro obsah 2"/>
          <p:cNvSpPr>
            <a:spLocks noGrp="1"/>
          </p:cNvSpPr>
          <p:nvPr>
            <p:ph idx="1"/>
          </p:nvPr>
        </p:nvSpPr>
        <p:spPr/>
        <p:txBody>
          <a:bodyPr>
            <a:noAutofit/>
          </a:bodyPr>
          <a:lstStyle/>
          <a:p>
            <a:pPr algn="just">
              <a:lnSpc>
                <a:spcPct val="80000"/>
              </a:lnSpc>
            </a:pPr>
            <a:r>
              <a:rPr lang="cs-CZ" dirty="0"/>
              <a:t>Způsobilou vadou je jakákoli vada (s níže uvedenými výjimkami)</a:t>
            </a:r>
          </a:p>
          <a:p>
            <a:pPr algn="just">
              <a:lnSpc>
                <a:spcPct val="80000"/>
              </a:lnSpc>
            </a:pPr>
            <a:r>
              <a:rPr lang="cs-CZ" dirty="0"/>
              <a:t>Nápadná a zřejmá (zjevná) faktická vada při uzavírání smlouvy (§ 1917) </a:t>
            </a:r>
          </a:p>
          <a:p>
            <a:pPr lvl="1" algn="just">
              <a:lnSpc>
                <a:spcPct val="80000"/>
              </a:lnSpc>
            </a:pPr>
            <a:r>
              <a:rPr lang="cs-CZ" dirty="0"/>
              <a:t>X vada zjistitelná při běžné prohlídce (§ 1921)</a:t>
            </a:r>
          </a:p>
          <a:p>
            <a:pPr algn="just">
              <a:lnSpc>
                <a:spcPct val="80000"/>
              </a:lnSpc>
            </a:pPr>
            <a:r>
              <a:rPr lang="cs-CZ" dirty="0"/>
              <a:t>Zjevná právní vada (§ 1920 odst. 2)</a:t>
            </a:r>
          </a:p>
          <a:p>
            <a:pPr algn="just">
              <a:lnSpc>
                <a:spcPct val="80000"/>
              </a:lnSpc>
            </a:pPr>
            <a:r>
              <a:rPr lang="cs-CZ" dirty="0"/>
              <a:t>Přenechání věci jak stojí a leží – </a:t>
            </a:r>
            <a:r>
              <a:rPr lang="cs-CZ" dirty="0" err="1"/>
              <a:t>úhrnkem</a:t>
            </a:r>
            <a:r>
              <a:rPr lang="cs-CZ" dirty="0"/>
              <a:t> (§ 1918)</a:t>
            </a:r>
            <a:endParaRPr lang="cs-CZ" dirty="0">
              <a:solidFill>
                <a:srgbClr val="FF0000"/>
              </a:solidFill>
            </a:endParaRP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53</a:t>
            </a:fld>
            <a:endParaRPr lang="cs-CZ"/>
          </a:p>
        </p:txBody>
      </p:sp>
    </p:spTree>
    <p:extLst>
      <p:ext uri="{BB962C8B-B14F-4D97-AF65-F5344CB8AC3E}">
        <p14:creationId xmlns:p14="http://schemas.microsoft.com/office/powerpoint/2010/main" val="3994300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987549"/>
            <a:ext cx="8086635" cy="647700"/>
          </a:xfrm>
        </p:spPr>
        <p:txBody>
          <a:bodyPr/>
          <a:lstStyle/>
          <a:p>
            <a:r>
              <a:rPr lang="cs-CZ" sz="3200" dirty="0"/>
              <a:t>Vytknutí vady (reklamace)</a:t>
            </a:r>
          </a:p>
        </p:txBody>
      </p:sp>
      <p:sp>
        <p:nvSpPr>
          <p:cNvPr id="3" name="Zástupný symbol pro obsah 2"/>
          <p:cNvSpPr>
            <a:spLocks noGrp="1"/>
          </p:cNvSpPr>
          <p:nvPr>
            <p:ph idx="1"/>
          </p:nvPr>
        </p:nvSpPr>
        <p:spPr>
          <a:xfrm>
            <a:off x="509589" y="1700808"/>
            <a:ext cx="8082321" cy="4752528"/>
          </a:xfrm>
        </p:spPr>
        <p:txBody>
          <a:bodyPr>
            <a:noAutofit/>
          </a:bodyPr>
          <a:lstStyle/>
          <a:p>
            <a:pPr algn="just">
              <a:lnSpc>
                <a:spcPct val="80000"/>
              </a:lnSpc>
            </a:pPr>
            <a:r>
              <a:rPr lang="cs-CZ" sz="2000" dirty="0"/>
              <a:t>Vady je třeba vždy reklamovat, vytknout je (§ 1921), a to ve stanovených lhůtách</a:t>
            </a:r>
          </a:p>
          <a:p>
            <a:pPr lvl="1" algn="just">
              <a:lnSpc>
                <a:spcPct val="80000"/>
              </a:lnSpc>
            </a:pPr>
            <a:r>
              <a:rPr lang="cs-CZ" sz="2000" dirty="0"/>
              <a:t>Vytknutí vady (oznámení existence vady) ≠ uplatnění práva z vad (např. sleva)</a:t>
            </a:r>
          </a:p>
          <a:p>
            <a:pPr algn="just">
              <a:lnSpc>
                <a:spcPct val="80000"/>
              </a:lnSpc>
            </a:pPr>
            <a:r>
              <a:rPr lang="cs-CZ" sz="2000" dirty="0"/>
              <a:t>Reklamační lhůta (obecná úprav: § 1921): </a:t>
            </a:r>
          </a:p>
          <a:p>
            <a:pPr lvl="1" algn="just">
              <a:lnSpc>
                <a:spcPct val="80000"/>
              </a:lnSpc>
            </a:pPr>
            <a:r>
              <a:rPr lang="cs-CZ" sz="2000" dirty="0"/>
              <a:t>Subjektivní: bez zbytečného odkladu </a:t>
            </a:r>
          </a:p>
          <a:p>
            <a:pPr lvl="2" algn="just">
              <a:lnSpc>
                <a:spcPct val="80000"/>
              </a:lnSpc>
            </a:pPr>
            <a:r>
              <a:rPr lang="cs-CZ" sz="2000" dirty="0"/>
              <a:t>- Tak i záruka za jakost </a:t>
            </a:r>
          </a:p>
          <a:p>
            <a:pPr lvl="1" algn="just">
              <a:lnSpc>
                <a:spcPct val="80000"/>
              </a:lnSpc>
            </a:pPr>
            <a:r>
              <a:rPr lang="cs-CZ" sz="2000" dirty="0"/>
              <a:t>Objektivní: šest měsíců od převzetí</a:t>
            </a:r>
          </a:p>
          <a:p>
            <a:pPr lvl="2" algn="just">
              <a:lnSpc>
                <a:spcPct val="80000"/>
              </a:lnSpc>
            </a:pPr>
            <a:r>
              <a:rPr lang="cs-CZ" sz="2000" dirty="0"/>
              <a:t>- Záruka za jakost: v záruční době </a:t>
            </a:r>
          </a:p>
          <a:p>
            <a:pPr algn="just">
              <a:lnSpc>
                <a:spcPct val="80000"/>
              </a:lnSpc>
            </a:pPr>
            <a:r>
              <a:rPr lang="cs-CZ" sz="2000" dirty="0"/>
              <a:t>Následek opožděné reklamace</a:t>
            </a:r>
          </a:p>
          <a:p>
            <a:pPr lvl="1" algn="just">
              <a:lnSpc>
                <a:spcPct val="80000"/>
              </a:lnSpc>
            </a:pPr>
            <a:r>
              <a:rPr lang="cs-CZ" sz="2000" dirty="0"/>
              <a:t>Nikoliv zánik práv z vad, ale možnost námitky a jejich nepřiznání v soudním řízení X vědomé vady (§ 1921 odst. 3)</a:t>
            </a:r>
          </a:p>
          <a:p>
            <a:pPr algn="just">
              <a:lnSpc>
                <a:spcPct val="80000"/>
              </a:lnSpc>
            </a:pPr>
            <a:r>
              <a:rPr lang="cs-CZ" sz="2000" dirty="0"/>
              <a:t>Následek včasné reklamace - § 1922 (např. stavení lhůt)</a:t>
            </a:r>
          </a:p>
          <a:p>
            <a:pPr algn="just">
              <a:lnSpc>
                <a:spcPct val="80000"/>
              </a:lnSpc>
            </a:pPr>
            <a:r>
              <a:rPr lang="cs-CZ" sz="2000" dirty="0"/>
              <a:t>I uplatnění práv z vad vyžaduje dodržení lhůt</a:t>
            </a:r>
          </a:p>
          <a:p>
            <a:pPr lvl="1" algn="just">
              <a:lnSpc>
                <a:spcPct val="80000"/>
              </a:lnSpc>
            </a:pPr>
            <a:r>
              <a:rPr lang="cs-CZ" sz="2000" dirty="0"/>
              <a:t>obecné promlčecí, alternativní závazek s právem volby věřitele</a:t>
            </a:r>
          </a:p>
          <a:p>
            <a:pPr lvl="1" algn="just">
              <a:lnSpc>
                <a:spcPct val="80000"/>
              </a:lnSpc>
            </a:pPr>
            <a:r>
              <a:rPr lang="cs-CZ" sz="2000" dirty="0"/>
              <a:t>KS: § 2106 odst. 2</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54</a:t>
            </a:fld>
            <a:endParaRPr lang="cs-CZ"/>
          </a:p>
        </p:txBody>
      </p:sp>
    </p:spTree>
    <p:extLst>
      <p:ext uri="{BB962C8B-B14F-4D97-AF65-F5344CB8AC3E}">
        <p14:creationId xmlns:p14="http://schemas.microsoft.com/office/powerpoint/2010/main" val="30032485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484784"/>
            <a:ext cx="8086635" cy="647700"/>
          </a:xfrm>
        </p:spPr>
        <p:txBody>
          <a:bodyPr/>
          <a:lstStyle/>
          <a:p>
            <a:r>
              <a:rPr lang="cs-CZ" sz="3200" dirty="0"/>
              <a:t>Práva z vadného plnění – systém právní úpravy</a:t>
            </a:r>
          </a:p>
        </p:txBody>
      </p:sp>
      <p:sp>
        <p:nvSpPr>
          <p:cNvPr id="3" name="Zástupný symbol pro obsah 2"/>
          <p:cNvSpPr>
            <a:spLocks noGrp="1"/>
          </p:cNvSpPr>
          <p:nvPr>
            <p:ph idx="1"/>
          </p:nvPr>
        </p:nvSpPr>
        <p:spPr>
          <a:xfrm>
            <a:off x="509589" y="2636911"/>
            <a:ext cx="8082321" cy="3495601"/>
          </a:xfrm>
        </p:spPr>
        <p:txBody>
          <a:bodyPr>
            <a:noAutofit/>
          </a:bodyPr>
          <a:lstStyle/>
          <a:p>
            <a:pPr algn="just">
              <a:lnSpc>
                <a:spcPct val="80000"/>
              </a:lnSpc>
            </a:pPr>
            <a:r>
              <a:rPr lang="cs-CZ" dirty="0"/>
              <a:t>Obecná úprava (§ 1914-1925)</a:t>
            </a:r>
          </a:p>
          <a:p>
            <a:pPr algn="just">
              <a:lnSpc>
                <a:spcPct val="80000"/>
              </a:lnSpc>
            </a:pPr>
            <a:r>
              <a:rPr lang="cs-CZ" dirty="0"/>
              <a:t>Speciální úprava (přednostní)</a:t>
            </a:r>
          </a:p>
          <a:p>
            <a:pPr lvl="1" algn="just">
              <a:lnSpc>
                <a:spcPct val="80000"/>
              </a:lnSpc>
            </a:pPr>
            <a:r>
              <a:rPr lang="cs-CZ" dirty="0"/>
              <a:t>Kupní smlouva (§ 2099-2117)</a:t>
            </a:r>
          </a:p>
          <a:p>
            <a:pPr lvl="2" algn="just">
              <a:lnSpc>
                <a:spcPct val="80000"/>
              </a:lnSpc>
            </a:pPr>
            <a:r>
              <a:rPr lang="cs-CZ" dirty="0"/>
              <a:t>Prodej zboží v obchodě (§ 2161-2174)</a:t>
            </a:r>
          </a:p>
          <a:p>
            <a:pPr lvl="1" algn="just">
              <a:lnSpc>
                <a:spcPct val="80000"/>
              </a:lnSpc>
            </a:pPr>
            <a:r>
              <a:rPr lang="cs-CZ" dirty="0"/>
              <a:t>Smlouva o dílo (§ 2605, § 2615-2619)</a:t>
            </a:r>
          </a:p>
          <a:p>
            <a:pPr lvl="2" algn="just">
              <a:lnSpc>
                <a:spcPct val="80000"/>
              </a:lnSpc>
            </a:pPr>
            <a:r>
              <a:rPr lang="cs-CZ" dirty="0"/>
              <a:t>Stavební dílo (§ 2628-2630)</a:t>
            </a:r>
          </a:p>
          <a:p>
            <a:pPr lvl="2" algn="just">
              <a:lnSpc>
                <a:spcPct val="80000"/>
              </a:lnSpc>
            </a:pPr>
            <a:r>
              <a:rPr lang="cs-CZ" dirty="0"/>
              <a:t>V rámci díla se z velké části aplikuje i úprava platná pro kupní smlouvu (viz odkaz v § 2615 odst. 2)</a:t>
            </a:r>
          </a:p>
          <a:p>
            <a:pPr lvl="1" algn="just">
              <a:lnSpc>
                <a:spcPct val="80000"/>
              </a:lnSpc>
            </a:pPr>
            <a:r>
              <a:rPr lang="cs-CZ" dirty="0"/>
              <a:t>Zájezd (§ 2537-2540)</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55</a:t>
            </a:fld>
            <a:endParaRPr lang="cs-CZ"/>
          </a:p>
        </p:txBody>
      </p:sp>
    </p:spTree>
    <p:extLst>
      <p:ext uri="{BB962C8B-B14F-4D97-AF65-F5344CB8AC3E}">
        <p14:creationId xmlns:p14="http://schemas.microsoft.com/office/powerpoint/2010/main" val="204467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Obecná typologie práv z vadného plnění</a:t>
            </a:r>
          </a:p>
        </p:txBody>
      </p:sp>
      <p:sp>
        <p:nvSpPr>
          <p:cNvPr id="3" name="Zástupný symbol pro obsah 2"/>
          <p:cNvSpPr>
            <a:spLocks noGrp="1"/>
          </p:cNvSpPr>
          <p:nvPr>
            <p:ph idx="1"/>
          </p:nvPr>
        </p:nvSpPr>
        <p:spPr/>
        <p:txBody>
          <a:bodyPr>
            <a:noAutofit/>
          </a:bodyPr>
          <a:lstStyle/>
          <a:p>
            <a:pPr algn="just">
              <a:lnSpc>
                <a:spcPct val="80000"/>
              </a:lnSpc>
            </a:pPr>
            <a:r>
              <a:rPr lang="cs-CZ" dirty="0"/>
              <a:t>Práva se liší podle povahy a důsledků vady (§ 1923):</a:t>
            </a:r>
          </a:p>
          <a:p>
            <a:pPr lvl="1" algn="just">
              <a:lnSpc>
                <a:spcPct val="80000"/>
              </a:lnSpc>
            </a:pPr>
            <a:r>
              <a:rPr lang="cs-CZ" dirty="0"/>
              <a:t>Fyzické napravení vady (oprava, dodání chybějícího množství)</a:t>
            </a:r>
          </a:p>
          <a:p>
            <a:pPr lvl="1" algn="just">
              <a:lnSpc>
                <a:spcPct val="80000"/>
              </a:lnSpc>
            </a:pPr>
            <a:r>
              <a:rPr lang="cs-CZ" dirty="0"/>
              <a:t>Peněžitá kompenzace vady (sleva z ceny)</a:t>
            </a:r>
          </a:p>
          <a:p>
            <a:pPr lvl="1" algn="just">
              <a:lnSpc>
                <a:spcPct val="80000"/>
              </a:lnSpc>
            </a:pPr>
            <a:r>
              <a:rPr lang="cs-CZ" dirty="0"/>
              <a:t>Zrušení celé transakce jednostranným zrušením závazku </a:t>
            </a:r>
            <a:r>
              <a:rPr lang="cs-CZ" i="1" dirty="0"/>
              <a:t>ex </a:t>
            </a:r>
            <a:r>
              <a:rPr lang="cs-CZ" i="1" dirty="0" err="1"/>
              <a:t>tunc</a:t>
            </a:r>
            <a:endParaRPr lang="cs-CZ" i="1" dirty="0"/>
          </a:p>
          <a:p>
            <a:pPr algn="just">
              <a:lnSpc>
                <a:spcPct val="80000"/>
              </a:lnSpc>
            </a:pPr>
            <a:r>
              <a:rPr lang="cs-CZ" dirty="0"/>
              <a:t>Právo na náhradu nákladů (§ 1924)</a:t>
            </a:r>
          </a:p>
          <a:p>
            <a:pPr algn="just">
              <a:lnSpc>
                <a:spcPct val="80000"/>
              </a:lnSpc>
            </a:pPr>
            <a:endParaRPr lang="cs-CZ" dirty="0"/>
          </a:p>
          <a:p>
            <a:pPr algn="just">
              <a:lnSpc>
                <a:spcPct val="80000"/>
              </a:lnSpc>
            </a:pPr>
            <a:r>
              <a:rPr lang="cs-CZ" dirty="0"/>
              <a:t>Vztah k odpovědnosti za škodu - § 1925</a:t>
            </a:r>
          </a:p>
          <a:p>
            <a:pPr algn="just">
              <a:lnSpc>
                <a:spcPct val="80000"/>
              </a:lnSpc>
            </a:pPr>
            <a:endParaRPr lang="cs-CZ" dirty="0"/>
          </a:p>
          <a:p>
            <a:pPr algn="just">
              <a:lnSpc>
                <a:spcPct val="80000"/>
              </a:lnSpc>
            </a:pPr>
            <a:endParaRPr lang="cs-CZ" dirty="0"/>
          </a:p>
          <a:p>
            <a:pPr algn="just">
              <a:lnSpc>
                <a:spcPct val="80000"/>
              </a:lnSpc>
            </a:pPr>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56</a:t>
            </a:fld>
            <a:endParaRPr lang="cs-CZ"/>
          </a:p>
        </p:txBody>
      </p:sp>
    </p:spTree>
    <p:extLst>
      <p:ext uri="{BB962C8B-B14F-4D97-AF65-F5344CB8AC3E}">
        <p14:creationId xmlns:p14="http://schemas.microsoft.com/office/powerpoint/2010/main" val="21550698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Záruka za jakost (§ 1919)</a:t>
            </a:r>
          </a:p>
        </p:txBody>
      </p:sp>
      <p:sp>
        <p:nvSpPr>
          <p:cNvPr id="3" name="Zástupný symbol pro obsah 2"/>
          <p:cNvSpPr>
            <a:spLocks noGrp="1"/>
          </p:cNvSpPr>
          <p:nvPr>
            <p:ph idx="1"/>
          </p:nvPr>
        </p:nvSpPr>
        <p:spPr/>
        <p:txBody>
          <a:bodyPr>
            <a:noAutofit/>
          </a:bodyPr>
          <a:lstStyle/>
          <a:p>
            <a:pPr algn="just">
              <a:lnSpc>
                <a:spcPct val="80000"/>
              </a:lnSpc>
            </a:pPr>
            <a:r>
              <a:rPr lang="cs-CZ" dirty="0"/>
              <a:t>Zvláštní projev obecné garance: zcizitel garantuje určité vlastnosti předmětu plnění i pro dobu po splnění (v záruční době)</a:t>
            </a:r>
          </a:p>
          <a:p>
            <a:pPr algn="just">
              <a:lnSpc>
                <a:spcPct val="80000"/>
              </a:lnSpc>
            </a:pPr>
            <a:r>
              <a:rPr lang="cs-CZ" dirty="0"/>
              <a:t>Právní důvod záruky: </a:t>
            </a:r>
          </a:p>
          <a:p>
            <a:pPr lvl="1" algn="just">
              <a:lnSpc>
                <a:spcPct val="80000"/>
              </a:lnSpc>
            </a:pPr>
            <a:r>
              <a:rPr lang="cs-CZ" dirty="0"/>
              <a:t>smlouva, </a:t>
            </a:r>
          </a:p>
          <a:p>
            <a:pPr lvl="1" algn="just">
              <a:lnSpc>
                <a:spcPct val="80000"/>
              </a:lnSpc>
            </a:pPr>
            <a:r>
              <a:rPr lang="cs-CZ" dirty="0"/>
              <a:t>jednostranné prohlášení,</a:t>
            </a:r>
          </a:p>
          <a:p>
            <a:pPr lvl="1" algn="just">
              <a:lnSpc>
                <a:spcPct val="80000"/>
              </a:lnSpc>
            </a:pPr>
            <a:r>
              <a:rPr lang="cs-CZ" dirty="0"/>
              <a:t>uvedení doby použitelnosti nebo trvanlivosti</a:t>
            </a:r>
          </a:p>
          <a:p>
            <a:pPr algn="just">
              <a:lnSpc>
                <a:spcPct val="80000"/>
              </a:lnSpc>
            </a:pPr>
            <a:r>
              <a:rPr lang="cs-CZ" dirty="0"/>
              <a:t>Délka záruky je určena záruční dobou: je objektivní lhůtou pro vytknutí vady (§ 1921 odst. 2); viz výše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57</a:t>
            </a:fld>
            <a:endParaRPr lang="cs-CZ"/>
          </a:p>
        </p:txBody>
      </p:sp>
    </p:spTree>
    <p:extLst>
      <p:ext uri="{BB962C8B-B14F-4D97-AF65-F5344CB8AC3E}">
        <p14:creationId xmlns:p14="http://schemas.microsoft.com/office/powerpoint/2010/main" val="62036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1268760"/>
            <a:ext cx="8086635" cy="647700"/>
          </a:xfrm>
        </p:spPr>
        <p:txBody>
          <a:bodyPr>
            <a:noAutofit/>
          </a:bodyPr>
          <a:lstStyle/>
          <a:p>
            <a:r>
              <a:rPr lang="cs-CZ" sz="3200" dirty="0"/>
              <a:t>Způsob plnění – alternativní závazky (§ 1926-1928)</a:t>
            </a:r>
          </a:p>
        </p:txBody>
      </p:sp>
      <p:sp>
        <p:nvSpPr>
          <p:cNvPr id="3" name="Zástupný symbol pro obsah 2"/>
          <p:cNvSpPr>
            <a:spLocks noGrp="1"/>
          </p:cNvSpPr>
          <p:nvPr>
            <p:ph idx="1"/>
          </p:nvPr>
        </p:nvSpPr>
        <p:spPr>
          <a:xfrm>
            <a:off x="509589" y="2132855"/>
            <a:ext cx="8082321" cy="3999657"/>
          </a:xfrm>
        </p:spPr>
        <p:txBody>
          <a:bodyPr>
            <a:noAutofit/>
          </a:bodyPr>
          <a:lstStyle/>
          <a:p>
            <a:pPr algn="just">
              <a:lnSpc>
                <a:spcPct val="80000"/>
              </a:lnSpc>
            </a:pPr>
            <a:r>
              <a:rPr lang="cs-CZ" sz="2000" b="1" dirty="0"/>
              <a:t>Alternativní závazek</a:t>
            </a:r>
            <a:r>
              <a:rPr lang="cs-CZ" sz="2000" dirty="0"/>
              <a:t> = předmět plnění je určen nejen smlouvou, ale i posléze provedenou volbou</a:t>
            </a:r>
          </a:p>
          <a:p>
            <a:pPr algn="just">
              <a:lnSpc>
                <a:spcPct val="80000"/>
              </a:lnSpc>
            </a:pPr>
            <a:r>
              <a:rPr lang="cs-CZ" sz="2000" dirty="0"/>
              <a:t>Kdo má právo volby? </a:t>
            </a:r>
          </a:p>
          <a:p>
            <a:pPr lvl="1" algn="just">
              <a:lnSpc>
                <a:spcPct val="80000"/>
              </a:lnSpc>
            </a:pPr>
            <a:r>
              <a:rPr lang="cs-CZ" sz="2000" dirty="0"/>
              <a:t>Východisko – volba náleží dlužníkovi</a:t>
            </a:r>
          </a:p>
          <a:p>
            <a:pPr algn="just">
              <a:lnSpc>
                <a:spcPct val="80000"/>
              </a:lnSpc>
            </a:pPr>
            <a:r>
              <a:rPr lang="cs-CZ" sz="2000" dirty="0"/>
              <a:t>Není-li volba provedena včas, přechází právo volby na druhou stranu</a:t>
            </a:r>
          </a:p>
          <a:p>
            <a:pPr lvl="1" algn="just">
              <a:lnSpc>
                <a:spcPct val="80000"/>
              </a:lnSpc>
            </a:pPr>
            <a:r>
              <a:rPr lang="cs-CZ" sz="2000" dirty="0"/>
              <a:t>Dokdy má být volba provedena?</a:t>
            </a:r>
          </a:p>
          <a:p>
            <a:pPr marL="1257300" lvl="2" indent="-342900" algn="just">
              <a:lnSpc>
                <a:spcPct val="80000"/>
              </a:lnSpc>
              <a:buFontTx/>
              <a:buChar char="-"/>
            </a:pPr>
            <a:r>
              <a:rPr lang="cs-CZ" sz="2000" dirty="0"/>
              <a:t>má-li právo volby věřitel (§ 1926 I 2)</a:t>
            </a:r>
          </a:p>
          <a:p>
            <a:pPr marL="1257300" lvl="2" indent="-342900" algn="just">
              <a:lnSpc>
                <a:spcPct val="80000"/>
              </a:lnSpc>
              <a:buFontTx/>
              <a:buChar char="-"/>
            </a:pPr>
            <a:r>
              <a:rPr lang="cs-CZ" sz="2000" dirty="0"/>
              <a:t>má-li právo volby dlužník?</a:t>
            </a:r>
          </a:p>
          <a:p>
            <a:pPr algn="just">
              <a:lnSpc>
                <a:spcPct val="80000"/>
              </a:lnSpc>
            </a:pPr>
            <a:r>
              <a:rPr lang="cs-CZ" sz="2000" dirty="0"/>
              <a:t>Jednou provedenou volbu nelze měnit (§ 1926 dost. 3)</a:t>
            </a:r>
          </a:p>
          <a:p>
            <a:pPr algn="just">
              <a:lnSpc>
                <a:spcPct val="80000"/>
              </a:lnSpc>
            </a:pPr>
            <a:r>
              <a:rPr lang="cs-CZ" sz="2000" dirty="0"/>
              <a:t>Nelze odlišně volit způsob pro části dluhu (§ 1927 odst. 1)</a:t>
            </a:r>
          </a:p>
          <a:p>
            <a:pPr algn="just">
              <a:lnSpc>
                <a:spcPct val="80000"/>
              </a:lnSpc>
            </a:pPr>
            <a:r>
              <a:rPr lang="cs-CZ" sz="2000" dirty="0"/>
              <a:t>Nemožnost jedné možnosti (§ 1927 odst. 2): </a:t>
            </a:r>
          </a:p>
          <a:p>
            <a:pPr lvl="1" algn="just">
              <a:lnSpc>
                <a:spcPct val="80000"/>
              </a:lnSpc>
            </a:pPr>
            <a:r>
              <a:rPr lang="cs-CZ" sz="2000" dirty="0"/>
              <a:t>Omezení na ostatní</a:t>
            </a:r>
          </a:p>
          <a:p>
            <a:pPr lvl="1" algn="just">
              <a:lnSpc>
                <a:spcPct val="80000"/>
              </a:lnSpc>
            </a:pPr>
            <a:r>
              <a:rPr lang="cs-CZ" sz="2000" dirty="0"/>
              <a:t>Způsobil ten, kdo neměl právo volby: možnost druhé strany odstoupit </a:t>
            </a:r>
          </a:p>
          <a:p>
            <a:pPr algn="just">
              <a:lnSpc>
                <a:spcPct val="80000"/>
              </a:lnSpc>
            </a:pPr>
            <a:endParaRPr lang="cs-CZ" sz="2000" dirty="0"/>
          </a:p>
          <a:p>
            <a:pPr algn="just">
              <a:lnSpc>
                <a:spcPct val="80000"/>
              </a:lnSpc>
            </a:pPr>
            <a:endParaRPr lang="cs-CZ" sz="2000"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58</a:t>
            </a:fld>
            <a:endParaRPr lang="cs-CZ"/>
          </a:p>
        </p:txBody>
      </p:sp>
    </p:spTree>
    <p:extLst>
      <p:ext uri="{BB962C8B-B14F-4D97-AF65-F5344CB8AC3E}">
        <p14:creationId xmlns:p14="http://schemas.microsoft.com/office/powerpoint/2010/main" val="6623706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lgn="just">
              <a:lnSpc>
                <a:spcPct val="80000"/>
              </a:lnSpc>
            </a:pPr>
            <a:r>
              <a:rPr lang="cs-CZ" sz="2000" b="1" dirty="0">
                <a:solidFill>
                  <a:srgbClr val="000000"/>
                </a:solidFill>
              </a:rPr>
              <a:t>Alternativa </a:t>
            </a:r>
            <a:r>
              <a:rPr lang="cs-CZ" sz="2000" b="1" dirty="0" err="1">
                <a:solidFill>
                  <a:srgbClr val="000000"/>
                </a:solidFill>
              </a:rPr>
              <a:t>facultas</a:t>
            </a:r>
            <a:r>
              <a:rPr lang="cs-CZ" sz="2000" dirty="0">
                <a:solidFill>
                  <a:srgbClr val="000000"/>
                </a:solidFill>
              </a:rPr>
              <a:t> = určité plnění má charakter plnění primárního, nicméně dlužník se může zprostit své povinnosti i poskytnutím plnění jiného, které je věřitel povinen přijmout, nemůže je však od dlužníka požadovat</a:t>
            </a:r>
          </a:p>
          <a:p>
            <a:pPr lvl="0" algn="just">
              <a:lnSpc>
                <a:spcPct val="80000"/>
              </a:lnSpc>
            </a:pPr>
            <a:r>
              <a:rPr lang="cs-CZ" sz="2000" dirty="0">
                <a:solidFill>
                  <a:srgbClr val="000000"/>
                </a:solidFill>
              </a:rPr>
              <a:t>Existují i další konstrukce, např. § 2951 (zde: změna závazku)</a:t>
            </a:r>
          </a:p>
          <a:p>
            <a:pPr lvl="0" algn="just">
              <a:lnSpc>
                <a:spcPct val="80000"/>
              </a:lnSpc>
            </a:pPr>
            <a:r>
              <a:rPr lang="cs-CZ" sz="2000" dirty="0">
                <a:solidFill>
                  <a:srgbClr val="000000"/>
                </a:solidFill>
              </a:rPr>
              <a:t>POZOR! druhově určený předmět plnění (§ 1929) není alternativním závazkem!</a:t>
            </a:r>
          </a:p>
          <a:p>
            <a:pPr lvl="0" algn="just">
              <a:lnSpc>
                <a:spcPct val="80000"/>
              </a:lnSpc>
            </a:pPr>
            <a:endParaRPr lang="cs-CZ" sz="2000" dirty="0">
              <a:solidFill>
                <a:srgbClr val="000000"/>
              </a:solidFill>
            </a:endParaRPr>
          </a:p>
          <a:p>
            <a:pPr lvl="0" algn="just">
              <a:lnSpc>
                <a:spcPct val="80000"/>
              </a:lnSpc>
            </a:pPr>
            <a:endParaRPr lang="cs-CZ" sz="2000" dirty="0">
              <a:solidFill>
                <a:srgbClr val="000000"/>
              </a:solidFill>
            </a:endParaRPr>
          </a:p>
          <a:p>
            <a:pPr lvl="0" algn="just">
              <a:lnSpc>
                <a:spcPct val="80000"/>
              </a:lnSpc>
            </a:pPr>
            <a:endParaRPr lang="cs-CZ" sz="2000" dirty="0">
              <a:solidFill>
                <a:srgbClr val="000000"/>
              </a:solidFill>
            </a:endParaRPr>
          </a:p>
          <a:p>
            <a:pPr lvl="0" algn="just">
              <a:lnSpc>
                <a:spcPct val="80000"/>
              </a:lnSpc>
            </a:pPr>
            <a:r>
              <a:rPr lang="cs-CZ" sz="2000" b="1" dirty="0">
                <a:solidFill>
                  <a:srgbClr val="000000"/>
                </a:solidFill>
              </a:rPr>
              <a:t>Dání ke splnění </a:t>
            </a:r>
            <a:r>
              <a:rPr lang="cs-CZ" sz="2000" dirty="0">
                <a:solidFill>
                  <a:srgbClr val="000000"/>
                </a:solidFill>
              </a:rPr>
              <a:t>(</a:t>
            </a:r>
            <a:r>
              <a:rPr lang="cs-CZ" sz="2000" dirty="0" err="1">
                <a:solidFill>
                  <a:srgbClr val="000000"/>
                </a:solidFill>
              </a:rPr>
              <a:t>datio</a:t>
            </a:r>
            <a:r>
              <a:rPr lang="cs-CZ" sz="2000" dirty="0">
                <a:solidFill>
                  <a:srgbClr val="000000"/>
                </a:solidFill>
              </a:rPr>
              <a:t> in </a:t>
            </a:r>
            <a:r>
              <a:rPr lang="cs-CZ" sz="2000" dirty="0" err="1">
                <a:solidFill>
                  <a:srgbClr val="000000"/>
                </a:solidFill>
              </a:rPr>
              <a:t>solutum</a:t>
            </a:r>
            <a:r>
              <a:rPr lang="cs-CZ" sz="2000" dirty="0">
                <a:solidFill>
                  <a:srgbClr val="000000"/>
                </a:solidFill>
              </a:rPr>
              <a:t>)</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59</a:t>
            </a:fld>
            <a:endParaRPr lang="cs-CZ"/>
          </a:p>
        </p:txBody>
      </p:sp>
    </p:spTree>
    <p:extLst>
      <p:ext uri="{BB962C8B-B14F-4D97-AF65-F5344CB8AC3E}">
        <p14:creationId xmlns:p14="http://schemas.microsoft.com/office/powerpoint/2010/main" val="4241520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Kauza závazku</a:t>
            </a:r>
          </a:p>
        </p:txBody>
      </p:sp>
      <p:sp>
        <p:nvSpPr>
          <p:cNvPr id="3" name="Zástupný symbol pro obsah 2"/>
          <p:cNvSpPr>
            <a:spLocks noGrp="1"/>
          </p:cNvSpPr>
          <p:nvPr>
            <p:ph idx="1"/>
          </p:nvPr>
        </p:nvSpPr>
        <p:spPr/>
        <p:txBody>
          <a:bodyPr>
            <a:noAutofit/>
          </a:bodyPr>
          <a:lstStyle/>
          <a:p>
            <a:pPr algn="just">
              <a:lnSpc>
                <a:spcPct val="80000"/>
              </a:lnSpc>
            </a:pPr>
            <a:r>
              <a:rPr lang="cs-CZ" altLang="cs-CZ" sz="1504" dirty="0"/>
              <a:t>Různý význam a obsah v různé době</a:t>
            </a:r>
          </a:p>
          <a:p>
            <a:pPr algn="just">
              <a:lnSpc>
                <a:spcPct val="80000"/>
              </a:lnSpc>
            </a:pPr>
            <a:r>
              <a:rPr lang="cs-CZ" altLang="cs-CZ" sz="1504" dirty="0"/>
              <a:t>Odpověď na otázku, proč se subjekt zavazuje (jaký je hospodářský důvod?) X právní důvod (odpověď na otázku, proč má subjekt povinnost plnit</a:t>
            </a:r>
          </a:p>
          <a:p>
            <a:pPr algn="just">
              <a:defRPr/>
            </a:pPr>
            <a:r>
              <a:rPr lang="cs-CZ" altLang="cs-CZ" sz="1504" dirty="0"/>
              <a:t>Závazky mají kauzu (pokud vznikají z právního jednání) – člověk jedná, protože chce něčeho dosáhnout</a:t>
            </a:r>
          </a:p>
          <a:p>
            <a:pPr lvl="1" algn="just">
              <a:defRPr/>
            </a:pPr>
            <a:r>
              <a:rPr lang="cs-CZ" altLang="cs-CZ" sz="1354" dirty="0"/>
              <a:t>Srov. § 1722, § 1791</a:t>
            </a:r>
          </a:p>
          <a:p>
            <a:pPr algn="just">
              <a:defRPr/>
            </a:pPr>
            <a:r>
              <a:rPr lang="cs-CZ" altLang="cs-CZ" sz="1504" dirty="0">
                <a:solidFill>
                  <a:schemeClr val="accent1"/>
                </a:solidFill>
              </a:rPr>
              <a:t>Nezbytnost vyjádření kauzy? (§ 1791 odst. 1)</a:t>
            </a:r>
          </a:p>
          <a:p>
            <a:pPr algn="just">
              <a:defRPr/>
            </a:pPr>
            <a:r>
              <a:rPr lang="cs-CZ" altLang="cs-CZ" sz="1504" dirty="0">
                <a:solidFill>
                  <a:schemeClr val="accent1"/>
                </a:solidFill>
              </a:rPr>
              <a:t>Nezbytnost prokázání kauzy? (§ 1791 odst. 1)</a:t>
            </a:r>
          </a:p>
          <a:p>
            <a:pPr lvl="1" algn="just">
              <a:defRPr/>
            </a:pPr>
            <a:r>
              <a:rPr lang="cs-CZ" altLang="cs-CZ" sz="1354" dirty="0"/>
              <a:t>X cenné papíry (obligatorně abstraktní PJ)</a:t>
            </a:r>
          </a:p>
        </p:txBody>
      </p:sp>
    </p:spTree>
    <p:extLst>
      <p:ext uri="{BB962C8B-B14F-4D97-AF65-F5344CB8AC3E}">
        <p14:creationId xmlns:p14="http://schemas.microsoft.com/office/powerpoint/2010/main" val="637431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Částečné plnění (§ 1930)</a:t>
            </a:r>
          </a:p>
        </p:txBody>
      </p:sp>
      <p:sp>
        <p:nvSpPr>
          <p:cNvPr id="3" name="Zástupný symbol pro obsah 2"/>
          <p:cNvSpPr>
            <a:spLocks noGrp="1"/>
          </p:cNvSpPr>
          <p:nvPr>
            <p:ph idx="1"/>
          </p:nvPr>
        </p:nvSpPr>
        <p:spPr/>
        <p:txBody>
          <a:bodyPr>
            <a:noAutofit/>
          </a:bodyPr>
          <a:lstStyle/>
          <a:p>
            <a:pPr algn="just">
              <a:lnSpc>
                <a:spcPct val="80000"/>
              </a:lnSpc>
            </a:pPr>
            <a:r>
              <a:rPr lang="cs-CZ" sz="2000" dirty="0"/>
              <a:t>Východisko – částečné plnění představuje zátěž pro věřitele, proto </a:t>
            </a:r>
            <a:r>
              <a:rPr lang="cs-CZ" sz="2000" b="1" dirty="0"/>
              <a:t>se dluh plní zásadně vcelku</a:t>
            </a:r>
          </a:p>
          <a:p>
            <a:pPr algn="just">
              <a:lnSpc>
                <a:spcPct val="80000"/>
              </a:lnSpc>
            </a:pPr>
            <a:r>
              <a:rPr lang="cs-CZ" sz="2000" dirty="0"/>
              <a:t>Ale: Existuje </a:t>
            </a:r>
            <a:r>
              <a:rPr lang="cs-CZ" sz="2000" b="1" dirty="0"/>
              <a:t>povinnost přijmout částečné plnění </a:t>
            </a:r>
            <a:r>
              <a:rPr lang="cs-CZ" sz="2000" dirty="0"/>
              <a:t>i přesto, že to nebylo ujednáno (ale nic to nemění na tom, že dlužník porušuje smlouvu)</a:t>
            </a:r>
          </a:p>
          <a:p>
            <a:pPr algn="just">
              <a:lnSpc>
                <a:spcPct val="80000"/>
              </a:lnSpc>
            </a:pPr>
            <a:r>
              <a:rPr lang="cs-CZ" sz="2000" dirty="0"/>
              <a:t>Přijetím části plnění dluh v této části zanikne splněním</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60</a:t>
            </a:fld>
            <a:endParaRPr lang="cs-CZ"/>
          </a:p>
        </p:txBody>
      </p:sp>
    </p:spTree>
    <p:extLst>
      <p:ext uri="{BB962C8B-B14F-4D97-AF65-F5344CB8AC3E}">
        <p14:creationId xmlns:p14="http://schemas.microsoft.com/office/powerpoint/2010/main" val="15058476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Plnění ve splátkách (§ 1931)</a:t>
            </a:r>
          </a:p>
        </p:txBody>
      </p:sp>
      <p:sp>
        <p:nvSpPr>
          <p:cNvPr id="3" name="Zástupný symbol pro obsah 2"/>
          <p:cNvSpPr>
            <a:spLocks noGrp="1"/>
          </p:cNvSpPr>
          <p:nvPr>
            <p:ph idx="1"/>
          </p:nvPr>
        </p:nvSpPr>
        <p:spPr/>
        <p:txBody>
          <a:bodyPr>
            <a:noAutofit/>
          </a:bodyPr>
          <a:lstStyle/>
          <a:p>
            <a:pPr algn="just">
              <a:lnSpc>
                <a:spcPct val="80000"/>
              </a:lnSpc>
            </a:pPr>
            <a:r>
              <a:rPr lang="cs-CZ" sz="2106" dirty="0"/>
              <a:t>Případ postupného dílčího plnění</a:t>
            </a:r>
          </a:p>
          <a:p>
            <a:pPr lvl="1" algn="just">
              <a:lnSpc>
                <a:spcPct val="80000"/>
              </a:lnSpc>
            </a:pPr>
            <a:r>
              <a:rPr lang="cs-CZ" sz="2106" dirty="0"/>
              <a:t>X opětující se plnění (např. nájemné)</a:t>
            </a:r>
          </a:p>
          <a:p>
            <a:pPr algn="just">
              <a:lnSpc>
                <a:spcPct val="80000"/>
              </a:lnSpc>
            </a:pPr>
            <a:r>
              <a:rPr lang="pl-PL" sz="2106" dirty="0"/>
              <a:t>Výše i doba jednotlivých splátek je dopředu stanovena (smlouva, soudní rozhodnutí)</a:t>
            </a:r>
          </a:p>
          <a:p>
            <a:pPr algn="just">
              <a:lnSpc>
                <a:spcPct val="80000"/>
              </a:lnSpc>
            </a:pPr>
            <a:r>
              <a:rPr lang="pl-PL" sz="2106" dirty="0"/>
              <a:t>Ohledně každé ze splátek je třeba samostatně posuzovat splatnost, případné prodlení a promlčení</a:t>
            </a:r>
          </a:p>
          <a:p>
            <a:pPr algn="just">
              <a:lnSpc>
                <a:spcPct val="80000"/>
              </a:lnSpc>
            </a:pPr>
            <a:r>
              <a:rPr lang="pl-PL" sz="2106" dirty="0"/>
              <a:t>Ztráta výhody splátek (ztráta lhůt) – je nutné ujednat</a:t>
            </a:r>
          </a:p>
          <a:p>
            <a:pPr lvl="1" algn="just">
              <a:lnSpc>
                <a:spcPct val="80000"/>
              </a:lnSpc>
            </a:pPr>
            <a:r>
              <a:rPr lang="pl-PL" sz="2106" dirty="0"/>
              <a:t>Časové omezení: nejpozději do splatnosti nejblíže příští splátky</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61</a:t>
            </a:fld>
            <a:endParaRPr lang="cs-CZ"/>
          </a:p>
        </p:txBody>
      </p:sp>
    </p:spTree>
    <p:extLst>
      <p:ext uri="{BB962C8B-B14F-4D97-AF65-F5344CB8AC3E}">
        <p14:creationId xmlns:p14="http://schemas.microsoft.com/office/powerpoint/2010/main" val="2810209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836712"/>
            <a:ext cx="8086635" cy="647700"/>
          </a:xfrm>
        </p:spPr>
        <p:txBody>
          <a:bodyPr>
            <a:normAutofit/>
          </a:bodyPr>
          <a:lstStyle/>
          <a:p>
            <a:r>
              <a:rPr lang="cs-CZ" sz="3200" dirty="0"/>
              <a:t>Přiřazení plnění (§ 1932-1933)</a:t>
            </a:r>
          </a:p>
        </p:txBody>
      </p:sp>
      <p:sp>
        <p:nvSpPr>
          <p:cNvPr id="3" name="Zástupný symbol pro obsah 2"/>
          <p:cNvSpPr>
            <a:spLocks noGrp="1"/>
          </p:cNvSpPr>
          <p:nvPr>
            <p:ph idx="1"/>
          </p:nvPr>
        </p:nvSpPr>
        <p:spPr>
          <a:xfrm>
            <a:off x="509589" y="1628800"/>
            <a:ext cx="8082321" cy="5229200"/>
          </a:xfrm>
        </p:spPr>
        <p:txBody>
          <a:bodyPr>
            <a:noAutofit/>
          </a:bodyPr>
          <a:lstStyle/>
          <a:p>
            <a:pPr algn="just">
              <a:lnSpc>
                <a:spcPct val="80000"/>
              </a:lnSpc>
            </a:pPr>
            <a:r>
              <a:rPr lang="cs-CZ" sz="2106" dirty="0"/>
              <a:t>Situace: dlužník dluží z jednoho či více závazků více plnění stejného druhu (prakticky nejčastější u peněžitých plnění) a dlužník poskytne plnění, které nepostačí na úhradu všech dluhů. Na co se má plnění započítat? </a:t>
            </a:r>
          </a:p>
          <a:p>
            <a:pPr algn="just">
              <a:lnSpc>
                <a:spcPct val="80000"/>
              </a:lnSpc>
            </a:pPr>
            <a:endParaRPr lang="cs-CZ" sz="2106" dirty="0"/>
          </a:p>
          <a:p>
            <a:pPr algn="just">
              <a:lnSpc>
                <a:spcPct val="80000"/>
              </a:lnSpc>
            </a:pPr>
            <a:r>
              <a:rPr lang="cs-CZ" sz="2106" dirty="0"/>
              <a:t>Dlužník může určit, jaký dluh chce plnit</a:t>
            </a:r>
          </a:p>
          <a:p>
            <a:pPr lvl="1" algn="just">
              <a:lnSpc>
                <a:spcPct val="80000"/>
              </a:lnSpc>
            </a:pPr>
            <a:r>
              <a:rPr lang="cs-CZ" sz="2106" dirty="0"/>
              <a:t>Někdy s zákon spojuje důsledky pro další dluhy (např. § 1932 odst. 2: úročení). </a:t>
            </a:r>
          </a:p>
          <a:p>
            <a:pPr algn="just">
              <a:lnSpc>
                <a:spcPct val="80000"/>
              </a:lnSpc>
            </a:pPr>
            <a:r>
              <a:rPr lang="cs-CZ" sz="2106" dirty="0"/>
              <a:t>Neurčí-li, nejde o neurčité právní jednání, nýbrž zákon stanoví podpůrná pravidla: </a:t>
            </a:r>
          </a:p>
          <a:p>
            <a:pPr lvl="1" algn="just">
              <a:lnSpc>
                <a:spcPct val="80000"/>
              </a:lnSpc>
            </a:pPr>
            <a:r>
              <a:rPr lang="cs-CZ" sz="2106" dirty="0"/>
              <a:t>§ 1932: Dluh + příslušenství (úroky, náklady spojené s uplatněním)</a:t>
            </a:r>
          </a:p>
          <a:p>
            <a:pPr lvl="2" algn="just">
              <a:lnSpc>
                <a:spcPct val="80000"/>
              </a:lnSpc>
            </a:pPr>
            <a:r>
              <a:rPr lang="cs-CZ" sz="2106" dirty="0"/>
              <a:t>- Návrh novely, je-li dlužník spotřebitelem </a:t>
            </a:r>
          </a:p>
          <a:p>
            <a:pPr lvl="1" algn="just">
              <a:lnSpc>
                <a:spcPct val="80000"/>
              </a:lnSpc>
            </a:pPr>
            <a:r>
              <a:rPr lang="cs-CZ" sz="2106" dirty="0"/>
              <a:t>§ 1933: více samostatných dluhů</a:t>
            </a:r>
          </a:p>
          <a:p>
            <a:pPr marL="1257300" lvl="2" indent="-342900" algn="just">
              <a:lnSpc>
                <a:spcPct val="80000"/>
              </a:lnSpc>
              <a:buFontTx/>
              <a:buChar char="-"/>
            </a:pPr>
            <a:r>
              <a:rPr lang="cs-CZ" sz="2106" dirty="0"/>
              <a:t>Dluh, kde byl dlužník upomenut </a:t>
            </a:r>
          </a:p>
          <a:p>
            <a:pPr marL="1257300" lvl="2" indent="-342900" algn="just">
              <a:lnSpc>
                <a:spcPct val="80000"/>
              </a:lnSpc>
              <a:buFontTx/>
              <a:buChar char="-"/>
            </a:pPr>
            <a:r>
              <a:rPr lang="cs-CZ" sz="2106" dirty="0"/>
              <a:t>Dluh, který je nejméně zajištěný (</a:t>
            </a:r>
            <a:r>
              <a:rPr lang="cs-CZ" sz="2106" dirty="0" err="1"/>
              <a:t>pb</a:t>
            </a:r>
            <a:r>
              <a:rPr lang="cs-CZ" sz="2106" dirty="0"/>
              <a:t>.: utvrzení dluhu?) </a:t>
            </a:r>
          </a:p>
          <a:p>
            <a:pPr marL="1943100" lvl="3" indent="-342900" algn="just">
              <a:lnSpc>
                <a:spcPct val="80000"/>
              </a:lnSpc>
              <a:buFontTx/>
              <a:buChar char="-"/>
            </a:pPr>
            <a:r>
              <a:rPr lang="cs-CZ" sz="1706" dirty="0"/>
              <a:t>- podpůrně: dluh nejdříve splatný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62</a:t>
            </a:fld>
            <a:endParaRPr lang="cs-CZ"/>
          </a:p>
        </p:txBody>
      </p:sp>
    </p:spTree>
    <p:extLst>
      <p:ext uri="{BB962C8B-B14F-4D97-AF65-F5344CB8AC3E}">
        <p14:creationId xmlns:p14="http://schemas.microsoft.com/office/powerpoint/2010/main" val="306712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Poukázka (§ 1939-1948)</a:t>
            </a:r>
          </a:p>
        </p:txBody>
      </p:sp>
      <p:sp>
        <p:nvSpPr>
          <p:cNvPr id="3" name="Zástupný symbol pro obsah 2"/>
          <p:cNvSpPr>
            <a:spLocks noGrp="1"/>
          </p:cNvSpPr>
          <p:nvPr>
            <p:ph idx="1"/>
          </p:nvPr>
        </p:nvSpPr>
        <p:spPr/>
        <p:txBody>
          <a:bodyPr>
            <a:noAutofit/>
          </a:bodyPr>
          <a:lstStyle/>
          <a:p>
            <a:pPr algn="just">
              <a:lnSpc>
                <a:spcPct val="80000"/>
              </a:lnSpc>
            </a:pPr>
            <a:r>
              <a:rPr lang="cs-CZ" sz="2106" dirty="0"/>
              <a:t>P</a:t>
            </a:r>
            <a:r>
              <a:rPr lang="cs-CZ" dirty="0"/>
              <a:t>odstata poukázky =&gt; oprávnění poukazníka (asignatáře) ze strany poukazatele (asignanta) vybrat vlastním jménem plnění u poukázaného (asignáta)</a:t>
            </a:r>
          </a:p>
          <a:p>
            <a:pPr algn="just">
              <a:lnSpc>
                <a:spcPct val="80000"/>
              </a:lnSpc>
            </a:pPr>
            <a:r>
              <a:rPr lang="cs-CZ" dirty="0"/>
              <a:t>V rámci poukázky vznikají tyto tři poměry</a:t>
            </a:r>
          </a:p>
          <a:p>
            <a:pPr lvl="1" algn="just">
              <a:lnSpc>
                <a:spcPct val="80000"/>
              </a:lnSpc>
            </a:pPr>
            <a:r>
              <a:rPr lang="cs-CZ" dirty="0"/>
              <a:t>Valutový poměr</a:t>
            </a:r>
          </a:p>
          <a:p>
            <a:pPr lvl="1" algn="just">
              <a:lnSpc>
                <a:spcPct val="80000"/>
              </a:lnSpc>
            </a:pPr>
            <a:r>
              <a:rPr lang="cs-CZ" dirty="0"/>
              <a:t>Úhradový poměr</a:t>
            </a:r>
          </a:p>
          <a:p>
            <a:pPr lvl="1" algn="just">
              <a:lnSpc>
                <a:spcPct val="80000"/>
              </a:lnSpc>
            </a:pPr>
            <a:r>
              <a:rPr lang="cs-CZ" dirty="0"/>
              <a:t>Platební poměr</a:t>
            </a:r>
          </a:p>
          <a:p>
            <a:pPr algn="just">
              <a:lnSpc>
                <a:spcPct val="80000"/>
              </a:lnSpc>
            </a:pPr>
            <a:r>
              <a:rPr lang="cs-CZ" dirty="0"/>
              <a:t>(A dluží B-</a:t>
            </a:r>
            <a:r>
              <a:rPr lang="cs-CZ" dirty="0" err="1"/>
              <a:t>ovi</a:t>
            </a:r>
            <a:r>
              <a:rPr lang="cs-CZ" dirty="0"/>
              <a:t>) + (C dluží A-</a:t>
            </a:r>
            <a:r>
              <a:rPr lang="cs-CZ" dirty="0" err="1"/>
              <a:t>ovi</a:t>
            </a:r>
            <a:r>
              <a:rPr lang="cs-CZ" dirty="0"/>
              <a:t>) =&gt; (A zmocní B, ať vybere u C) + (A přikáže C-</a:t>
            </a:r>
            <a:r>
              <a:rPr lang="cs-CZ" dirty="0" err="1"/>
              <a:t>ovi</a:t>
            </a:r>
            <a:r>
              <a:rPr lang="cs-CZ" dirty="0"/>
              <a:t>, aby plnil B-</a:t>
            </a:r>
            <a:r>
              <a:rPr lang="cs-CZ" dirty="0" err="1"/>
              <a:t>ovi</a:t>
            </a:r>
            <a:r>
              <a:rPr lang="cs-CZ" dirty="0"/>
              <a:t>)</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63</a:t>
            </a:fld>
            <a:endParaRPr lang="cs-CZ"/>
          </a:p>
        </p:txBody>
      </p:sp>
    </p:spTree>
    <p:extLst>
      <p:ext uri="{BB962C8B-B14F-4D97-AF65-F5344CB8AC3E}">
        <p14:creationId xmlns:p14="http://schemas.microsoft.com/office/powerpoint/2010/main" val="23029205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030721"/>
            <a:ext cx="7681354" cy="562525"/>
          </a:xfrm>
        </p:spPr>
        <p:txBody>
          <a:bodyPr/>
          <a:lstStyle/>
          <a:p>
            <a:r>
              <a:rPr lang="cs-CZ" sz="3200" dirty="0"/>
              <a:t>Struktura poukázky</a:t>
            </a:r>
          </a:p>
        </p:txBody>
      </p:sp>
      <p:sp>
        <p:nvSpPr>
          <p:cNvPr id="3" name="Zástupný symbol pro obsah 2"/>
          <p:cNvSpPr>
            <a:spLocks noGrp="1"/>
          </p:cNvSpPr>
          <p:nvPr>
            <p:ph idx="1"/>
          </p:nvPr>
        </p:nvSpPr>
        <p:spPr>
          <a:xfrm>
            <a:off x="661452" y="1844824"/>
            <a:ext cx="7681354" cy="4349662"/>
          </a:xfrm>
        </p:spPr>
        <p:txBody>
          <a:bodyPr/>
          <a:lstStyle/>
          <a:p>
            <a:r>
              <a:rPr lang="cs-CZ" sz="2000" dirty="0"/>
              <a:t>(PN dluží PL) + (PL dluží PK) =&gt; (PL zmocní PK, ať vybere u PN) + (PL přikáže PN, aby plnil PK)</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
        <p:nvSpPr>
          <p:cNvPr id="6" name="Textové pole 2"/>
          <p:cNvSpPr txBox="1">
            <a:spLocks noChangeArrowheads="1"/>
          </p:cNvSpPr>
          <p:nvPr/>
        </p:nvSpPr>
        <p:spPr bwMode="auto">
          <a:xfrm rot="8379603">
            <a:off x="3386410" y="3394982"/>
            <a:ext cx="389150" cy="1520081"/>
          </a:xfrm>
          <a:prstGeom prst="rect">
            <a:avLst/>
          </a:prstGeom>
          <a:noFill/>
          <a:ln w="9525">
            <a:noFill/>
            <a:miter lim="800000"/>
            <a:headEnd/>
            <a:tailEnd/>
          </a:ln>
        </p:spPr>
        <p:txBody>
          <a:bodyPr rot="0" vert="vert270" wrap="square" lIns="68759" tIns="34380" rIns="68759" bIns="34380" anchor="t" anchorCtr="0">
            <a:noAutofit/>
          </a:bodyPr>
          <a:lstStyle/>
          <a:p>
            <a:pPr algn="ctr">
              <a:lnSpc>
                <a:spcPct val="115000"/>
              </a:lnSpc>
              <a:spcAft>
                <a:spcPts val="752"/>
              </a:spcAft>
            </a:pPr>
            <a:r>
              <a:rPr lang="cs-CZ" sz="1354" dirty="0">
                <a:latin typeface="Times New Roman" panose="02020603050405020304" pitchFamily="18" charset="0"/>
                <a:ea typeface="Calibri" panose="020F0502020204030204" pitchFamily="34" charset="0"/>
              </a:rPr>
              <a:t>Valutový vztah</a:t>
            </a:r>
          </a:p>
        </p:txBody>
      </p:sp>
      <p:sp>
        <p:nvSpPr>
          <p:cNvPr id="7" name="Textové pole 2"/>
          <p:cNvSpPr txBox="1">
            <a:spLocks noChangeArrowheads="1"/>
          </p:cNvSpPr>
          <p:nvPr/>
        </p:nvSpPr>
        <p:spPr bwMode="auto">
          <a:xfrm rot="18701492">
            <a:off x="4340329" y="4246631"/>
            <a:ext cx="1876745" cy="408289"/>
          </a:xfrm>
          <a:prstGeom prst="rect">
            <a:avLst/>
          </a:prstGeom>
          <a:noFill/>
          <a:ln w="9525">
            <a:noFill/>
            <a:miter lim="800000"/>
            <a:headEnd/>
            <a:tailEnd/>
          </a:ln>
        </p:spPr>
        <p:txBody>
          <a:bodyPr rot="0" vert="horz" wrap="square" lIns="68759" tIns="34380" rIns="68759" bIns="34380" anchor="t" anchorCtr="0">
            <a:noAutofit/>
          </a:bodyPr>
          <a:lstStyle/>
          <a:p>
            <a:pPr algn="ctr">
              <a:lnSpc>
                <a:spcPct val="115000"/>
              </a:lnSpc>
              <a:spcAft>
                <a:spcPts val="752"/>
              </a:spcAft>
            </a:pPr>
            <a:r>
              <a:rPr lang="cs-CZ" sz="1354" dirty="0">
                <a:latin typeface="Times New Roman" panose="02020603050405020304" pitchFamily="18" charset="0"/>
                <a:ea typeface="Calibri" panose="020F0502020204030204" pitchFamily="34" charset="0"/>
              </a:rPr>
              <a:t>Platební vztah</a:t>
            </a:r>
          </a:p>
        </p:txBody>
      </p:sp>
      <p:cxnSp>
        <p:nvCxnSpPr>
          <p:cNvPr id="8" name="Přímá spojnice se šipkou 7"/>
          <p:cNvCxnSpPr/>
          <p:nvPr/>
        </p:nvCxnSpPr>
        <p:spPr>
          <a:xfrm flipH="1">
            <a:off x="4443228" y="3524242"/>
            <a:ext cx="1248054" cy="13360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ové pole 2"/>
          <p:cNvSpPr txBox="1">
            <a:spLocks noChangeArrowheads="1"/>
          </p:cNvSpPr>
          <p:nvPr/>
        </p:nvSpPr>
        <p:spPr bwMode="auto">
          <a:xfrm>
            <a:off x="3311717" y="2861787"/>
            <a:ext cx="1802741" cy="412228"/>
          </a:xfrm>
          <a:prstGeom prst="rect">
            <a:avLst/>
          </a:prstGeom>
          <a:noFill/>
          <a:ln w="9525">
            <a:noFill/>
            <a:miter lim="800000"/>
            <a:headEnd/>
            <a:tailEnd/>
          </a:ln>
        </p:spPr>
        <p:txBody>
          <a:bodyPr rot="0" vert="horz" wrap="square" lIns="68759" tIns="34380" rIns="68759" bIns="34380" anchor="t" anchorCtr="0">
            <a:noAutofit/>
          </a:bodyPr>
          <a:lstStyle/>
          <a:p>
            <a:pPr algn="ctr">
              <a:lnSpc>
                <a:spcPct val="115000"/>
              </a:lnSpc>
              <a:spcAft>
                <a:spcPts val="752"/>
              </a:spcAft>
            </a:pPr>
            <a:r>
              <a:rPr lang="cs-CZ" sz="1354" dirty="0">
                <a:latin typeface="Times New Roman" panose="02020603050405020304" pitchFamily="18" charset="0"/>
                <a:ea typeface="Calibri" panose="020F0502020204030204" pitchFamily="34" charset="0"/>
              </a:rPr>
              <a:t>Krycí (úhradový) vztah</a:t>
            </a:r>
          </a:p>
        </p:txBody>
      </p:sp>
      <p:cxnSp>
        <p:nvCxnSpPr>
          <p:cNvPr id="10" name="Přímá spojnice 9"/>
          <p:cNvCxnSpPr/>
          <p:nvPr/>
        </p:nvCxnSpPr>
        <p:spPr>
          <a:xfrm>
            <a:off x="2681234" y="3497318"/>
            <a:ext cx="1235691" cy="13199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2646934" y="3278301"/>
            <a:ext cx="3132309" cy="7126"/>
          </a:xfrm>
          <a:prstGeom prst="line">
            <a:avLst/>
          </a:prstGeom>
          <a:noFill/>
          <a:ln w="9525" cap="flat" cmpd="sng" algn="ctr">
            <a:solidFill>
              <a:srgbClr val="4F81BD">
                <a:shade val="95000"/>
                <a:satMod val="105000"/>
              </a:srgbClr>
            </a:solidFill>
            <a:prstDash val="solid"/>
          </a:ln>
          <a:effectLst/>
        </p:spPr>
      </p:cxnSp>
      <p:sp>
        <p:nvSpPr>
          <p:cNvPr id="12" name="Rectangle 8"/>
          <p:cNvSpPr>
            <a:spLocks noChangeArrowheads="1"/>
          </p:cNvSpPr>
          <p:nvPr/>
        </p:nvSpPr>
        <p:spPr bwMode="auto">
          <a:xfrm>
            <a:off x="0" y="855398"/>
            <a:ext cx="138926" cy="34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759" tIns="34380" rIns="68759" bIns="34380" numCol="1" anchor="ctr" anchorCtr="0" compatLnSpc="1">
            <a:prstTxWarp prst="textNoShape">
              <a:avLst/>
            </a:prstTxWarp>
            <a:spAutoFit/>
          </a:bodyPr>
          <a:lstStyle/>
          <a:p>
            <a:endParaRPr lang="cs-CZ" sz="1805"/>
          </a:p>
        </p:txBody>
      </p:sp>
      <p:sp>
        <p:nvSpPr>
          <p:cNvPr id="13" name="Rectangle 13"/>
          <p:cNvSpPr>
            <a:spLocks noChangeArrowheads="1"/>
          </p:cNvSpPr>
          <p:nvPr/>
        </p:nvSpPr>
        <p:spPr bwMode="auto">
          <a:xfrm>
            <a:off x="0" y="1199194"/>
            <a:ext cx="138926" cy="34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759" tIns="34380" rIns="68759" bIns="34380" numCol="1" anchor="ctr" anchorCtr="0" compatLnSpc="1">
            <a:prstTxWarp prst="textNoShape">
              <a:avLst/>
            </a:prstTxWarp>
            <a:spAutoFit/>
          </a:bodyPr>
          <a:lstStyle/>
          <a:p>
            <a:endParaRPr lang="cs-CZ" sz="1805"/>
          </a:p>
        </p:txBody>
      </p:sp>
      <p:sp>
        <p:nvSpPr>
          <p:cNvPr id="17" name="Textové pole 2"/>
          <p:cNvSpPr txBox="1">
            <a:spLocks noChangeArrowheads="1"/>
          </p:cNvSpPr>
          <p:nvPr/>
        </p:nvSpPr>
        <p:spPr bwMode="auto">
          <a:xfrm>
            <a:off x="1721599" y="3145228"/>
            <a:ext cx="925335" cy="412228"/>
          </a:xfrm>
          <a:prstGeom prst="rect">
            <a:avLst/>
          </a:prstGeom>
          <a:noFill/>
          <a:ln w="9525">
            <a:noFill/>
            <a:miter lim="800000"/>
            <a:headEnd/>
            <a:tailEnd/>
          </a:ln>
        </p:spPr>
        <p:txBody>
          <a:bodyPr rot="0" vert="horz" wrap="square" lIns="68759" tIns="34380" rIns="68759" bIns="34380" anchor="t" anchorCtr="0">
            <a:noAutofit/>
          </a:bodyPr>
          <a:lstStyle/>
          <a:p>
            <a:pPr algn="ctr"/>
            <a:r>
              <a:rPr lang="cs-CZ" sz="1805" dirty="0">
                <a:latin typeface="Times New Roman" panose="02020603050405020304" pitchFamily="18" charset="0"/>
                <a:ea typeface="Calibri" panose="020F0502020204030204" pitchFamily="34" charset="0"/>
              </a:rPr>
              <a:t>PL</a:t>
            </a:r>
          </a:p>
          <a:p>
            <a:pPr algn="ctr"/>
            <a:r>
              <a:rPr lang="cs-CZ" sz="1354" dirty="0">
                <a:latin typeface="Times New Roman" panose="02020603050405020304" pitchFamily="18" charset="0"/>
                <a:ea typeface="Calibri" panose="020F0502020204030204" pitchFamily="34" charset="0"/>
              </a:rPr>
              <a:t>Poukazatel</a:t>
            </a:r>
          </a:p>
          <a:p>
            <a:pPr algn="ctr"/>
            <a:endParaRPr lang="cs-CZ" sz="1354" dirty="0">
              <a:latin typeface="Times New Roman" panose="02020603050405020304" pitchFamily="18" charset="0"/>
              <a:ea typeface="Calibri" panose="020F0502020204030204" pitchFamily="34" charset="0"/>
            </a:endParaRPr>
          </a:p>
        </p:txBody>
      </p:sp>
      <p:sp>
        <p:nvSpPr>
          <p:cNvPr id="19" name="Textové pole 2"/>
          <p:cNvSpPr txBox="1">
            <a:spLocks noChangeArrowheads="1"/>
          </p:cNvSpPr>
          <p:nvPr/>
        </p:nvSpPr>
        <p:spPr bwMode="auto">
          <a:xfrm>
            <a:off x="3635897" y="4837408"/>
            <a:ext cx="988224" cy="426471"/>
          </a:xfrm>
          <a:prstGeom prst="rect">
            <a:avLst/>
          </a:prstGeom>
          <a:noFill/>
          <a:ln w="9525">
            <a:noFill/>
            <a:miter lim="800000"/>
            <a:headEnd/>
            <a:tailEnd/>
          </a:ln>
        </p:spPr>
        <p:txBody>
          <a:bodyPr rot="0" vert="horz" wrap="square" lIns="68759" tIns="34380" rIns="68759" bIns="34380" anchor="t" anchorCtr="0">
            <a:noAutofit/>
          </a:bodyPr>
          <a:lstStyle/>
          <a:p>
            <a:pPr algn="ctr"/>
            <a:r>
              <a:rPr lang="cs-CZ" sz="1805" dirty="0">
                <a:latin typeface="Times New Roman" panose="02020603050405020304" pitchFamily="18" charset="0"/>
                <a:ea typeface="Calibri" panose="020F0502020204030204" pitchFamily="34" charset="0"/>
              </a:rPr>
              <a:t>PK</a:t>
            </a:r>
          </a:p>
          <a:p>
            <a:pPr algn="ctr"/>
            <a:r>
              <a:rPr lang="cs-CZ" sz="1354" dirty="0">
                <a:latin typeface="Times New Roman" panose="02020603050405020304" pitchFamily="18" charset="0"/>
                <a:ea typeface="Calibri" panose="020F0502020204030204" pitchFamily="34" charset="0"/>
              </a:rPr>
              <a:t>Poukazník</a:t>
            </a:r>
          </a:p>
          <a:p>
            <a:pPr algn="ctr"/>
            <a:r>
              <a:rPr lang="cs-CZ" sz="1354" dirty="0">
                <a:latin typeface="Times New Roman" panose="02020603050405020304" pitchFamily="18" charset="0"/>
                <a:ea typeface="Calibri" panose="020F0502020204030204" pitchFamily="34" charset="0"/>
              </a:rPr>
              <a:t>(</a:t>
            </a:r>
            <a:r>
              <a:rPr lang="cs-CZ" sz="1354" i="1" dirty="0">
                <a:latin typeface="Times New Roman" panose="02020603050405020304" pitchFamily="18" charset="0"/>
                <a:ea typeface="Calibri" panose="020F0502020204030204" pitchFamily="34" charset="0"/>
              </a:rPr>
              <a:t>oprávněný</a:t>
            </a:r>
            <a:r>
              <a:rPr lang="cs-CZ" sz="1354" dirty="0">
                <a:latin typeface="Times New Roman" panose="02020603050405020304" pitchFamily="18" charset="0"/>
                <a:ea typeface="Calibri" panose="020F0502020204030204" pitchFamily="34" charset="0"/>
              </a:rPr>
              <a:t>)</a:t>
            </a:r>
          </a:p>
        </p:txBody>
      </p:sp>
      <p:sp>
        <p:nvSpPr>
          <p:cNvPr id="20" name="Textové pole 2"/>
          <p:cNvSpPr txBox="1">
            <a:spLocks noChangeArrowheads="1"/>
          </p:cNvSpPr>
          <p:nvPr/>
        </p:nvSpPr>
        <p:spPr bwMode="auto">
          <a:xfrm>
            <a:off x="5669496" y="3167671"/>
            <a:ext cx="1422783" cy="1031641"/>
          </a:xfrm>
          <a:prstGeom prst="rect">
            <a:avLst/>
          </a:prstGeom>
          <a:noFill/>
          <a:ln w="9525">
            <a:noFill/>
            <a:miter lim="800000"/>
            <a:headEnd/>
            <a:tailEnd/>
          </a:ln>
        </p:spPr>
        <p:txBody>
          <a:bodyPr rot="0" vert="horz" wrap="square" lIns="68759" tIns="34380" rIns="68759" bIns="34380" anchor="t" anchorCtr="0">
            <a:noAutofit/>
          </a:bodyPr>
          <a:lstStyle/>
          <a:p>
            <a:pPr algn="ctr"/>
            <a:r>
              <a:rPr lang="cs-CZ" sz="1805" dirty="0">
                <a:latin typeface="Times New Roman" panose="02020603050405020304" pitchFamily="18" charset="0"/>
                <a:ea typeface="Calibri" panose="020F0502020204030204" pitchFamily="34" charset="0"/>
              </a:rPr>
              <a:t>PN</a:t>
            </a:r>
          </a:p>
          <a:p>
            <a:pPr algn="ctr"/>
            <a:r>
              <a:rPr lang="cs-CZ" sz="1354" dirty="0">
                <a:latin typeface="Times New Roman" panose="02020603050405020304" pitchFamily="18" charset="0"/>
                <a:ea typeface="Calibri" panose="020F0502020204030204" pitchFamily="34" charset="0"/>
              </a:rPr>
              <a:t>Poukázaný</a:t>
            </a:r>
          </a:p>
          <a:p>
            <a:pPr algn="ctr"/>
            <a:r>
              <a:rPr lang="cs-CZ" sz="1354" dirty="0">
                <a:latin typeface="Times New Roman" panose="02020603050405020304" pitchFamily="18" charset="0"/>
                <a:ea typeface="Calibri" panose="020F0502020204030204" pitchFamily="34" charset="0"/>
              </a:rPr>
              <a:t>(</a:t>
            </a:r>
            <a:r>
              <a:rPr lang="cs-CZ" sz="1354" i="1" dirty="0">
                <a:latin typeface="Times New Roman" panose="02020603050405020304" pitchFamily="18" charset="0"/>
                <a:ea typeface="Calibri" panose="020F0502020204030204" pitchFamily="34" charset="0"/>
              </a:rPr>
              <a:t>má poskytnout plnění</a:t>
            </a:r>
            <a:r>
              <a:rPr lang="cs-CZ" sz="1354" dirty="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21249661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412776"/>
            <a:ext cx="8082321" cy="4719737"/>
          </a:xfrm>
        </p:spPr>
        <p:txBody>
          <a:bodyPr/>
          <a:lstStyle/>
          <a:p>
            <a:r>
              <a:rPr lang="cs-CZ" dirty="0"/>
              <a:t>Přijetí poukázky ze strany PN</a:t>
            </a:r>
          </a:p>
          <a:p>
            <a:pPr lvl="1"/>
            <a:r>
              <a:rPr lang="cs-CZ" dirty="0"/>
              <a:t>Do té doby nemá PK vůči PN přímé právo</a:t>
            </a:r>
          </a:p>
          <a:p>
            <a:pPr lvl="1"/>
            <a:r>
              <a:rPr lang="cs-CZ" dirty="0"/>
              <a:t>Do té doby může PL poukázku odvolat </a:t>
            </a:r>
          </a:p>
          <a:p>
            <a:pPr lvl="2"/>
            <a:r>
              <a:rPr lang="cs-CZ" dirty="0"/>
              <a:t>- Zda to má účinky vůči PK závisí na jeho vztahu k PL</a:t>
            </a:r>
          </a:p>
          <a:p>
            <a:pPr lvl="1"/>
            <a:r>
              <a:rPr lang="cs-CZ" dirty="0"/>
              <a:t>PN po přijetí nemůže vůči PK uplatnit námitky, které má vůči PL (§ 1943): abstrakce od krycího vztahu </a:t>
            </a:r>
          </a:p>
          <a:p>
            <a:r>
              <a:rPr lang="cs-CZ" dirty="0"/>
              <a:t>Nástroj k plnění existujících dluhů (§ 1944 odst. 1)</a:t>
            </a:r>
          </a:p>
          <a:p>
            <a:pPr lvl="1"/>
            <a:r>
              <a:rPr lang="cs-CZ" dirty="0"/>
              <a:t>Povinnost PN plnit PK (do přijetí povinnost vůči PL)</a:t>
            </a:r>
          </a:p>
          <a:p>
            <a:pPr lvl="1"/>
            <a:r>
              <a:rPr lang="cs-CZ" dirty="0"/>
              <a:t>Povinnost PK vyzvat PN (PN jako pomocník při plnění PL)</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65</a:t>
            </a:fld>
            <a:endParaRPr lang="cs-CZ"/>
          </a:p>
        </p:txBody>
      </p:sp>
    </p:spTree>
    <p:extLst>
      <p:ext uri="{BB962C8B-B14F-4D97-AF65-F5344CB8AC3E}">
        <p14:creationId xmlns:p14="http://schemas.microsoft.com/office/powerpoint/2010/main" val="22228382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Kvitance (§ 1949 </a:t>
            </a:r>
            <a:r>
              <a:rPr lang="cs-CZ" sz="3200" dirty="0" err="1"/>
              <a:t>an</a:t>
            </a:r>
            <a:r>
              <a:rPr lang="cs-CZ" sz="3200" dirty="0"/>
              <a:t>.)</a:t>
            </a:r>
          </a:p>
        </p:txBody>
      </p:sp>
      <p:sp>
        <p:nvSpPr>
          <p:cNvPr id="3" name="Zástupný symbol pro obsah 2"/>
          <p:cNvSpPr>
            <a:spLocks noGrp="1"/>
          </p:cNvSpPr>
          <p:nvPr>
            <p:ph idx="1"/>
          </p:nvPr>
        </p:nvSpPr>
        <p:spPr/>
        <p:txBody>
          <a:bodyPr>
            <a:noAutofit/>
          </a:bodyPr>
          <a:lstStyle/>
          <a:p>
            <a:pPr algn="just">
              <a:lnSpc>
                <a:spcPct val="80000"/>
              </a:lnSpc>
            </a:pPr>
            <a:r>
              <a:rPr lang="cs-CZ" dirty="0"/>
              <a:t>P</a:t>
            </a:r>
            <a:r>
              <a:rPr lang="pl-PL" dirty="0"/>
              <a:t>otvrzení o splnění dluhu – důkazní funkce, běžná soukromá listina</a:t>
            </a:r>
          </a:p>
          <a:p>
            <a:pPr algn="just">
              <a:lnSpc>
                <a:spcPct val="80000"/>
              </a:lnSpc>
            </a:pPr>
            <a:r>
              <a:rPr lang="pl-PL" dirty="0"/>
              <a:t>Povinnost vydat kvitanci vzniká na žádost dlužníka</a:t>
            </a:r>
          </a:p>
          <a:p>
            <a:pPr algn="just">
              <a:lnSpc>
                <a:spcPct val="80000"/>
              </a:lnSpc>
            </a:pPr>
            <a:r>
              <a:rPr lang="pl-PL" dirty="0"/>
              <a:t>Náležitosti kvitance (§ 1949 I 2)</a:t>
            </a:r>
          </a:p>
          <a:p>
            <a:pPr algn="just">
              <a:lnSpc>
                <a:spcPct val="80000"/>
              </a:lnSpc>
            </a:pPr>
            <a:r>
              <a:rPr lang="pl-PL" dirty="0"/>
              <a:t>Právní domněnka spojená s kvitancí – jistina a příslušenství (§ 1949 odst. 1)</a:t>
            </a:r>
          </a:p>
          <a:p>
            <a:pPr algn="just">
              <a:lnSpc>
                <a:spcPct val="80000"/>
              </a:lnSpc>
            </a:pPr>
            <a:r>
              <a:rPr lang="pl-PL" dirty="0"/>
              <a:t>Právní domněnka splnění dříve splatných dluhů (§ 1950)</a:t>
            </a:r>
          </a:p>
          <a:p>
            <a:pPr algn="just">
              <a:lnSpc>
                <a:spcPct val="80000"/>
              </a:lnSpc>
            </a:pPr>
            <a:r>
              <a:rPr lang="pl-PL" dirty="0"/>
              <a:t>Pozor na konkludentní prominutí dluhu (§ 1995 odst. 2)</a:t>
            </a:r>
          </a:p>
          <a:p>
            <a:pPr lvl="1" algn="just">
              <a:lnSpc>
                <a:spcPct val="80000"/>
              </a:lnSpc>
            </a:pPr>
            <a:r>
              <a:rPr lang="pl-PL" dirty="0"/>
              <a:t>Účinky: </a:t>
            </a:r>
          </a:p>
          <a:p>
            <a:pPr marL="1257300" lvl="2" indent="-342900" algn="just">
              <a:lnSpc>
                <a:spcPct val="80000"/>
              </a:lnSpc>
              <a:buFontTx/>
              <a:buChar char="-"/>
            </a:pPr>
            <a:r>
              <a:rPr lang="pl-PL" dirty="0"/>
              <a:t>Jen faktické vrácení: zánik? </a:t>
            </a:r>
          </a:p>
          <a:p>
            <a:pPr marL="1257300" lvl="2" indent="-342900" algn="just">
              <a:lnSpc>
                <a:spcPct val="80000"/>
              </a:lnSpc>
              <a:buFontTx/>
              <a:buChar char="-"/>
            </a:pPr>
            <a:r>
              <a:rPr lang="pl-PL" dirty="0"/>
              <a:t>Vyvratitelná domněnka (srov. § 1952 odst. 2)?</a:t>
            </a:r>
          </a:p>
          <a:p>
            <a:pPr marL="1257300" lvl="2" indent="-342900" algn="just">
              <a:lnSpc>
                <a:spcPct val="80000"/>
              </a:lnSpc>
              <a:buFontTx/>
              <a:buChar char="-"/>
            </a:pPr>
            <a:r>
              <a:rPr lang="pl-PL" dirty="0"/>
              <a:t>Přítomnost vůle vrátit trvale (nikoli např. jen za účelem doplnění atd.)?</a:t>
            </a:r>
          </a:p>
          <a:p>
            <a:pPr lvl="1" algn="just">
              <a:lnSpc>
                <a:spcPct val="80000"/>
              </a:lnSpc>
            </a:pPr>
            <a:endParaRPr lang="pl-PL"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66</a:t>
            </a:fld>
            <a:endParaRPr lang="cs-CZ"/>
          </a:p>
        </p:txBody>
      </p:sp>
    </p:spTree>
    <p:extLst>
      <p:ext uri="{BB962C8B-B14F-4D97-AF65-F5344CB8AC3E}">
        <p14:creationId xmlns:p14="http://schemas.microsoft.com/office/powerpoint/2010/main" val="215946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Dlužní úpis (§ 1952)</a:t>
            </a:r>
          </a:p>
        </p:txBody>
      </p:sp>
      <p:sp>
        <p:nvSpPr>
          <p:cNvPr id="3" name="Zástupný symbol pro obsah 2"/>
          <p:cNvSpPr>
            <a:spLocks noGrp="1"/>
          </p:cNvSpPr>
          <p:nvPr>
            <p:ph idx="1"/>
          </p:nvPr>
        </p:nvSpPr>
        <p:spPr/>
        <p:txBody>
          <a:bodyPr>
            <a:noAutofit/>
          </a:bodyPr>
          <a:lstStyle/>
          <a:p>
            <a:pPr algn="just">
              <a:lnSpc>
                <a:spcPct val="80000"/>
              </a:lnSpc>
            </a:pPr>
            <a:r>
              <a:rPr lang="cs-CZ" sz="2000" dirty="0"/>
              <a:t>OZ</a:t>
            </a:r>
            <a:r>
              <a:rPr lang="pl-PL" sz="2000" dirty="0"/>
              <a:t> zde chrání dlužníka před budoucím nekalým jednáním věřitele</a:t>
            </a:r>
          </a:p>
          <a:p>
            <a:pPr algn="just">
              <a:lnSpc>
                <a:spcPct val="80000"/>
              </a:lnSpc>
            </a:pPr>
            <a:r>
              <a:rPr lang="pl-PL" sz="2000" dirty="0"/>
              <a:t>Co je dlužní úpis? =&gt; prohlášení o uznání dluhu nebo jakékoli jiné dlužníkovo prohlášení, ze kterého je patrno, že je zavázán k určitému dluhu</a:t>
            </a:r>
          </a:p>
          <a:p>
            <a:pPr algn="just">
              <a:lnSpc>
                <a:spcPct val="80000"/>
              </a:lnSpc>
            </a:pPr>
            <a:r>
              <a:rPr lang="pl-PL" sz="2000" dirty="0"/>
              <a:t>Pokud dlužník splní =&gt; věřitel mu musí dlužní úpis vydat =&gt; ochrana dlužníka</a:t>
            </a:r>
          </a:p>
          <a:p>
            <a:pPr algn="just">
              <a:lnSpc>
                <a:spcPct val="80000"/>
              </a:lnSpc>
            </a:pPr>
            <a:r>
              <a:rPr lang="pl-PL" sz="2000" dirty="0"/>
              <a:t>Poskytne-li dlužník částečné plnění =&gt; věřitel to musí na dlužník úpis vyznačit</a:t>
            </a:r>
          </a:p>
          <a:p>
            <a:pPr algn="just">
              <a:lnSpc>
                <a:spcPct val="80000"/>
              </a:lnSpc>
            </a:pPr>
            <a:r>
              <a:rPr lang="pl-PL" sz="2000" dirty="0"/>
              <a:t>S vrácením dlužního úpisu bez kvitance je spojena vyvratitelná právní domněnka splnění dluhu (§ 1952 odst. 2) X § 1995 odst. 2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67</a:t>
            </a:fld>
            <a:endParaRPr lang="cs-CZ"/>
          </a:p>
        </p:txBody>
      </p:sp>
    </p:spTree>
    <p:extLst>
      <p:ext uri="{BB962C8B-B14F-4D97-AF65-F5344CB8AC3E}">
        <p14:creationId xmlns:p14="http://schemas.microsoft.com/office/powerpoint/2010/main" val="38217330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8682" y="836712"/>
            <a:ext cx="8086635" cy="647700"/>
          </a:xfrm>
        </p:spPr>
        <p:txBody>
          <a:bodyPr>
            <a:normAutofit fontScale="90000"/>
          </a:bodyPr>
          <a:lstStyle/>
          <a:p>
            <a:r>
              <a:rPr lang="cs-CZ" sz="3200" dirty="0"/>
              <a:t>Náhradní splnění: soluční úschova (§ 1953)</a:t>
            </a:r>
          </a:p>
        </p:txBody>
      </p:sp>
      <p:sp>
        <p:nvSpPr>
          <p:cNvPr id="3" name="Zástupný symbol pro obsah 2"/>
          <p:cNvSpPr>
            <a:spLocks noGrp="1"/>
          </p:cNvSpPr>
          <p:nvPr>
            <p:ph idx="1"/>
          </p:nvPr>
        </p:nvSpPr>
        <p:spPr>
          <a:xfrm>
            <a:off x="509589" y="1700808"/>
            <a:ext cx="8082321" cy="4752528"/>
          </a:xfrm>
        </p:spPr>
        <p:txBody>
          <a:bodyPr>
            <a:normAutofit fontScale="92500" lnSpcReduction="10000"/>
          </a:bodyPr>
          <a:lstStyle/>
          <a:p>
            <a:pPr algn="just">
              <a:lnSpc>
                <a:spcPct val="80000"/>
              </a:lnSpc>
            </a:pPr>
            <a:r>
              <a:rPr lang="cs-CZ" dirty="0"/>
              <a:t>Tzv.</a:t>
            </a:r>
            <a:r>
              <a:rPr lang="pl-PL" dirty="0"/>
              <a:t>soluční úschova: následkem je zánik závazku</a:t>
            </a:r>
          </a:p>
          <a:p>
            <a:pPr lvl="1" algn="just">
              <a:lnSpc>
                <a:spcPct val="80000"/>
              </a:lnSpc>
            </a:pPr>
            <a:r>
              <a:rPr lang="pl-PL" dirty="0"/>
              <a:t>Procesní úprava (§ 289 an. ZŘS)</a:t>
            </a:r>
          </a:p>
          <a:p>
            <a:pPr lvl="1" algn="just">
              <a:lnSpc>
                <a:spcPct val="80000"/>
              </a:lnSpc>
            </a:pPr>
            <a:r>
              <a:rPr lang="pl-PL" dirty="0"/>
              <a:t>X notářská úschova (§ 2253)</a:t>
            </a:r>
          </a:p>
          <a:p>
            <a:pPr lvl="1" algn="just">
              <a:lnSpc>
                <a:spcPct val="80000"/>
              </a:lnSpc>
            </a:pPr>
            <a:endParaRPr lang="pl-PL" dirty="0"/>
          </a:p>
          <a:p>
            <a:pPr algn="just">
              <a:lnSpc>
                <a:spcPct val="80000"/>
              </a:lnSpc>
            </a:pPr>
            <a:r>
              <a:rPr lang="pl-PL" dirty="0"/>
              <a:t>Důvody: </a:t>
            </a:r>
          </a:p>
          <a:p>
            <a:pPr lvl="1" algn="just">
              <a:lnSpc>
                <a:spcPct val="80000"/>
              </a:lnSpc>
            </a:pPr>
            <a:r>
              <a:rPr lang="pl-PL" dirty="0"/>
              <a:t>Věřitel jen neznámý </a:t>
            </a:r>
          </a:p>
          <a:p>
            <a:pPr lvl="1" algn="just">
              <a:lnSpc>
                <a:spcPct val="80000"/>
              </a:lnSpc>
            </a:pPr>
            <a:r>
              <a:rPr lang="pl-PL" dirty="0"/>
              <a:t>Věřitel je nepřítomný </a:t>
            </a:r>
          </a:p>
          <a:p>
            <a:pPr lvl="1" algn="just">
              <a:lnSpc>
                <a:spcPct val="80000"/>
              </a:lnSpc>
            </a:pPr>
            <a:r>
              <a:rPr lang="pl-PL" dirty="0"/>
              <a:t>Věřitel odmítl bezdůvodně přijmout plnění </a:t>
            </a:r>
          </a:p>
          <a:p>
            <a:pPr lvl="1" algn="just">
              <a:lnSpc>
                <a:spcPct val="80000"/>
              </a:lnSpc>
            </a:pPr>
            <a:r>
              <a:rPr lang="pl-PL" dirty="0"/>
              <a:t>Dlužník je bez své viny v nejistotě, kdo je věřitelem</a:t>
            </a:r>
          </a:p>
          <a:p>
            <a:pPr lvl="1" algn="just">
              <a:lnSpc>
                <a:spcPct val="80000"/>
              </a:lnSpc>
            </a:pPr>
            <a:r>
              <a:rPr lang="pl-PL" dirty="0"/>
              <a:t>Jiné důležité důvody na straně věřitele (např. nevydání kvitance)</a:t>
            </a:r>
          </a:p>
          <a:p>
            <a:pPr lvl="1" algn="just">
              <a:lnSpc>
                <a:spcPct val="80000"/>
              </a:lnSpc>
            </a:pPr>
            <a:endParaRPr lang="pl-PL" dirty="0"/>
          </a:p>
          <a:p>
            <a:pPr algn="just">
              <a:lnSpc>
                <a:spcPct val="80000"/>
              </a:lnSpc>
            </a:pPr>
            <a:r>
              <a:rPr lang="pl-PL" dirty="0"/>
              <a:t>Dluhy způsobilé k náhradnímu splnění</a:t>
            </a:r>
          </a:p>
          <a:p>
            <a:pPr lvl="1" algn="just">
              <a:lnSpc>
                <a:spcPct val="80000"/>
              </a:lnSpc>
            </a:pPr>
            <a:r>
              <a:rPr lang="pl-PL" dirty="0"/>
              <a:t>§ 290 ZŘS: U soudu lze složit do úschovy peníze, cenné papíry a jiné movité věci hodící se k úschově za účelem splnění závazku.</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68</a:t>
            </a:fld>
            <a:endParaRPr lang="cs-CZ"/>
          </a:p>
        </p:txBody>
      </p:sp>
    </p:spTree>
    <p:extLst>
      <p:ext uri="{BB962C8B-B14F-4D97-AF65-F5344CB8AC3E}">
        <p14:creationId xmlns:p14="http://schemas.microsoft.com/office/powerpoint/2010/main" val="33054584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Místo plnění – </a:t>
            </a:r>
            <a:r>
              <a:rPr lang="cs-CZ" sz="3600" dirty="0" err="1"/>
              <a:t>splniště</a:t>
            </a:r>
            <a:r>
              <a:rPr lang="cs-CZ" sz="3600" dirty="0"/>
              <a:t> (§ 1954 </a:t>
            </a:r>
            <a:r>
              <a:rPr lang="cs-CZ" sz="3600" dirty="0" err="1"/>
              <a:t>an</a:t>
            </a:r>
            <a:r>
              <a:rPr lang="cs-CZ" sz="3600" dirty="0"/>
              <a:t>.)</a:t>
            </a:r>
          </a:p>
        </p:txBody>
      </p:sp>
      <p:sp>
        <p:nvSpPr>
          <p:cNvPr id="3" name="Zástupný symbol pro obsah 2"/>
          <p:cNvSpPr>
            <a:spLocks noGrp="1"/>
          </p:cNvSpPr>
          <p:nvPr>
            <p:ph idx="1"/>
          </p:nvPr>
        </p:nvSpPr>
        <p:spPr/>
        <p:txBody>
          <a:bodyPr>
            <a:noAutofit/>
          </a:bodyPr>
          <a:lstStyle/>
          <a:p>
            <a:pPr algn="just">
              <a:lnSpc>
                <a:spcPct val="80000"/>
              </a:lnSpc>
            </a:pPr>
            <a:r>
              <a:rPr lang="cs-CZ" sz="2000" dirty="0"/>
              <a:t>P</a:t>
            </a:r>
            <a:r>
              <a:rPr lang="pl-PL" sz="2000" dirty="0"/>
              <a:t>okud je určité místo plnění sjednáno či stanoveno, nemůže být věřitel nucen, aby plnění přijal v jiném místě, stejně jako dlužník nemůže být nucen, aby plnění v jiném místě poskytl (§ 1910)</a:t>
            </a:r>
          </a:p>
          <a:p>
            <a:pPr algn="just">
              <a:lnSpc>
                <a:spcPct val="80000"/>
              </a:lnSpc>
            </a:pPr>
            <a:r>
              <a:rPr lang="pl-PL" sz="2000" dirty="0"/>
              <a:t>Jak se určuje místo plnění? </a:t>
            </a:r>
          </a:p>
          <a:p>
            <a:pPr lvl="1" algn="just">
              <a:lnSpc>
                <a:spcPct val="80000"/>
              </a:lnSpc>
            </a:pPr>
            <a:r>
              <a:rPr lang="pl-PL" sz="2000" dirty="0"/>
              <a:t>Smlouva</a:t>
            </a:r>
          </a:p>
          <a:p>
            <a:pPr lvl="1" algn="just">
              <a:lnSpc>
                <a:spcPct val="80000"/>
              </a:lnSpc>
            </a:pPr>
            <a:r>
              <a:rPr lang="pl-PL" sz="2000" dirty="0"/>
              <a:t>Povaha závazku </a:t>
            </a:r>
          </a:p>
          <a:p>
            <a:pPr lvl="1" algn="just">
              <a:lnSpc>
                <a:spcPct val="80000"/>
              </a:lnSpc>
            </a:pPr>
            <a:r>
              <a:rPr lang="pl-PL" sz="2000" dirty="0"/>
              <a:t>Účel plnění </a:t>
            </a:r>
          </a:p>
          <a:p>
            <a:pPr algn="just">
              <a:lnSpc>
                <a:spcPct val="80000"/>
              </a:lnSpc>
            </a:pPr>
            <a:r>
              <a:rPr lang="pl-PL" sz="2000" dirty="0"/>
              <a:t>Podoby místa plnění</a:t>
            </a:r>
          </a:p>
          <a:p>
            <a:pPr lvl="1" algn="just">
              <a:lnSpc>
                <a:spcPct val="80000"/>
              </a:lnSpc>
            </a:pPr>
            <a:r>
              <a:rPr lang="pl-PL" sz="2000" dirty="0"/>
              <a:t>Odnosný dluh </a:t>
            </a:r>
          </a:p>
          <a:p>
            <a:pPr lvl="1" algn="just">
              <a:lnSpc>
                <a:spcPct val="80000"/>
              </a:lnSpc>
            </a:pPr>
            <a:r>
              <a:rPr lang="pl-PL" sz="2000" dirty="0"/>
              <a:t>Donosný dluh </a:t>
            </a:r>
          </a:p>
          <a:p>
            <a:pPr lvl="1" algn="just">
              <a:lnSpc>
                <a:spcPct val="80000"/>
              </a:lnSpc>
            </a:pPr>
            <a:r>
              <a:rPr lang="pl-PL" sz="2000" dirty="0"/>
              <a:t>Zasílatelský dluh (srov. § 2090, 2123)</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69</a:t>
            </a:fld>
            <a:endParaRPr lang="cs-CZ"/>
          </a:p>
        </p:txBody>
      </p:sp>
    </p:spTree>
    <p:extLst>
      <p:ext uri="{BB962C8B-B14F-4D97-AF65-F5344CB8AC3E}">
        <p14:creationId xmlns:p14="http://schemas.microsoft.com/office/powerpoint/2010/main" val="3031173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Pohledávka</a:t>
            </a:r>
          </a:p>
        </p:txBody>
      </p:sp>
      <p:sp>
        <p:nvSpPr>
          <p:cNvPr id="3" name="Zástupný symbol pro obsah 2"/>
          <p:cNvSpPr>
            <a:spLocks noGrp="1"/>
          </p:cNvSpPr>
          <p:nvPr>
            <p:ph idx="1"/>
          </p:nvPr>
        </p:nvSpPr>
        <p:spPr/>
        <p:txBody>
          <a:bodyPr>
            <a:noAutofit/>
          </a:bodyPr>
          <a:lstStyle/>
          <a:p>
            <a:pPr algn="just">
              <a:defRPr/>
            </a:pPr>
            <a:r>
              <a:rPr lang="cs-CZ" sz="1504" b="1" dirty="0"/>
              <a:t>Právo věřitele na plnění od dlužníka</a:t>
            </a:r>
            <a:r>
              <a:rPr lang="cs-CZ" sz="1504" dirty="0"/>
              <a:t> (jedna nebo více pohledávek v závazku)</a:t>
            </a:r>
          </a:p>
          <a:p>
            <a:pPr algn="just">
              <a:defRPr/>
            </a:pPr>
            <a:r>
              <a:rPr lang="cs-CZ" sz="1504" dirty="0"/>
              <a:t>Povaha: </a:t>
            </a:r>
            <a:r>
              <a:rPr lang="cs-CZ" sz="1504" b="1" dirty="0"/>
              <a:t>nehmotná movitá věc</a:t>
            </a:r>
            <a:r>
              <a:rPr lang="cs-CZ" sz="1504" dirty="0"/>
              <a:t> (§ 496 a 498)</a:t>
            </a:r>
          </a:p>
          <a:p>
            <a:pPr algn="just">
              <a:defRPr/>
            </a:pPr>
            <a:r>
              <a:rPr lang="cs-CZ" sz="1504" dirty="0"/>
              <a:t>Pohledávkou není věcné právo, např. právo na uspokojení ze zastavené věci, pohledávkou není právo na ochranu věcného práva, typicky právo na vydání věci, právo na zdržení se zásahů do věcného práva</a:t>
            </a:r>
          </a:p>
          <a:p>
            <a:pPr algn="just">
              <a:defRPr/>
            </a:pPr>
            <a:r>
              <a:rPr lang="cs-CZ" sz="1504" dirty="0"/>
              <a:t>V určitých aspektech s ní lze nakládat podobně jako s jinou věcí (hmotnou) – např. převádět, zastavovat</a:t>
            </a:r>
          </a:p>
          <a:p>
            <a:pPr lvl="1" algn="just">
              <a:defRPr/>
            </a:pPr>
            <a:r>
              <a:rPr lang="cs-CZ" sz="1301" dirty="0"/>
              <a:t>V případě </a:t>
            </a:r>
            <a:r>
              <a:rPr lang="cs-CZ" sz="1301" dirty="0" err="1"/>
              <a:t>věcněprávních</a:t>
            </a:r>
            <a:r>
              <a:rPr lang="cs-CZ" sz="1301" dirty="0"/>
              <a:t> dispozic zde však zpravidla platí zvláštní úprava (viz např. § 1879 </a:t>
            </a:r>
            <a:r>
              <a:rPr lang="cs-CZ" sz="1301" dirty="0" err="1"/>
              <a:t>an</a:t>
            </a:r>
            <a:r>
              <a:rPr lang="cs-CZ" sz="1301" dirty="0"/>
              <a:t>.); srov. též obecný § 979</a:t>
            </a:r>
          </a:p>
          <a:p>
            <a:pPr lvl="1" algn="just">
              <a:defRPr/>
            </a:pPr>
            <a:r>
              <a:rPr lang="cs-CZ" sz="1301" dirty="0"/>
              <a:t>Př.: kupní smlouva – postoupení pohledávky na zaplacení kupní ceny X zřízení zástavního práva k pohledávce na dodání věci a převedení vlastnického práva</a:t>
            </a:r>
          </a:p>
        </p:txBody>
      </p:sp>
    </p:spTree>
    <p:extLst>
      <p:ext uri="{BB962C8B-B14F-4D97-AF65-F5344CB8AC3E}">
        <p14:creationId xmlns:p14="http://schemas.microsoft.com/office/powerpoint/2010/main" val="25598380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lgn="just">
              <a:lnSpc>
                <a:spcPct val="80000"/>
              </a:lnSpc>
            </a:pPr>
            <a:r>
              <a:rPr lang="pl-PL" sz="2000" dirty="0">
                <a:solidFill>
                  <a:srgbClr val="000000"/>
                </a:solidFill>
              </a:rPr>
              <a:t>Podpůrné určení splniště (§ 1955)</a:t>
            </a:r>
          </a:p>
          <a:p>
            <a:pPr lvl="1" algn="just">
              <a:lnSpc>
                <a:spcPct val="80000"/>
              </a:lnSpc>
            </a:pPr>
            <a:r>
              <a:rPr lang="pl-PL" sz="2000" dirty="0">
                <a:solidFill>
                  <a:srgbClr val="000000"/>
                </a:solidFill>
              </a:rPr>
              <a:t>Nepěněžitý dluh: odnosný dluh </a:t>
            </a:r>
          </a:p>
          <a:p>
            <a:pPr lvl="1" algn="just">
              <a:lnSpc>
                <a:spcPct val="80000"/>
              </a:lnSpc>
            </a:pPr>
            <a:r>
              <a:rPr lang="pl-PL" sz="2000" dirty="0">
                <a:solidFill>
                  <a:srgbClr val="000000"/>
                </a:solidFill>
              </a:rPr>
              <a:t>Peněžitý dluh: donosný dluh (připsáním na účet, případně vyplacením v hotovosti, není připsán na účet a plněn poštovním poukazem, § 1957)</a:t>
            </a:r>
          </a:p>
          <a:p>
            <a:pPr lvl="0" algn="just">
              <a:lnSpc>
                <a:spcPct val="80000"/>
              </a:lnSpc>
            </a:pPr>
            <a:r>
              <a:rPr lang="pl-PL" sz="2000" dirty="0">
                <a:solidFill>
                  <a:srgbClr val="000000"/>
                </a:solidFill>
              </a:rPr>
              <a:t>Změna bydliště či sídla jedné ze stran v průběhu trvání závazku, je-li splniště určeno odkazem na toto bydliště či sídlo</a:t>
            </a:r>
          </a:p>
          <a:p>
            <a:pPr lvl="1" algn="just">
              <a:lnSpc>
                <a:spcPct val="80000"/>
              </a:lnSpc>
            </a:pPr>
            <a:r>
              <a:rPr lang="pl-PL" sz="2000" dirty="0">
                <a:solidFill>
                  <a:srgbClr val="000000"/>
                </a:solidFill>
              </a:rPr>
              <a:t>§ 1956</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70</a:t>
            </a:fld>
            <a:endParaRPr lang="cs-CZ"/>
          </a:p>
        </p:txBody>
      </p:sp>
    </p:spTree>
    <p:extLst>
      <p:ext uri="{BB962C8B-B14F-4D97-AF65-F5344CB8AC3E}">
        <p14:creationId xmlns:p14="http://schemas.microsoft.com/office/powerpoint/2010/main" val="30328789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Čas plnění (§ 1958 </a:t>
            </a:r>
            <a:r>
              <a:rPr lang="cs-CZ" sz="3200" dirty="0" err="1"/>
              <a:t>an</a:t>
            </a:r>
            <a:r>
              <a:rPr lang="cs-CZ" sz="3200" dirty="0"/>
              <a:t>.)</a:t>
            </a:r>
          </a:p>
        </p:txBody>
      </p:sp>
      <p:sp>
        <p:nvSpPr>
          <p:cNvPr id="3" name="Zástupný symbol pro obsah 2"/>
          <p:cNvSpPr>
            <a:spLocks noGrp="1"/>
          </p:cNvSpPr>
          <p:nvPr>
            <p:ph idx="1"/>
          </p:nvPr>
        </p:nvSpPr>
        <p:spPr/>
        <p:txBody>
          <a:bodyPr>
            <a:noAutofit/>
          </a:bodyPr>
          <a:lstStyle/>
          <a:p>
            <a:pPr algn="just">
              <a:lnSpc>
                <a:spcPct val="80000"/>
              </a:lnSpc>
            </a:pPr>
            <a:r>
              <a:rPr lang="pl-PL" sz="2000" dirty="0"/>
              <a:t>Důležité pojmy</a:t>
            </a:r>
          </a:p>
          <a:p>
            <a:pPr lvl="1" algn="just">
              <a:lnSpc>
                <a:spcPct val="80000"/>
              </a:lnSpc>
            </a:pPr>
            <a:r>
              <a:rPr lang="pl-PL" sz="2000" b="1" dirty="0"/>
              <a:t>Doba splatnosti </a:t>
            </a:r>
            <a:r>
              <a:rPr lang="pl-PL" sz="2000" dirty="0"/>
              <a:t>(doba, v níž je povinen dlužník splnit svůj dluh, aniž by se dostal do prodlení)</a:t>
            </a:r>
          </a:p>
          <a:p>
            <a:pPr lvl="1" algn="just">
              <a:lnSpc>
                <a:spcPct val="80000"/>
              </a:lnSpc>
            </a:pPr>
            <a:r>
              <a:rPr lang="pl-PL" sz="2000" b="1" dirty="0"/>
              <a:t>Splnitelný dluh </a:t>
            </a:r>
            <a:r>
              <a:rPr lang="pl-PL" sz="2000" dirty="0"/>
              <a:t>(dluh, který je dlužník oprávněn splnit)</a:t>
            </a:r>
          </a:p>
          <a:p>
            <a:pPr lvl="1" algn="just">
              <a:lnSpc>
                <a:spcPct val="80000"/>
              </a:lnSpc>
            </a:pPr>
            <a:r>
              <a:rPr lang="pl-PL" sz="2000" b="1" dirty="0"/>
              <a:t>Splatný dluh </a:t>
            </a:r>
            <a:r>
              <a:rPr lang="pl-PL" sz="2000" dirty="0"/>
              <a:t>(dluh, který je dlužník povinen plnit a věřitel má právo domáhat se splnění dluhu)</a:t>
            </a:r>
          </a:p>
          <a:p>
            <a:pPr algn="just">
              <a:lnSpc>
                <a:spcPct val="80000"/>
              </a:lnSpc>
            </a:pPr>
            <a:r>
              <a:rPr lang="pl-PL" sz="2000" dirty="0"/>
              <a:t>Doba plnění určená (§ 1961, 1962)</a:t>
            </a:r>
          </a:p>
          <a:p>
            <a:pPr lvl="1" algn="just">
              <a:lnSpc>
                <a:spcPct val="80000"/>
              </a:lnSpc>
            </a:pPr>
            <a:r>
              <a:rPr lang="pl-PL" sz="2000" dirty="0"/>
              <a:t>ve prospěch dlužníka, </a:t>
            </a:r>
          </a:p>
          <a:p>
            <a:pPr lvl="1" algn="just">
              <a:lnSpc>
                <a:spcPct val="80000"/>
              </a:lnSpc>
            </a:pPr>
            <a:r>
              <a:rPr lang="pl-PL" sz="2000" dirty="0"/>
              <a:t>ve prospěch věřitele, </a:t>
            </a:r>
          </a:p>
          <a:p>
            <a:pPr lvl="1" algn="just">
              <a:lnSpc>
                <a:spcPct val="80000"/>
              </a:lnSpc>
            </a:pPr>
            <a:r>
              <a:rPr lang="pl-PL" sz="2000" dirty="0"/>
              <a:t>ve prospěch obou (podpůrné pravidlo)</a:t>
            </a:r>
          </a:p>
          <a:p>
            <a:pPr algn="just">
              <a:lnSpc>
                <a:spcPct val="80000"/>
              </a:lnSpc>
            </a:pPr>
            <a:r>
              <a:rPr lang="pl-PL" sz="2000" dirty="0"/>
              <a:t>Význam: např. pro počátek běhu promlčecí lhůty, možnost započtení, vznik prodlení, zánik závazku u fixních závazků</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71</a:t>
            </a:fld>
            <a:endParaRPr lang="cs-CZ"/>
          </a:p>
        </p:txBody>
      </p:sp>
    </p:spTree>
    <p:extLst>
      <p:ext uri="{BB962C8B-B14F-4D97-AF65-F5344CB8AC3E}">
        <p14:creationId xmlns:p14="http://schemas.microsoft.com/office/powerpoint/2010/main" val="9995798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Splatnost</a:t>
            </a:r>
          </a:p>
        </p:txBody>
      </p:sp>
      <p:sp>
        <p:nvSpPr>
          <p:cNvPr id="3" name="Zástupný symbol pro obsah 2"/>
          <p:cNvSpPr>
            <a:spLocks noGrp="1"/>
          </p:cNvSpPr>
          <p:nvPr>
            <p:ph idx="1"/>
          </p:nvPr>
        </p:nvSpPr>
        <p:spPr>
          <a:xfrm>
            <a:off x="509589" y="2017712"/>
            <a:ext cx="8082321" cy="4435623"/>
          </a:xfrm>
        </p:spPr>
        <p:txBody>
          <a:bodyPr>
            <a:noAutofit/>
          </a:bodyPr>
          <a:lstStyle/>
          <a:p>
            <a:pPr algn="just">
              <a:lnSpc>
                <a:spcPct val="80000"/>
              </a:lnSpc>
            </a:pPr>
            <a:r>
              <a:rPr lang="pl-PL" sz="2000" dirty="0"/>
              <a:t>Stanovená splatnost: </a:t>
            </a:r>
          </a:p>
          <a:p>
            <a:pPr lvl="1" algn="just">
              <a:lnSpc>
                <a:spcPct val="80000"/>
              </a:lnSpc>
            </a:pPr>
            <a:r>
              <a:rPr lang="pl-PL" sz="2000" dirty="0"/>
              <a:t>Smlouva </a:t>
            </a:r>
          </a:p>
          <a:p>
            <a:pPr lvl="1" algn="just">
              <a:lnSpc>
                <a:spcPct val="80000"/>
              </a:lnSpc>
            </a:pPr>
            <a:r>
              <a:rPr lang="pl-PL" sz="2000" dirty="0"/>
              <a:t>Zvláštní zákonná úprava </a:t>
            </a:r>
          </a:p>
          <a:p>
            <a:pPr algn="just">
              <a:lnSpc>
                <a:spcPct val="80000"/>
              </a:lnSpc>
            </a:pPr>
            <a:r>
              <a:rPr lang="pl-PL" sz="2000" dirty="0"/>
              <a:t>Jinak: podpůrná úprava § 1958 odst. 2: věřitel může ihned + dlužník bez zbytečného odkladu má plnit </a:t>
            </a:r>
          </a:p>
          <a:p>
            <a:pPr algn="just">
              <a:lnSpc>
                <a:spcPct val="80000"/>
              </a:lnSpc>
            </a:pPr>
            <a:r>
              <a:rPr lang="pl-PL" sz="2000" dirty="0"/>
              <a:t>X určení času plnění ponechané na dlužníkovi (§ 1960)</a:t>
            </a:r>
          </a:p>
          <a:p>
            <a:pPr algn="just">
              <a:lnSpc>
                <a:spcPct val="80000"/>
              </a:lnSpc>
            </a:pPr>
            <a:endParaRPr lang="pl-PL" sz="2000" dirty="0"/>
          </a:p>
          <a:p>
            <a:pPr algn="just">
              <a:lnSpc>
                <a:spcPct val="80000"/>
              </a:lnSpc>
            </a:pPr>
            <a:r>
              <a:rPr lang="pl-PL" sz="2000" dirty="0"/>
              <a:t>Nároky založené procesněprávními úkony: zde splatnost vychází z pariční lhůty </a:t>
            </a:r>
          </a:p>
          <a:p>
            <a:pPr algn="just">
              <a:lnSpc>
                <a:spcPct val="80000"/>
              </a:lnSpc>
            </a:pPr>
            <a:endParaRPr lang="pl-PL" sz="2000" dirty="0"/>
          </a:p>
          <a:p>
            <a:pPr algn="just">
              <a:lnSpc>
                <a:spcPct val="80000"/>
              </a:lnSpc>
            </a:pPr>
            <a:r>
              <a:rPr lang="pl-PL" sz="2000" dirty="0"/>
              <a:t>Určení, zda jde o dobu nebo lhůtu (tj. § 607)</a:t>
            </a:r>
          </a:p>
          <a:p>
            <a:pPr lvl="1" algn="just">
              <a:lnSpc>
                <a:spcPct val="80000"/>
              </a:lnSpc>
            </a:pPr>
            <a:r>
              <a:rPr lang="pl-PL" sz="2000" dirty="0"/>
              <a:t>otázka výkladu projevu vůle</a:t>
            </a:r>
          </a:p>
          <a:p>
            <a:pPr lvl="1" algn="just">
              <a:lnSpc>
                <a:spcPct val="80000"/>
              </a:lnSpc>
            </a:pPr>
            <a:r>
              <a:rPr lang="pl-PL" sz="2000" dirty="0"/>
              <a:t>X NS </a:t>
            </a:r>
            <a:r>
              <a:rPr lang="cs-CZ" sz="2000" dirty="0"/>
              <a:t>20 </a:t>
            </a:r>
            <a:r>
              <a:rPr lang="cs-CZ" sz="2000" dirty="0" err="1"/>
              <a:t>Cdo</a:t>
            </a:r>
            <a:r>
              <a:rPr lang="cs-CZ" sz="2000" dirty="0"/>
              <a:t> 4788/2017 (doba)</a:t>
            </a:r>
          </a:p>
          <a:p>
            <a:pPr algn="just">
              <a:lnSpc>
                <a:spcPct val="80000"/>
              </a:lnSpc>
            </a:pPr>
            <a:endParaRPr lang="cs-CZ" sz="2000" dirty="0"/>
          </a:p>
          <a:p>
            <a:pPr algn="just">
              <a:lnSpc>
                <a:spcPct val="80000"/>
              </a:lnSpc>
            </a:pPr>
            <a:r>
              <a:rPr lang="cs-CZ" sz="2000" dirty="0"/>
              <a:t>Dnem následujícím po splatnosti se dlužník dostává do </a:t>
            </a:r>
            <a:r>
              <a:rPr lang="cs-CZ" sz="2000" b="1" dirty="0"/>
              <a:t>prodlení</a:t>
            </a:r>
            <a:r>
              <a:rPr lang="cs-CZ" sz="2000" dirty="0"/>
              <a:t>. </a:t>
            </a:r>
            <a:endParaRPr lang="pl-PL" sz="2000" dirty="0"/>
          </a:p>
          <a:p>
            <a:pPr algn="just">
              <a:lnSpc>
                <a:spcPct val="80000"/>
              </a:lnSpc>
            </a:pPr>
            <a:endParaRPr lang="pl-PL" sz="2000"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72</a:t>
            </a:fld>
            <a:endParaRPr lang="cs-CZ" dirty="0"/>
          </a:p>
        </p:txBody>
      </p:sp>
    </p:spTree>
    <p:extLst>
      <p:ext uri="{BB962C8B-B14F-4D97-AF65-F5344CB8AC3E}">
        <p14:creationId xmlns:p14="http://schemas.microsoft.com/office/powerpoint/2010/main" val="19462205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Splatnost ceny v obchodních transakcích (§ 1963)</a:t>
            </a:r>
          </a:p>
        </p:txBody>
      </p:sp>
      <p:sp>
        <p:nvSpPr>
          <p:cNvPr id="3" name="Zástupný symbol pro obsah 2"/>
          <p:cNvSpPr>
            <a:spLocks noGrp="1"/>
          </p:cNvSpPr>
          <p:nvPr>
            <p:ph idx="1"/>
          </p:nvPr>
        </p:nvSpPr>
        <p:spPr/>
        <p:txBody>
          <a:bodyPr>
            <a:noAutofit/>
          </a:bodyPr>
          <a:lstStyle/>
          <a:p>
            <a:pPr algn="just">
              <a:lnSpc>
                <a:spcPct val="80000"/>
              </a:lnSpc>
            </a:pPr>
            <a:r>
              <a:rPr lang="pl-PL" sz="2000" dirty="0"/>
              <a:t>Implementace směrnice 2011/7/EU o postupu proti opožděným platbám v obchodních transakcích</a:t>
            </a:r>
          </a:p>
          <a:p>
            <a:pPr algn="just">
              <a:lnSpc>
                <a:spcPct val="80000"/>
              </a:lnSpc>
            </a:pPr>
            <a:r>
              <a:rPr lang="pl-PL" sz="2000" dirty="0"/>
              <a:t>Regulace úplatných vztahů mezi podnikateli navzájem anebo mezi podnikateli a orgány veřejné moci, reguluje se jen splatnost ceny</a:t>
            </a:r>
          </a:p>
          <a:p>
            <a:pPr algn="just">
              <a:lnSpc>
                <a:spcPct val="80000"/>
              </a:lnSpc>
            </a:pPr>
            <a:r>
              <a:rPr lang="pl-PL" sz="2000" dirty="0"/>
              <a:t>Stanovena podpůrná splatnost ceny</a:t>
            </a:r>
          </a:p>
          <a:p>
            <a:pPr algn="just">
              <a:lnSpc>
                <a:spcPct val="80000"/>
              </a:lnSpc>
            </a:pPr>
            <a:r>
              <a:rPr lang="pl-PL" sz="2000" dirty="0"/>
              <a:t>Limity smluvní úpravy</a:t>
            </a:r>
          </a:p>
          <a:p>
            <a:pPr algn="just">
              <a:lnSpc>
                <a:spcPct val="80000"/>
              </a:lnSpc>
            </a:pPr>
            <a:r>
              <a:rPr lang="pl-PL" sz="2000" dirty="0"/>
              <a:t>Obrana věřitele (§ 1964) =&gt; dovolání se neúčinnosti ujednání o času plnění v rozporu s § 1963</a:t>
            </a:r>
          </a:p>
          <a:p>
            <a:pPr algn="just">
              <a:lnSpc>
                <a:spcPct val="80000"/>
              </a:lnSpc>
            </a:pPr>
            <a:r>
              <a:rPr lang="pl-PL" sz="2000" dirty="0"/>
              <a:t>Pravidlem v § 1963 není dotčeno právo smluvních stran ujednat si plnění ve formě splátek (§ 1966)</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73</a:t>
            </a:fld>
            <a:endParaRPr lang="cs-CZ"/>
          </a:p>
        </p:txBody>
      </p:sp>
    </p:spTree>
    <p:extLst>
      <p:ext uri="{BB962C8B-B14F-4D97-AF65-F5344CB8AC3E}">
        <p14:creationId xmlns:p14="http://schemas.microsoft.com/office/powerpoint/2010/main" val="21427476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buNone/>
            </a:pPr>
            <a:r>
              <a:rPr lang="cs-CZ" dirty="0"/>
              <a:t>		</a:t>
            </a:r>
          </a:p>
          <a:p>
            <a:pPr>
              <a:buNone/>
            </a:pPr>
            <a:endParaRPr lang="cs-CZ" dirty="0"/>
          </a:p>
          <a:p>
            <a:pPr>
              <a:buNone/>
            </a:pPr>
            <a:endParaRPr lang="cs-CZ" dirty="0"/>
          </a:p>
          <a:p>
            <a:pPr algn="ctr">
              <a:buNone/>
            </a:pPr>
            <a:r>
              <a:rPr lang="cs-CZ" dirty="0"/>
              <a:t>Děkuji za pozornost</a:t>
            </a:r>
            <a:endParaRPr lang="cs-CZ" dirty="0">
              <a:sym typeface="Wingdings" pitchFamily="2" charset="2"/>
            </a:endParaRP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74</a:t>
            </a:fld>
            <a:endParaRPr lang="cs-CZ"/>
          </a:p>
        </p:txBody>
      </p:sp>
    </p:spTree>
    <p:extLst>
      <p:ext uri="{BB962C8B-B14F-4D97-AF65-F5344CB8AC3E}">
        <p14:creationId xmlns:p14="http://schemas.microsoft.com/office/powerpoint/2010/main" val="3133290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Nárok a jiné zvláštní vlastnosti pohledávky</a:t>
            </a:r>
          </a:p>
        </p:txBody>
      </p:sp>
      <p:sp>
        <p:nvSpPr>
          <p:cNvPr id="3" name="Zástupný symbol pro obsah 2"/>
          <p:cNvSpPr>
            <a:spLocks noGrp="1"/>
          </p:cNvSpPr>
          <p:nvPr>
            <p:ph idx="1"/>
          </p:nvPr>
        </p:nvSpPr>
        <p:spPr/>
        <p:txBody>
          <a:bodyPr>
            <a:noAutofit/>
          </a:bodyPr>
          <a:lstStyle/>
          <a:p>
            <a:pPr algn="just"/>
            <a:r>
              <a:rPr lang="cs-CZ" sz="1504" b="1" dirty="0"/>
              <a:t>Nárok</a:t>
            </a:r>
            <a:r>
              <a:rPr lang="cs-CZ" sz="1504" dirty="0"/>
              <a:t> = právo věřitele domáhat se  plnění od dlužníka u soudu nebo jiného orgánu veřejné moci (vlastnost pohledávky)</a:t>
            </a:r>
          </a:p>
          <a:p>
            <a:pPr lvl="1" algn="just"/>
            <a:r>
              <a:rPr lang="cs-CZ" sz="1301" dirty="0"/>
              <a:t>Některé pohledávky nejsou vybaveny nárokem (tzv. pohledávky bez nároku)</a:t>
            </a:r>
          </a:p>
          <a:p>
            <a:pPr lvl="1" algn="just"/>
            <a:r>
              <a:rPr lang="cs-CZ" sz="1301" dirty="0"/>
              <a:t>Existující nárok může v některých případech zaniknout při trvající existenci pohledávky</a:t>
            </a:r>
          </a:p>
          <a:p>
            <a:pPr lvl="1" algn="just"/>
            <a:r>
              <a:rPr lang="cs-CZ" sz="1301" dirty="0"/>
              <a:t>X odlišná terminologie: nárok jako právo požadovat po jiném dare, </a:t>
            </a:r>
            <a:r>
              <a:rPr lang="cs-CZ" sz="1301" dirty="0" err="1"/>
              <a:t>facere</a:t>
            </a:r>
            <a:r>
              <a:rPr lang="cs-CZ" sz="1301" dirty="0"/>
              <a:t>, </a:t>
            </a:r>
            <a:r>
              <a:rPr lang="cs-CZ" sz="1301" dirty="0" err="1"/>
              <a:t>omittere</a:t>
            </a:r>
            <a:r>
              <a:rPr lang="cs-CZ" sz="1301" dirty="0"/>
              <a:t> nebo </a:t>
            </a:r>
            <a:r>
              <a:rPr lang="cs-CZ" sz="1301" dirty="0" err="1"/>
              <a:t>pati</a:t>
            </a:r>
            <a:endParaRPr lang="cs-CZ" sz="1301" dirty="0"/>
          </a:p>
          <a:p>
            <a:pPr algn="just"/>
            <a:r>
              <a:rPr lang="cs-CZ" sz="1504" b="1" dirty="0"/>
              <a:t>Vymahatelná</a:t>
            </a:r>
            <a:r>
              <a:rPr lang="cs-CZ" sz="1504" dirty="0"/>
              <a:t> je pohledávka, která je vybavena nárokem</a:t>
            </a:r>
            <a:endParaRPr lang="cs-CZ" sz="1504" b="1" dirty="0"/>
          </a:p>
          <a:p>
            <a:pPr algn="just"/>
            <a:r>
              <a:rPr lang="cs-CZ" sz="1504" b="1" dirty="0"/>
              <a:t>Vykonatelná</a:t>
            </a:r>
            <a:r>
              <a:rPr lang="cs-CZ" sz="1504" dirty="0"/>
              <a:t> je pohledávka, kterou lze proti vůli dlužníka vykonat (tj. jsou splněny předpoklady pro výkon rozhodnutí nebo exekuci); srov. např. § 589 </a:t>
            </a:r>
            <a:r>
              <a:rPr lang="cs-CZ" sz="1504" dirty="0" err="1"/>
              <a:t>an</a:t>
            </a:r>
            <a:r>
              <a:rPr lang="cs-CZ" sz="1504" dirty="0"/>
              <a:t>.</a:t>
            </a:r>
          </a:p>
          <a:p>
            <a:pPr algn="just"/>
            <a:r>
              <a:rPr lang="cs-CZ" sz="1504" b="1" dirty="0"/>
              <a:t>Nedobytná</a:t>
            </a:r>
            <a:r>
              <a:rPr lang="cs-CZ" sz="1504" dirty="0"/>
              <a:t> je pohledávka, jestliže sice trvá, ale nelze očekávat, že by kdy byla splněna (typicky dlužník nemá majetek ke splnění); srov. např. § 1885 odst. 1</a:t>
            </a:r>
          </a:p>
        </p:txBody>
      </p:sp>
    </p:spTree>
    <p:extLst>
      <p:ext uri="{BB962C8B-B14F-4D97-AF65-F5344CB8AC3E}">
        <p14:creationId xmlns:p14="http://schemas.microsoft.com/office/powerpoint/2010/main" val="324505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Dluh a odpovědnost</a:t>
            </a:r>
          </a:p>
        </p:txBody>
      </p:sp>
      <p:sp>
        <p:nvSpPr>
          <p:cNvPr id="3" name="Zástupný symbol pro obsah 2"/>
          <p:cNvSpPr>
            <a:spLocks noGrp="1"/>
          </p:cNvSpPr>
          <p:nvPr>
            <p:ph idx="1"/>
          </p:nvPr>
        </p:nvSpPr>
        <p:spPr/>
        <p:txBody>
          <a:bodyPr>
            <a:noAutofit/>
          </a:bodyPr>
          <a:lstStyle/>
          <a:p>
            <a:pPr algn="just"/>
            <a:r>
              <a:rPr lang="cs-CZ" sz="1504" b="1" dirty="0"/>
              <a:t>Povinnost dlužníka plnit věřiteli</a:t>
            </a:r>
            <a:r>
              <a:rPr lang="cs-CZ" sz="1504" dirty="0"/>
              <a:t> (jeden nebo více dluhů v závazku)</a:t>
            </a:r>
          </a:p>
          <a:p>
            <a:pPr algn="just"/>
            <a:r>
              <a:rPr lang="cs-CZ" altLang="cs-CZ" sz="1504" dirty="0"/>
              <a:t>Dluh jako věc v právním smyslu?</a:t>
            </a:r>
            <a:endParaRPr lang="cs-CZ" sz="1504" dirty="0"/>
          </a:p>
          <a:p>
            <a:pPr algn="just"/>
            <a:r>
              <a:rPr lang="cs-CZ" sz="1504" dirty="0"/>
              <a:t>Odpovědnost je vlastnost spojená s dluhem, hrozba vynucení v případě, že dluh splněn nebude</a:t>
            </a:r>
          </a:p>
          <a:p>
            <a:pPr algn="just"/>
            <a:r>
              <a:rPr lang="cs-CZ" sz="1504" dirty="0"/>
              <a:t>X před účinností OZ se prosazovalo pojetí odpovědnosti jako sekundární právní povinnosti vznikající porušením povinnosti primární, např. odpovědnost za prodlení, odpovědnost za vady a odpovědnost za škodu</a:t>
            </a:r>
          </a:p>
          <a:p>
            <a:pPr algn="just"/>
            <a:r>
              <a:rPr lang="cs-CZ" sz="1504" b="1" dirty="0"/>
              <a:t>Princip</a:t>
            </a:r>
            <a:r>
              <a:rPr lang="cs-CZ" sz="1504" dirty="0"/>
              <a:t>: dlužník odpovídá za splnění dluhu </a:t>
            </a:r>
            <a:r>
              <a:rPr lang="cs-CZ" sz="1504" b="1" dirty="0"/>
              <a:t>celým svým majetkem</a:t>
            </a:r>
          </a:p>
          <a:p>
            <a:pPr algn="just"/>
            <a:r>
              <a:rPr lang="cs-CZ" sz="1504" dirty="0"/>
              <a:t>Právní úprava zná však i </a:t>
            </a:r>
            <a:r>
              <a:rPr lang="cs-CZ" sz="1504" b="1" dirty="0"/>
              <a:t>dluhy bez odpovědnosti</a:t>
            </a:r>
            <a:r>
              <a:rPr lang="cs-CZ" sz="1504" dirty="0"/>
              <a:t> (tzv. naturální dluhy)</a:t>
            </a:r>
          </a:p>
        </p:txBody>
      </p:sp>
    </p:spTree>
    <p:extLst>
      <p:ext uri="{BB962C8B-B14F-4D97-AF65-F5344CB8AC3E}">
        <p14:creationId xmlns:p14="http://schemas.microsoft.com/office/powerpoint/2010/main" val="2851096409"/>
      </p:ext>
    </p:extLst>
  </p:cSld>
  <p:clrMapOvr>
    <a:masterClrMapping/>
  </p:clrMapOvr>
</p:sld>
</file>

<file path=ppt/theme/theme1.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Motiv1</Template>
  <TotalTime>1732</TotalTime>
  <Words>4785</Words>
  <Application>Microsoft Office PowerPoint</Application>
  <PresentationFormat>Předvádění na obrazovce (4:3)</PresentationFormat>
  <Paragraphs>661</Paragraphs>
  <Slides>74</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74</vt:i4>
      </vt:variant>
    </vt:vector>
  </HeadingPairs>
  <TitlesOfParts>
    <vt:vector size="80" baseType="lpstr">
      <vt:lpstr>Arial</vt:lpstr>
      <vt:lpstr>Calibri</vt:lpstr>
      <vt:lpstr>Tahoma</vt:lpstr>
      <vt:lpstr>Times New Roman</vt:lpstr>
      <vt:lpstr>Wingdings</vt:lpstr>
      <vt:lpstr>Motiv1</vt:lpstr>
      <vt:lpstr> </vt:lpstr>
      <vt:lpstr>Prezentace aplikace PowerPoint</vt:lpstr>
      <vt:lpstr>Třídění závazkového práva</vt:lpstr>
      <vt:lpstr>Vymezení závazkového práva</vt:lpstr>
      <vt:lpstr>Vznik závazku (§ 1723)</vt:lpstr>
      <vt:lpstr>Kauza závazku</vt:lpstr>
      <vt:lpstr>Pohledávka</vt:lpstr>
      <vt:lpstr>Nárok a jiné zvláštní vlastnosti pohledávky</vt:lpstr>
      <vt:lpstr>Dluh a odpovědnost</vt:lpstr>
      <vt:lpstr>Naturální dluhy (též pohledávky, obligace)</vt:lpstr>
      <vt:lpstr>Subjekty a jejich pluralita </vt:lpstr>
      <vt:lpstr>Kritéria třídění společných závazků</vt:lpstr>
      <vt:lpstr>Blíže k charakteru (povaze) plnění </vt:lpstr>
      <vt:lpstr>Nedělitelné plnění – přehled úpravy</vt:lpstr>
      <vt:lpstr>Pasivní závazky s nedělitelným plněním (§ 1869)</vt:lpstr>
      <vt:lpstr>Aktivní závazky s nedělitelným plněním (§ 1870)</vt:lpstr>
      <vt:lpstr>Dělitelné plnění – přehled úpravy</vt:lpstr>
      <vt:lpstr>Obsah závazků a ochrana slabší strany </vt:lpstr>
      <vt:lpstr>Ochrana spotřebitele</vt:lpstr>
      <vt:lpstr>Zajištění a utvrzení dluhu</vt:lpstr>
      <vt:lpstr>Zajištění X utvrzení dluhu</vt:lpstr>
      <vt:lpstr>Tradiční zajišťovací instituty</vt:lpstr>
      <vt:lpstr>Splnění zajištěného dluhu</vt:lpstr>
      <vt:lpstr>Subrogace dle § 1937 odst. 2</vt:lpstr>
      <vt:lpstr>Jistota</vt:lpstr>
      <vt:lpstr>Jednotlivé instituty zajištění vyučované v rámci závazkového práva</vt:lpstr>
      <vt:lpstr>Utvrzení dluhu</vt:lpstr>
      <vt:lpstr>Změny závazků Typy změn obecně</vt:lpstr>
      <vt:lpstr>Typy změn v osobě</vt:lpstr>
      <vt:lpstr>Změn v obsahu závazku</vt:lpstr>
      <vt:lpstr>Srovnání zákonné systematiky a věcné správnosti</vt:lpstr>
      <vt:lpstr>Novace obecně</vt:lpstr>
      <vt:lpstr>Prezentace aplikace PowerPoint</vt:lpstr>
      <vt:lpstr>Prezentace aplikace PowerPoint</vt:lpstr>
      <vt:lpstr>Prezentace aplikace PowerPoint</vt:lpstr>
      <vt:lpstr>Prezentace aplikace PowerPoint</vt:lpstr>
      <vt:lpstr>Osnova</vt:lpstr>
      <vt:lpstr>Způsoby zániku závazku</vt:lpstr>
      <vt:lpstr>Systematika právní úpravy zániku závazku</vt:lpstr>
      <vt:lpstr>Obecně ke splnění</vt:lpstr>
      <vt:lpstr>Prezentace aplikace PowerPoint</vt:lpstr>
      <vt:lpstr>Synallagma (§ 1911 – 1903) </vt:lpstr>
      <vt:lpstr>Prezentace aplikace PowerPoint</vt:lpstr>
      <vt:lpstr>Subjekty splnění 1. Poskytovatel plnění</vt:lpstr>
      <vt:lpstr>Prezentace aplikace PowerPoint</vt:lpstr>
      <vt:lpstr>2. Příjemce plnění </vt:lpstr>
      <vt:lpstr>Jaké má být plnění?</vt:lpstr>
      <vt:lpstr>Odpovědnost za vady </vt:lpstr>
      <vt:lpstr>Prezentace aplikace PowerPoint</vt:lpstr>
      <vt:lpstr>Vada</vt:lpstr>
      <vt:lpstr>Prezentace aplikace PowerPoint</vt:lpstr>
      <vt:lpstr>Druhy vad</vt:lpstr>
      <vt:lpstr>Kdy vada nevede ke vzniku práv z vad?</vt:lpstr>
      <vt:lpstr>Vytknutí vady (reklamace)</vt:lpstr>
      <vt:lpstr>Práva z vadného plnění – systém právní úpravy</vt:lpstr>
      <vt:lpstr>Obecná typologie práv z vadného plnění</vt:lpstr>
      <vt:lpstr>Záruka za jakost (§ 1919)</vt:lpstr>
      <vt:lpstr>Způsob plnění – alternativní závazky (§ 1926-1928)</vt:lpstr>
      <vt:lpstr>Prezentace aplikace PowerPoint</vt:lpstr>
      <vt:lpstr>Částečné plnění (§ 1930)</vt:lpstr>
      <vt:lpstr>Plnění ve splátkách (§ 1931)</vt:lpstr>
      <vt:lpstr>Přiřazení plnění (§ 1932-1933)</vt:lpstr>
      <vt:lpstr>Poukázka (§ 1939-1948)</vt:lpstr>
      <vt:lpstr>Struktura poukázky</vt:lpstr>
      <vt:lpstr>Prezentace aplikace PowerPoint</vt:lpstr>
      <vt:lpstr>Kvitance (§ 1949 an.)</vt:lpstr>
      <vt:lpstr>Dlužní úpis (§ 1952)</vt:lpstr>
      <vt:lpstr>Náhradní splnění: soluční úschova (§ 1953)</vt:lpstr>
      <vt:lpstr>Místo plnění – splniště (§ 1954 an.)</vt:lpstr>
      <vt:lpstr>Prezentace aplikace PowerPoint</vt:lpstr>
      <vt:lpstr>Čas plnění (§ 1958 an.)</vt:lpstr>
      <vt:lpstr>Splatnost</vt:lpstr>
      <vt:lpstr>Splatnost ceny v obchodních transakcích (§ 1963)</vt:lpstr>
      <vt:lpstr>Prezentace aplikace PowerPoint</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Správa cizího majetku a svěřenský fond v širších souvislostech</dc:title>
  <dc:creator>Lenovo User</dc:creator>
  <cp:lastModifiedBy>Melzer Filip</cp:lastModifiedBy>
  <cp:revision>143</cp:revision>
  <cp:lastPrinted>2020-04-04T11:21:08Z</cp:lastPrinted>
  <dcterms:created xsi:type="dcterms:W3CDTF">2013-11-19T21:26:25Z</dcterms:created>
  <dcterms:modified xsi:type="dcterms:W3CDTF">2021-04-26T12:39:34Z</dcterms:modified>
</cp:coreProperties>
</file>