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2"/>
  </p:notesMasterIdLst>
  <p:handoutMasterIdLst>
    <p:handoutMasterId r:id="rId43"/>
  </p:handoutMasterIdLst>
  <p:sldIdLst>
    <p:sldId id="256" r:id="rId2"/>
    <p:sldId id="414" r:id="rId3"/>
    <p:sldId id="415" r:id="rId4"/>
    <p:sldId id="416" r:id="rId5"/>
    <p:sldId id="417" r:id="rId6"/>
    <p:sldId id="418" r:id="rId7"/>
    <p:sldId id="425" r:id="rId8"/>
    <p:sldId id="427" r:id="rId9"/>
    <p:sldId id="428" r:id="rId10"/>
    <p:sldId id="451" r:id="rId11"/>
    <p:sldId id="452" r:id="rId12"/>
    <p:sldId id="458" r:id="rId13"/>
    <p:sldId id="459" r:id="rId14"/>
    <p:sldId id="462" r:id="rId15"/>
    <p:sldId id="463" r:id="rId16"/>
    <p:sldId id="467" r:id="rId17"/>
    <p:sldId id="468" r:id="rId18"/>
    <p:sldId id="470" r:id="rId19"/>
    <p:sldId id="471" r:id="rId20"/>
    <p:sldId id="472" r:id="rId21"/>
    <p:sldId id="485" r:id="rId22"/>
    <p:sldId id="486" r:id="rId23"/>
    <p:sldId id="487" r:id="rId24"/>
    <p:sldId id="488" r:id="rId25"/>
    <p:sldId id="489" r:id="rId26"/>
    <p:sldId id="490" r:id="rId27"/>
    <p:sldId id="491" r:id="rId28"/>
    <p:sldId id="492" r:id="rId29"/>
    <p:sldId id="493" r:id="rId30"/>
    <p:sldId id="494" r:id="rId31"/>
    <p:sldId id="495" r:id="rId32"/>
    <p:sldId id="496" r:id="rId33"/>
    <p:sldId id="497" r:id="rId34"/>
    <p:sldId id="530" r:id="rId35"/>
    <p:sldId id="516" r:id="rId36"/>
    <p:sldId id="517" r:id="rId37"/>
    <p:sldId id="518" r:id="rId38"/>
    <p:sldId id="520" r:id="rId39"/>
    <p:sldId id="531" r:id="rId40"/>
    <p:sldId id="378" r:id="rId41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235" autoAdjust="0"/>
    <p:restoredTop sz="86465" autoAdjust="0"/>
  </p:normalViewPr>
  <p:slideViewPr>
    <p:cSldViewPr>
      <p:cViewPr varScale="1">
        <p:scale>
          <a:sx n="108" d="100"/>
          <a:sy n="108" d="100"/>
        </p:scale>
        <p:origin x="168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843FD-2BA9-45A8-8454-5EB3E5F329B9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01F4-5D6F-4806-A8E8-EE945DACD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27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28.04.2021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433763" y="849313"/>
            <a:ext cx="3059112" cy="229393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6E002-4AAB-4B17-A80E-4B0EACA763D5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886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941168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7200" dirty="0"/>
              <a:t>Doc. JUDr. Filip Melzer, LL.M., Ph.D.</a:t>
            </a:r>
          </a:p>
          <a:p>
            <a:pPr algn="ctr"/>
            <a:r>
              <a:rPr lang="cs-CZ" sz="7200" dirty="0" err="1"/>
              <a:t>PrF</a:t>
            </a:r>
            <a:r>
              <a:rPr lang="cs-CZ" sz="7200" dirty="0"/>
              <a:t> MU, Brno</a:t>
            </a:r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Právní jednání </a:t>
            </a:r>
          </a:p>
          <a:p>
            <a:pPr algn="ctr"/>
            <a:r>
              <a:rPr lang="cs-CZ" sz="4000" dirty="0"/>
              <a:t>- přehled -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Simulované a </a:t>
            </a:r>
            <a:r>
              <a:rPr lang="cs-CZ" altLang="cs-CZ" dirty="0" err="1"/>
              <a:t>disimulované</a:t>
            </a:r>
            <a:r>
              <a:rPr lang="cs-CZ" altLang="cs-CZ" dirty="0"/>
              <a:t> PJ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Simulované jednání: jednání na oko, předstírané jednání před třetími osobami (nejsou splněny pojmové znaky PJ)</a:t>
            </a:r>
          </a:p>
          <a:p>
            <a:pPr algn="just"/>
            <a:r>
              <a:rPr lang="cs-CZ" altLang="cs-CZ" dirty="0"/>
              <a:t>Tzv. </a:t>
            </a:r>
            <a:r>
              <a:rPr lang="cs-CZ" altLang="cs-CZ" dirty="0" err="1"/>
              <a:t>disimulované</a:t>
            </a:r>
            <a:r>
              <a:rPr lang="cs-CZ" altLang="cs-CZ" dirty="0"/>
              <a:t> PJ – zastřené právní jednání (§ 555 odst. 2) – více viz přednáška o výkladu PJ</a:t>
            </a:r>
          </a:p>
          <a:p>
            <a:pPr algn="just"/>
            <a:r>
              <a:rPr lang="cs-CZ" altLang="cs-CZ" dirty="0"/>
              <a:t>Vnitřní výhrada (tzv. mentální rezervace) – jednající ve skutečnosti právně jednat nechce, ovšem tuto skutečnost navenek záměrně neprojeví (chce ji utajit)</a:t>
            </a:r>
          </a:p>
          <a:p>
            <a:pPr lvl="1" algn="just"/>
            <a:r>
              <a:rPr lang="cs-CZ" altLang="cs-CZ" dirty="0"/>
              <a:t>Co když adresát pozná vnitřní výhradu?</a:t>
            </a: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8C51E07-6F1A-47EA-8360-19758B6D1135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60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lze projevit vůli 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dirty="0"/>
              <a:t>Terminologie (opakování)</a:t>
            </a:r>
          </a:p>
          <a:p>
            <a:pPr lvl="1" algn="just"/>
            <a:r>
              <a:rPr lang="cs-CZ" altLang="cs-CZ" b="1" dirty="0"/>
              <a:t>Chování</a:t>
            </a:r>
          </a:p>
          <a:p>
            <a:pPr lvl="1" algn="just"/>
            <a:r>
              <a:rPr lang="cs-CZ" altLang="cs-CZ" b="1" dirty="0"/>
              <a:t>Jednání</a:t>
            </a:r>
          </a:p>
          <a:p>
            <a:pPr lvl="2" algn="just"/>
            <a:r>
              <a:rPr lang="cs-CZ" altLang="cs-CZ" b="1" dirty="0"/>
              <a:t>Konání</a:t>
            </a:r>
            <a:endParaRPr lang="cs-CZ" altLang="cs-CZ" dirty="0"/>
          </a:p>
          <a:p>
            <a:pPr lvl="2" algn="just"/>
            <a:r>
              <a:rPr lang="cs-CZ" altLang="cs-CZ" b="1" dirty="0"/>
              <a:t>Opomenutí</a:t>
            </a:r>
          </a:p>
          <a:p>
            <a:pPr marL="270994" lvl="2" algn="just">
              <a:spcBef>
                <a:spcPts val="1000"/>
              </a:spcBef>
            </a:pPr>
            <a:r>
              <a:rPr lang="cs-CZ" altLang="cs-CZ" sz="2030" dirty="0"/>
              <a:t>§ 546: </a:t>
            </a:r>
            <a:r>
              <a:rPr lang="cs-CZ" sz="2030" dirty="0"/>
              <a:t>Právně lze jednat konáním nebo opomenutím; může se tak stát výslovně nebo jiným způsobem nevzbuzujícím pochybnost o tom, co jednající osoba chtěla projevit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5851D9F-D3F1-4806-A5D0-C1A27933E7CB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308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PJ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sz="2000" b="1" dirty="0"/>
              <a:t>Podstatné</a:t>
            </a:r>
            <a:r>
              <a:rPr lang="cs-CZ" altLang="cs-CZ" sz="2000" dirty="0"/>
              <a:t> kusy obsahu PJ (</a:t>
            </a:r>
            <a:r>
              <a:rPr lang="cs-CZ" altLang="cs-CZ" sz="2000" i="1" dirty="0" err="1"/>
              <a:t>essentialia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negotii</a:t>
            </a:r>
            <a:r>
              <a:rPr lang="cs-CZ" altLang="cs-CZ" sz="2000" dirty="0"/>
              <a:t>)</a:t>
            </a:r>
          </a:p>
          <a:p>
            <a:pPr algn="just">
              <a:defRPr/>
            </a:pPr>
            <a:r>
              <a:rPr lang="cs-CZ" altLang="cs-CZ" sz="2000" b="1" dirty="0"/>
              <a:t>Pravidelné</a:t>
            </a:r>
            <a:r>
              <a:rPr lang="cs-CZ" altLang="cs-CZ" sz="2000" dirty="0"/>
              <a:t> kusy obsahu PJ (</a:t>
            </a:r>
            <a:r>
              <a:rPr lang="cs-CZ" altLang="cs-CZ" sz="2000" i="1" dirty="0" err="1"/>
              <a:t>naturalia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negotii</a:t>
            </a:r>
            <a:r>
              <a:rPr lang="cs-CZ" altLang="cs-CZ" sz="2000" dirty="0"/>
              <a:t>)</a:t>
            </a:r>
          </a:p>
          <a:p>
            <a:pPr algn="just">
              <a:defRPr/>
            </a:pPr>
            <a:r>
              <a:rPr lang="cs-CZ" altLang="cs-CZ" sz="2000" b="1" dirty="0"/>
              <a:t>Nahodilé</a:t>
            </a:r>
            <a:r>
              <a:rPr lang="cs-CZ" altLang="cs-CZ" sz="2000" dirty="0"/>
              <a:t> kusy obsahu PJ (</a:t>
            </a:r>
            <a:r>
              <a:rPr lang="cs-CZ" altLang="cs-CZ" sz="2000" i="1" dirty="0" err="1"/>
              <a:t>accidentalia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negotii</a:t>
            </a:r>
            <a:r>
              <a:rPr lang="cs-CZ" altLang="cs-CZ" sz="2000" dirty="0"/>
              <a:t>)</a:t>
            </a:r>
            <a:endParaRPr lang="cs-CZ" altLang="cs-CZ" sz="2000" b="1" dirty="0"/>
          </a:p>
          <a:p>
            <a:pPr algn="just">
              <a:defRPr/>
            </a:pPr>
            <a:endParaRPr lang="cs-CZ" altLang="cs-CZ" sz="2000" dirty="0"/>
          </a:p>
          <a:p>
            <a:pPr algn="just">
              <a:defRPr/>
            </a:pPr>
            <a:r>
              <a:rPr lang="cs-CZ" altLang="cs-CZ" sz="2000" dirty="0"/>
              <a:t>Ad 2 a 3) Je významné pro posouzení, co je třeba sjednat, případně, co je třeba smluvně vyloučit</a:t>
            </a:r>
          </a:p>
          <a:p>
            <a:pPr lvl="1" algn="just">
              <a:defRPr/>
            </a:pPr>
            <a:r>
              <a:rPr lang="cs-CZ" altLang="cs-CZ" sz="2000" dirty="0"/>
              <a:t>Srov. např. § 1792</a:t>
            </a: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151D824-60D4-42F8-864B-7E74F7056841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88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Perfekce</a:t>
            </a:r>
            <a:r>
              <a:rPr lang="cs-CZ" altLang="cs-CZ" dirty="0"/>
              <a:t> PJ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Ve kterém okamžiku je dovršeno naplnění pojmových znaků? </a:t>
            </a:r>
          </a:p>
          <a:p>
            <a:pPr algn="just"/>
            <a:r>
              <a:rPr lang="cs-CZ" altLang="cs-CZ" sz="2000" b="1" dirty="0"/>
              <a:t>Neadresovaná</a:t>
            </a:r>
            <a:r>
              <a:rPr lang="cs-CZ" altLang="cs-CZ" sz="2000" dirty="0"/>
              <a:t> PJ (závěť, okupace věci)</a:t>
            </a:r>
          </a:p>
          <a:p>
            <a:pPr lvl="1" algn="just">
              <a:defRPr/>
            </a:pPr>
            <a:r>
              <a:rPr lang="cs-CZ" altLang="cs-CZ" sz="2000" dirty="0"/>
              <a:t>Okamžikem projevení vůle</a:t>
            </a:r>
          </a:p>
          <a:p>
            <a:pPr lvl="1" algn="just">
              <a:defRPr/>
            </a:pPr>
            <a:r>
              <a:rPr lang="cs-CZ" altLang="cs-CZ" sz="2000" dirty="0"/>
              <a:t>Ad hoc stanovená možnost zrušení projevu vůle (např. § 1494, 1575)</a:t>
            </a:r>
          </a:p>
          <a:p>
            <a:pPr algn="just"/>
            <a:r>
              <a:rPr lang="cs-CZ" altLang="cs-CZ" sz="2000" b="1" dirty="0"/>
              <a:t>Adresovaná </a:t>
            </a:r>
            <a:r>
              <a:rPr lang="cs-CZ" altLang="cs-CZ" sz="2000" dirty="0"/>
              <a:t>PJ</a:t>
            </a:r>
          </a:p>
          <a:p>
            <a:pPr lvl="1" algn="just">
              <a:defRPr/>
            </a:pPr>
            <a:r>
              <a:rPr lang="cs-CZ" altLang="cs-CZ" sz="2000" b="1" dirty="0"/>
              <a:t>Teorie dojití</a:t>
            </a:r>
          </a:p>
          <a:p>
            <a:pPr lvl="1" algn="just">
              <a:defRPr/>
            </a:pPr>
            <a:r>
              <a:rPr lang="cs-CZ" altLang="cs-CZ" sz="2000" dirty="0"/>
              <a:t>Jiné možné přístupy – např. </a:t>
            </a:r>
            <a:r>
              <a:rPr lang="cs-CZ" altLang="cs-CZ" sz="2000" dirty="0" err="1"/>
              <a:t>teo</a:t>
            </a:r>
            <a:r>
              <a:rPr lang="cs-CZ" altLang="cs-CZ" sz="2000" dirty="0"/>
              <a:t> učinění PJ, </a:t>
            </a:r>
            <a:r>
              <a:rPr lang="cs-CZ" altLang="cs-CZ" sz="2000" dirty="0" err="1"/>
              <a:t>teo</a:t>
            </a:r>
            <a:r>
              <a:rPr lang="cs-CZ" altLang="cs-CZ" sz="2000" dirty="0"/>
              <a:t> odeslání PJ, </a:t>
            </a:r>
            <a:r>
              <a:rPr lang="cs-CZ" altLang="cs-CZ" sz="2000" dirty="0" err="1"/>
              <a:t>teo</a:t>
            </a:r>
            <a:r>
              <a:rPr lang="cs-CZ" altLang="cs-CZ" sz="2000" dirty="0"/>
              <a:t> seznámení se s PJ</a:t>
            </a: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AEFB1D2-5DF6-4E48-97C7-D951661DE162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44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Jednání vůči nikoli plně svéprávnému (§ 570 odst. 2)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2000" dirty="0"/>
              <a:t>Nutná </a:t>
            </a:r>
            <a:r>
              <a:rPr lang="cs-CZ" altLang="cs-CZ" sz="2000" b="1" dirty="0"/>
              <a:t>normativní souvislost </a:t>
            </a:r>
            <a:r>
              <a:rPr lang="cs-CZ" altLang="cs-CZ" sz="2000" dirty="0"/>
              <a:t>mezi omezením svéprávnosti a doručovaným PJ</a:t>
            </a:r>
          </a:p>
          <a:p>
            <a:pPr algn="just"/>
            <a:r>
              <a:rPr lang="cs-CZ" altLang="cs-CZ" sz="2000" dirty="0"/>
              <a:t>PJ se sleduje poskytnout </a:t>
            </a:r>
            <a:r>
              <a:rPr lang="cs-CZ" altLang="cs-CZ" sz="2000" b="1" dirty="0"/>
              <a:t>jen právní výhodu</a:t>
            </a:r>
            <a:r>
              <a:rPr lang="cs-CZ" altLang="cs-CZ" sz="2000" dirty="0"/>
              <a:t> či nikoli (objektivně: důvodem je ochrana)</a:t>
            </a:r>
          </a:p>
          <a:p>
            <a:pPr lvl="1" algn="just"/>
            <a:r>
              <a:rPr lang="cs-CZ" altLang="cs-CZ" sz="2000" dirty="0"/>
              <a:t>Ano: působí již od dojití této osobě</a:t>
            </a:r>
          </a:p>
          <a:p>
            <a:pPr lvl="1" algn="just"/>
            <a:r>
              <a:rPr lang="cs-CZ" altLang="cs-CZ" sz="2000" dirty="0"/>
              <a:t>Ne: je třeba dojití zákonnému zástupci nebo opatrovníkovi</a:t>
            </a:r>
          </a:p>
          <a:p>
            <a:pPr algn="just"/>
            <a:r>
              <a:rPr lang="cs-CZ" altLang="cs-CZ" sz="2000" dirty="0"/>
              <a:t>Odlišení právní výhody od hospodářské výhody</a:t>
            </a:r>
          </a:p>
          <a:p>
            <a:pPr lvl="1" algn="just"/>
            <a:r>
              <a:rPr lang="cs-CZ" altLang="cs-CZ" sz="2000" dirty="0"/>
              <a:t>Hospodářská výhoda – velmi výhodná koupě, bezúročná zápůjčka peněz</a:t>
            </a:r>
          </a:p>
          <a:p>
            <a:pPr lvl="1" algn="just"/>
            <a:r>
              <a:rPr lang="cs-CZ" altLang="cs-CZ" sz="2000" dirty="0"/>
              <a:t>Právní výhoda – straně nevznikají přímé povinnosti (právní pozice strany se jen zlepšuje)</a:t>
            </a:r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D017B79-6C42-45B0-9633-E76C942BDBF3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20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Domněnka doby dojití (§ 573)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Vyvratitelná domněnka</a:t>
            </a:r>
          </a:p>
          <a:p>
            <a:pPr algn="just"/>
            <a:r>
              <a:rPr lang="cs-CZ" altLang="cs-CZ" dirty="0"/>
              <a:t>Je-li prokázáno, že zásilka </a:t>
            </a:r>
            <a:r>
              <a:rPr lang="cs-CZ" altLang="cs-CZ" b="1" dirty="0"/>
              <a:t>byla odeslána a že došla</a:t>
            </a:r>
            <a:endParaRPr lang="cs-CZ" altLang="cs-CZ" dirty="0"/>
          </a:p>
          <a:p>
            <a:pPr algn="just"/>
            <a:r>
              <a:rPr lang="cs-CZ" altLang="cs-CZ" b="1" u="sng" dirty="0"/>
              <a:t>Sporný</a:t>
            </a:r>
            <a:r>
              <a:rPr lang="cs-CZ" altLang="cs-CZ" dirty="0"/>
              <a:t> je tak </a:t>
            </a:r>
            <a:r>
              <a:rPr lang="cs-CZ" altLang="cs-CZ" b="1" u="sng" dirty="0"/>
              <a:t>jen okamžik</a:t>
            </a:r>
            <a:r>
              <a:rPr lang="cs-CZ" altLang="cs-CZ" u="sng" dirty="0"/>
              <a:t> </a:t>
            </a:r>
            <a:r>
              <a:rPr lang="cs-CZ" altLang="cs-CZ" dirty="0"/>
              <a:t>dojití, </a:t>
            </a:r>
            <a:r>
              <a:rPr lang="cs-CZ" altLang="cs-CZ" b="1" u="sng" dirty="0"/>
              <a:t>nikoli dojití samotné</a:t>
            </a:r>
          </a:p>
          <a:p>
            <a:pPr algn="just"/>
            <a:r>
              <a:rPr lang="cs-CZ" altLang="cs-CZ" dirty="0"/>
              <a:t>Význam:</a:t>
            </a:r>
          </a:p>
          <a:p>
            <a:pPr lvl="1" algn="just"/>
            <a:r>
              <a:rPr lang="cs-CZ" altLang="cs-CZ" dirty="0"/>
              <a:t>Nastoupení účinků tohoto jednání</a:t>
            </a:r>
          </a:p>
          <a:p>
            <a:pPr lvl="1" algn="just"/>
            <a:r>
              <a:rPr lang="cs-CZ" altLang="cs-CZ" dirty="0"/>
              <a:t>Běh akceptační lhůty</a:t>
            </a:r>
          </a:p>
          <a:p>
            <a:pPr lvl="1" algn="just"/>
            <a:r>
              <a:rPr lang="cs-CZ" altLang="cs-CZ" dirty="0"/>
              <a:t>Běh výpovědní doby</a:t>
            </a: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7DD2878-4F9C-484D-80E8-DCB67DD3F03A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49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Výklad právního jednání - obecně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2000" b="1" dirty="0"/>
              <a:t>Výklad obecně</a:t>
            </a:r>
            <a:r>
              <a:rPr lang="cs-CZ" altLang="cs-CZ" sz="2000" dirty="0"/>
              <a:t>: přiřazování významu (smyslu) znakům</a:t>
            </a:r>
          </a:p>
          <a:p>
            <a:pPr algn="just"/>
            <a:r>
              <a:rPr lang="cs-CZ" altLang="cs-CZ" sz="2000" b="1" dirty="0"/>
              <a:t>Výkladem PJ </a:t>
            </a:r>
            <a:r>
              <a:rPr lang="cs-CZ" altLang="cs-CZ" sz="2000" dirty="0"/>
              <a:t>zjišťujeme jeho obsah (význam, smysl)</a:t>
            </a:r>
          </a:p>
          <a:p>
            <a:pPr lvl="1" algn="just"/>
            <a:r>
              <a:rPr lang="cs-CZ" altLang="cs-CZ" sz="2000" dirty="0"/>
              <a:t>PJ posuzujeme </a:t>
            </a:r>
            <a:r>
              <a:rPr lang="cs-CZ" altLang="cs-CZ" sz="2000" b="1" dirty="0"/>
              <a:t>jen dle jeho obsahu</a:t>
            </a:r>
            <a:r>
              <a:rPr lang="cs-CZ" altLang="cs-CZ" sz="2000" dirty="0"/>
              <a:t> (§ 555 odst. 1), </a:t>
            </a:r>
            <a:r>
              <a:rPr lang="cs-CZ" altLang="cs-CZ" sz="2000" b="1" dirty="0"/>
              <a:t>nikoli dle označení</a:t>
            </a:r>
          </a:p>
          <a:p>
            <a:pPr lvl="2" algn="just"/>
            <a:r>
              <a:rPr lang="cs-CZ" altLang="cs-CZ" sz="2000" dirty="0"/>
              <a:t>Srov. smluvní pokuta, resp. odstupné u rezervačních smluv a nesprávný přístup NS</a:t>
            </a:r>
          </a:p>
          <a:p>
            <a:pPr algn="just"/>
            <a:r>
              <a:rPr lang="cs-CZ" altLang="cs-CZ" sz="2000" b="1" dirty="0"/>
              <a:t>Neplatí zásada </a:t>
            </a:r>
            <a:r>
              <a:rPr lang="cs-CZ" altLang="cs-CZ" sz="2000" i="1" dirty="0"/>
              <a:t>In </a:t>
            </a:r>
            <a:r>
              <a:rPr lang="cs-CZ" altLang="cs-CZ" sz="2000" i="1" dirty="0" err="1"/>
              <a:t>claris</a:t>
            </a:r>
            <a:r>
              <a:rPr lang="cs-CZ" altLang="cs-CZ" sz="2000" i="1" dirty="0"/>
              <a:t> non fit </a:t>
            </a:r>
            <a:r>
              <a:rPr lang="cs-CZ" altLang="cs-CZ" sz="2000" i="1" dirty="0" err="1"/>
              <a:t>interpretatio</a:t>
            </a:r>
            <a:r>
              <a:rPr lang="cs-CZ" altLang="cs-CZ" sz="2000" dirty="0"/>
              <a:t> (ani pro výslovná PJ)</a:t>
            </a:r>
          </a:p>
          <a:p>
            <a:pPr lvl="2" algn="just"/>
            <a:r>
              <a:rPr lang="cs-CZ" altLang="cs-CZ" sz="2000" dirty="0"/>
              <a:t>Tzn., že </a:t>
            </a:r>
            <a:r>
              <a:rPr lang="cs-CZ" altLang="cs-CZ" sz="2000" b="1" dirty="0"/>
              <a:t>každé PJ vyžaduje výklad </a:t>
            </a:r>
            <a:r>
              <a:rPr lang="cs-CZ" altLang="cs-CZ" sz="2000" dirty="0"/>
              <a:t>(zjištění jeho významu, smyslu)</a:t>
            </a: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DA3DB96-C43B-4BAB-8884-B47D1A05ACD3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591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Regulace výkladových pravidel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Pravidla o výkladu PJ</a:t>
            </a:r>
          </a:p>
          <a:p>
            <a:pPr lvl="1" algn="just"/>
            <a:r>
              <a:rPr lang="cs-CZ" altLang="cs-CZ" sz="2000" dirty="0"/>
              <a:t>Obecná: § 555-558 (srov. i § 545, 574-578)</a:t>
            </a:r>
          </a:p>
          <a:p>
            <a:pPr lvl="1" algn="just"/>
            <a:r>
              <a:rPr lang="cs-CZ" altLang="cs-CZ" sz="2000" dirty="0"/>
              <a:t>Zvláštní: např. § 1494 odst. 2</a:t>
            </a: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DA3DB96-C43B-4BAB-8884-B47D1A05ACD3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46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Výkladová pravidla přehled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dirty="0"/>
              <a:t>§ 555 – posuzování PJ dle obsahu, nikoli dle označení (pojmenování)</a:t>
            </a:r>
          </a:p>
          <a:p>
            <a:pPr lvl="1" algn="just"/>
            <a:r>
              <a:rPr lang="cs-CZ" altLang="cs-CZ" sz="2000" dirty="0"/>
              <a:t>Srov. </a:t>
            </a:r>
            <a:r>
              <a:rPr lang="cs-CZ" altLang="cs-CZ" sz="2000" i="1" dirty="0"/>
              <a:t>falsa </a:t>
            </a:r>
            <a:r>
              <a:rPr lang="cs-CZ" altLang="cs-CZ" sz="2000" i="1" dirty="0" err="1"/>
              <a:t>demonstratio</a:t>
            </a:r>
            <a:r>
              <a:rPr lang="cs-CZ" altLang="cs-CZ" sz="2000" i="1" dirty="0"/>
              <a:t> non </a:t>
            </a:r>
            <a:r>
              <a:rPr lang="cs-CZ" altLang="cs-CZ" sz="2000" i="1" dirty="0" err="1"/>
              <a:t>nocet</a:t>
            </a:r>
            <a:endParaRPr lang="cs-CZ" altLang="cs-CZ" sz="2000" i="1" dirty="0"/>
          </a:p>
          <a:p>
            <a:pPr algn="just"/>
            <a:r>
              <a:rPr lang="cs-CZ" altLang="cs-CZ" sz="2000" dirty="0"/>
              <a:t>§ 556 (jen adresovaná PJ)</a:t>
            </a:r>
          </a:p>
          <a:p>
            <a:pPr lvl="1" algn="just"/>
            <a:r>
              <a:rPr lang="cs-CZ" altLang="cs-CZ" sz="2000" dirty="0"/>
              <a:t>Odst. 1 – subjektivní a objektivní výkladový cíl (subjektivní má přednost před objektivním, resp. objektivní je subsidiární)</a:t>
            </a:r>
          </a:p>
          <a:p>
            <a:pPr lvl="1" algn="just"/>
            <a:r>
              <a:rPr lang="cs-CZ" altLang="cs-CZ" sz="2000" dirty="0"/>
              <a:t>Odst. 2 – zejm. zavedená praxe stran</a:t>
            </a:r>
          </a:p>
          <a:p>
            <a:pPr algn="just"/>
            <a:r>
              <a:rPr lang="cs-CZ" altLang="cs-CZ" sz="2000" dirty="0"/>
              <a:t>§ 557 – </a:t>
            </a:r>
            <a:r>
              <a:rPr lang="cs-CZ" altLang="cs-CZ" sz="2000" i="1" dirty="0" err="1"/>
              <a:t>interpretatio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contra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proferentem</a:t>
            </a:r>
            <a:r>
              <a:rPr lang="cs-CZ" altLang="cs-CZ" sz="2000" dirty="0"/>
              <a:t> (resp. </a:t>
            </a:r>
            <a:r>
              <a:rPr lang="cs-CZ" altLang="cs-CZ" sz="2000" i="1" dirty="0" err="1"/>
              <a:t>contra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stipulatorem</a:t>
            </a:r>
            <a:r>
              <a:rPr lang="cs-CZ" altLang="cs-CZ" sz="2000" dirty="0"/>
              <a:t>); výjimka § 1812 odst. 1 (jde o modifikované pravidlo </a:t>
            </a:r>
            <a:r>
              <a:rPr lang="cs-CZ" altLang="cs-CZ" sz="2000" i="1" dirty="0" err="1"/>
              <a:t>contra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proferentem</a:t>
            </a:r>
            <a:r>
              <a:rPr lang="cs-CZ" altLang="cs-CZ" sz="2000" dirty="0"/>
              <a:t>)</a:t>
            </a:r>
          </a:p>
          <a:p>
            <a:pPr algn="just"/>
            <a:r>
              <a:rPr lang="cs-CZ" altLang="cs-CZ" sz="2000" dirty="0"/>
              <a:t>§ 558 – význam výrazů užívaných v obchodním styku a obchodních zvyklostí</a:t>
            </a:r>
          </a:p>
          <a:p>
            <a:pPr algn="just"/>
            <a:r>
              <a:rPr lang="cs-CZ" altLang="cs-CZ" sz="2000" dirty="0"/>
              <a:t>§ 1494 odst. 2: závěť (ale platí obecně pro neadresovaná PJ)</a:t>
            </a:r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3382E1F-FAF0-4FF7-869E-E0EE892B3BBB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251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505275" y="908720"/>
            <a:ext cx="8086635" cy="503261"/>
          </a:xfrm>
        </p:spPr>
        <p:txBody>
          <a:bodyPr/>
          <a:lstStyle/>
          <a:p>
            <a:r>
              <a:rPr lang="cs-CZ" altLang="cs-CZ" dirty="0"/>
              <a:t>Empirický a normativní výklad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509589" y="1628800"/>
            <a:ext cx="8082321" cy="48965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dirty="0"/>
              <a:t>Výkladový cíl – cíl, ke kterému směřuje výklad PJ (zjištění významu určitého jednání)</a:t>
            </a:r>
          </a:p>
          <a:p>
            <a:pPr lvl="1" algn="just">
              <a:lnSpc>
                <a:spcPct val="110000"/>
              </a:lnSpc>
            </a:pPr>
            <a:r>
              <a:rPr lang="cs-CZ" altLang="cs-CZ" sz="2000" dirty="0"/>
              <a:t>Přímá návaznost na řešení otázky vztahu skutečné vůle a vůle projevené</a:t>
            </a:r>
          </a:p>
          <a:p>
            <a:pPr algn="just"/>
            <a:r>
              <a:rPr lang="cs-CZ" altLang="cs-CZ" sz="2000" b="1" dirty="0"/>
              <a:t>Empirický</a:t>
            </a:r>
            <a:r>
              <a:rPr lang="cs-CZ" altLang="cs-CZ" sz="2000" dirty="0"/>
              <a:t> a </a:t>
            </a:r>
            <a:r>
              <a:rPr lang="cs-CZ" altLang="cs-CZ" sz="2000" b="1" dirty="0"/>
              <a:t>normativní</a:t>
            </a:r>
            <a:r>
              <a:rPr lang="cs-CZ" altLang="cs-CZ" sz="2000" dirty="0"/>
              <a:t> výklad (dle toho, zda zjišťujeme </a:t>
            </a:r>
            <a:r>
              <a:rPr lang="cs-CZ" altLang="cs-CZ" sz="2000" b="1" dirty="0"/>
              <a:t>skutečnou vůli jednajícího či objektivní význam projevu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b="1" dirty="0"/>
              <a:t>Empirický</a:t>
            </a:r>
            <a:r>
              <a:rPr lang="cs-CZ" altLang="cs-CZ" sz="2000" dirty="0"/>
              <a:t> (subjektivně individuální) výklad – relevantní je </a:t>
            </a:r>
            <a:r>
              <a:rPr lang="cs-CZ" altLang="cs-CZ" sz="2000" dirty="0" err="1"/>
              <a:t>subj</a:t>
            </a:r>
            <a:r>
              <a:rPr lang="cs-CZ" altLang="cs-CZ" sz="2000" dirty="0"/>
              <a:t>. výkladový cíl, tj. </a:t>
            </a:r>
            <a:r>
              <a:rPr lang="cs-CZ" altLang="cs-CZ" sz="2000" b="1" dirty="0"/>
              <a:t>skutečná vůle</a:t>
            </a:r>
            <a:r>
              <a:rPr lang="cs-CZ" altLang="cs-CZ" sz="2000" dirty="0"/>
              <a:t> jednajícího (§ 556 odst. 1, první věta)</a:t>
            </a:r>
          </a:p>
          <a:p>
            <a:pPr lvl="2" algn="just"/>
            <a:r>
              <a:rPr lang="cs-CZ" altLang="cs-CZ" sz="2000" dirty="0"/>
              <a:t>Je-li vůle zjištěna takto, nemůže nastoupit normativní výklad</a:t>
            </a:r>
          </a:p>
          <a:p>
            <a:pPr lvl="1" algn="just"/>
            <a:r>
              <a:rPr lang="cs-CZ" altLang="cs-CZ" sz="2000" b="1" dirty="0"/>
              <a:t>Normativní</a:t>
            </a:r>
            <a:r>
              <a:rPr lang="cs-CZ" altLang="cs-CZ" sz="2000" dirty="0"/>
              <a:t> výklad – relevantní je </a:t>
            </a:r>
            <a:r>
              <a:rPr lang="cs-CZ" altLang="cs-CZ" sz="2000" dirty="0" err="1"/>
              <a:t>obj</a:t>
            </a:r>
            <a:r>
              <a:rPr lang="cs-CZ" altLang="cs-CZ" sz="2000" dirty="0"/>
              <a:t>. výkladový cíl (význam, který se jeví z horizontu adresáta vč. zohlednění principu poctivosti), tj. </a:t>
            </a:r>
            <a:r>
              <a:rPr lang="cs-CZ" altLang="cs-CZ" sz="2000" b="1" dirty="0"/>
              <a:t>normativní vůle </a:t>
            </a:r>
            <a:r>
              <a:rPr lang="cs-CZ" altLang="cs-CZ" sz="2000" dirty="0"/>
              <a:t>oproti skutečné vůli (§ 556 odst. 1, druhá věta)</a:t>
            </a:r>
          </a:p>
          <a:p>
            <a:pPr lvl="2" algn="just"/>
            <a:r>
              <a:rPr lang="cs-CZ" sz="2000" b="1" dirty="0"/>
              <a:t>Konkrétní skutečnosti, ke kterým je třeba při normativním výkladu přihlédnout, stanoví § 556 odst. 2, § 557 a pro právní styk podnikatelů § 558</a:t>
            </a:r>
            <a:endParaRPr lang="cs-CZ" altLang="cs-CZ" sz="2000" b="1" dirty="0"/>
          </a:p>
          <a:p>
            <a:pPr algn="just"/>
            <a:r>
              <a:rPr lang="cs-CZ" altLang="cs-CZ" sz="2000" dirty="0"/>
              <a:t>V obou případech jde o zohlednění </a:t>
            </a:r>
            <a:r>
              <a:rPr lang="cs-CZ" altLang="cs-CZ" sz="2000" b="1" dirty="0"/>
              <a:t>objektivních okolností </a:t>
            </a:r>
            <a:r>
              <a:rPr lang="cs-CZ" altLang="cs-CZ" sz="2000" dirty="0"/>
              <a:t>při zjišťování skutečné vůle jednajícího – avšak u normativního výkladu zohledňujeme </a:t>
            </a:r>
            <a:r>
              <a:rPr lang="cs-CZ" altLang="cs-CZ" sz="2000" b="1" dirty="0"/>
              <a:t>jen ty, které mohl pozorovat adresát PJ!</a:t>
            </a:r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CBEE694-0AFA-4202-80B0-FD7F93113D67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7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činy: exkurs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579639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Srov. Melzer/</a:t>
            </a:r>
            <a:r>
              <a:rPr lang="cs-CZ" dirty="0" err="1"/>
              <a:t>Tégl</a:t>
            </a:r>
            <a:r>
              <a:rPr lang="cs-CZ" dirty="0"/>
              <a:t>, úvodní výklad před § 545, </a:t>
            </a:r>
            <a:r>
              <a:rPr lang="cs-CZ" dirty="0" err="1"/>
              <a:t>m.č</a:t>
            </a:r>
            <a:r>
              <a:rPr lang="cs-CZ" dirty="0"/>
              <a:t>. 1 – 7. </a:t>
            </a:r>
          </a:p>
        </p:txBody>
      </p:sp>
      <p:sp>
        <p:nvSpPr>
          <p:cNvPr id="4" name="Elipsa 3"/>
          <p:cNvSpPr/>
          <p:nvPr/>
        </p:nvSpPr>
        <p:spPr>
          <a:xfrm>
            <a:off x="483408" y="2598602"/>
            <a:ext cx="8136904" cy="284899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5"/>
          </a:p>
        </p:txBody>
      </p:sp>
      <p:sp>
        <p:nvSpPr>
          <p:cNvPr id="5" name="TextovéPole 4"/>
          <p:cNvSpPr txBox="1"/>
          <p:nvPr/>
        </p:nvSpPr>
        <p:spPr>
          <a:xfrm>
            <a:off x="899592" y="3815339"/>
            <a:ext cx="2736304" cy="439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56" b="1" dirty="0">
                <a:solidFill>
                  <a:schemeClr val="bg1"/>
                </a:solidFill>
              </a:rPr>
              <a:t>Právní jednání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144174" y="2834899"/>
            <a:ext cx="2279588" cy="786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56" b="1" dirty="0">
                <a:solidFill>
                  <a:schemeClr val="bg1"/>
                </a:solidFill>
              </a:rPr>
              <a:t>Protiprávní činy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83968" y="3807064"/>
            <a:ext cx="3024336" cy="148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56" b="1" dirty="0">
                <a:solidFill>
                  <a:schemeClr val="bg1"/>
                </a:solidFill>
              </a:rPr>
              <a:t>Právní činy v užším smyslu</a:t>
            </a:r>
          </a:p>
          <a:p>
            <a:r>
              <a:rPr lang="cs-CZ" sz="1504" b="1" dirty="0">
                <a:solidFill>
                  <a:schemeClr val="bg1"/>
                </a:solidFill>
              </a:rPr>
              <a:t>- Informační úkony</a:t>
            </a:r>
          </a:p>
          <a:p>
            <a:r>
              <a:rPr lang="cs-CZ" sz="1504" b="1" dirty="0">
                <a:solidFill>
                  <a:schemeClr val="bg1"/>
                </a:solidFill>
              </a:rPr>
              <a:t>- Faktické (reálné) úkony</a:t>
            </a:r>
          </a:p>
          <a:p>
            <a:r>
              <a:rPr lang="cs-CZ" sz="1504" b="1" dirty="0">
                <a:solidFill>
                  <a:schemeClr val="bg1"/>
                </a:solidFill>
              </a:rPr>
              <a:t>- Společenské úsluhy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438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509589" y="1124744"/>
            <a:ext cx="8082321" cy="5007769"/>
          </a:xfrm>
        </p:spPr>
        <p:txBody>
          <a:bodyPr>
            <a:noAutofit/>
          </a:bodyPr>
          <a:lstStyle/>
          <a:p>
            <a:pPr algn="just"/>
            <a:r>
              <a:rPr lang="cs-CZ" altLang="cs-CZ" sz="2000" b="1" dirty="0"/>
              <a:t>Neadresovaná</a:t>
            </a:r>
            <a:r>
              <a:rPr lang="cs-CZ" altLang="cs-CZ" sz="2000" dirty="0"/>
              <a:t> PJ</a:t>
            </a:r>
          </a:p>
          <a:p>
            <a:pPr lvl="1" algn="just"/>
            <a:r>
              <a:rPr lang="cs-CZ" altLang="cs-CZ" sz="2000" dirty="0"/>
              <a:t>Empirický výklad (skutečná vůle); OZ však neobsahuje obecnou úpravu výkladu těchto PJ (srov. však § 1494 odst. 2 pro závěť a § 1498, 2. věta pro dovětek)</a:t>
            </a:r>
          </a:p>
          <a:p>
            <a:pPr algn="just"/>
            <a:r>
              <a:rPr lang="cs-CZ" altLang="cs-CZ" sz="2000" b="1" dirty="0"/>
              <a:t>Adresovaná</a:t>
            </a:r>
            <a:r>
              <a:rPr lang="cs-CZ" altLang="cs-CZ" sz="2000" dirty="0"/>
              <a:t> PJ (§ 556)</a:t>
            </a:r>
          </a:p>
          <a:p>
            <a:pPr lvl="1" algn="just"/>
            <a:r>
              <a:rPr lang="cs-CZ" altLang="cs-CZ" sz="2000" dirty="0"/>
              <a:t>Adresovaná </a:t>
            </a:r>
            <a:r>
              <a:rPr lang="cs-CZ" altLang="cs-CZ" sz="2000" b="1" dirty="0"/>
              <a:t>konkrétnímu</a:t>
            </a:r>
            <a:r>
              <a:rPr lang="cs-CZ" altLang="cs-CZ" sz="2000" dirty="0"/>
              <a:t> adresátovi</a:t>
            </a:r>
          </a:p>
          <a:p>
            <a:pPr lvl="2" algn="just"/>
            <a:r>
              <a:rPr lang="cs-CZ" altLang="cs-CZ" sz="2000" dirty="0"/>
              <a:t>Činěná </a:t>
            </a:r>
            <a:r>
              <a:rPr lang="cs-CZ" altLang="cs-CZ" sz="2000" b="1" dirty="0"/>
              <a:t>ve srozumění</a:t>
            </a:r>
            <a:r>
              <a:rPr lang="cs-CZ" altLang="cs-CZ" sz="2000" dirty="0"/>
              <a:t>: empirický výklad (</a:t>
            </a:r>
            <a:r>
              <a:rPr lang="cs-CZ" altLang="cs-CZ" sz="2000" dirty="0" err="1"/>
              <a:t>subj</a:t>
            </a:r>
            <a:r>
              <a:rPr lang="cs-CZ" altLang="cs-CZ" sz="2000" dirty="0"/>
              <a:t>. výkladový cíl – skutečná vůle)</a:t>
            </a:r>
          </a:p>
          <a:p>
            <a:pPr lvl="2" algn="just"/>
            <a:r>
              <a:rPr lang="cs-CZ" altLang="cs-CZ" sz="2000" dirty="0"/>
              <a:t>Činěná </a:t>
            </a:r>
            <a:r>
              <a:rPr lang="cs-CZ" altLang="cs-CZ" sz="2000" b="1" dirty="0"/>
              <a:t>bez srozumění</a:t>
            </a:r>
            <a:r>
              <a:rPr lang="cs-CZ" altLang="cs-CZ" sz="2000" dirty="0"/>
              <a:t>: normativní výklad (</a:t>
            </a:r>
            <a:r>
              <a:rPr lang="cs-CZ" altLang="cs-CZ" sz="2000" dirty="0" err="1"/>
              <a:t>obj</a:t>
            </a:r>
            <a:r>
              <a:rPr lang="cs-CZ" altLang="cs-CZ" sz="2000" dirty="0"/>
              <a:t>. výkladový cíl – výklad z pozice adresáta)</a:t>
            </a:r>
          </a:p>
          <a:p>
            <a:pPr lvl="1" algn="just"/>
            <a:r>
              <a:rPr lang="cs-CZ" altLang="cs-CZ" sz="2000" dirty="0"/>
              <a:t>Adresovaná </a:t>
            </a:r>
            <a:r>
              <a:rPr lang="cs-CZ" altLang="cs-CZ" sz="2000" b="1" dirty="0"/>
              <a:t>neurčitému okruhu</a:t>
            </a:r>
            <a:r>
              <a:rPr lang="cs-CZ" altLang="cs-CZ" sz="2000" dirty="0"/>
              <a:t> adresátů (např. veřejná nabídka)</a:t>
            </a:r>
          </a:p>
          <a:p>
            <a:pPr lvl="2" algn="just"/>
            <a:r>
              <a:rPr lang="cs-CZ" altLang="cs-CZ" sz="2000" dirty="0"/>
              <a:t>Prakticky budou obtížně činěna ve srozumění, proto: normativní vůle (</a:t>
            </a:r>
            <a:r>
              <a:rPr lang="cs-CZ" altLang="cs-CZ" sz="2000" dirty="0" err="1"/>
              <a:t>obj</a:t>
            </a:r>
            <a:r>
              <a:rPr lang="cs-CZ" altLang="cs-CZ" sz="2000" dirty="0"/>
              <a:t>. výkladový cíl) – tzv. </a:t>
            </a:r>
            <a:r>
              <a:rPr lang="cs-CZ" altLang="cs-CZ" sz="2000" b="1" dirty="0"/>
              <a:t>typizující výklad </a:t>
            </a:r>
            <a:r>
              <a:rPr lang="cs-CZ" altLang="cs-CZ" sz="2000" dirty="0"/>
              <a:t>(součást normativního výkladu); důležitý však nikoli konkrétní adresát, nýbrž obecný průměrný (typizovaný) adresát</a:t>
            </a: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0461930-3C00-45B4-B9D9-246850FF38F7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96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2633674"/>
            <a:ext cx="7887646" cy="3675645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Jednání nemá pojmové znaky PJ nebo nemá náležitosti = je vadné</a:t>
            </a:r>
          </a:p>
          <a:p>
            <a:pPr lvl="1" algn="just"/>
            <a:r>
              <a:rPr lang="cs-CZ" sz="2000" dirty="0"/>
              <a:t>Vady v užším smyslu: jen vady existujícího PJ</a:t>
            </a:r>
          </a:p>
          <a:p>
            <a:pPr algn="just"/>
            <a:r>
              <a:rPr lang="cs-CZ" sz="2000" dirty="0"/>
              <a:t>Následky</a:t>
            </a:r>
          </a:p>
          <a:p>
            <a:pPr lvl="1" algn="just"/>
            <a:r>
              <a:rPr lang="cs-CZ" sz="2000" dirty="0"/>
              <a:t>Zdánlivost</a:t>
            </a:r>
          </a:p>
          <a:p>
            <a:pPr lvl="1" algn="just"/>
            <a:r>
              <a:rPr lang="cs-CZ" sz="2000" dirty="0"/>
              <a:t>Neplatnost</a:t>
            </a:r>
          </a:p>
          <a:p>
            <a:pPr lvl="1" algn="just"/>
            <a:r>
              <a:rPr lang="cs-CZ" sz="2000" dirty="0"/>
              <a:t>Neúčinnost (bez  dalšího X na základě rozhodnutí soudu)</a:t>
            </a:r>
          </a:p>
          <a:p>
            <a:pPr lvl="1" algn="just"/>
            <a:r>
              <a:rPr lang="cs-CZ" sz="2000" dirty="0"/>
              <a:t>Zrušení soudem</a:t>
            </a:r>
          </a:p>
          <a:p>
            <a:pPr lvl="1" algn="just"/>
            <a:r>
              <a:rPr lang="cs-CZ" sz="2000" dirty="0"/>
              <a:t>Jiné následky (např. náhrada škody)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894340"/>
            <a:ext cx="6717162" cy="562525"/>
          </a:xfrm>
        </p:spPr>
        <p:txBody>
          <a:bodyPr/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Vady právního jednání a jejich následky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191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1988840"/>
            <a:ext cx="7887646" cy="453650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cs-CZ" dirty="0"/>
              <a:t>Zdánlivé jednání – nepřihlíží se k němu bez dalšího, není nutné rozhodnutí soudu</a:t>
            </a:r>
          </a:p>
          <a:p>
            <a:pPr lvl="0" algn="just"/>
            <a:r>
              <a:rPr lang="cs-CZ" dirty="0"/>
              <a:t>Jednání, která nenaplňují pojmové znaky PJ   </a:t>
            </a:r>
          </a:p>
          <a:p>
            <a:pPr lvl="1" algn="just"/>
            <a:r>
              <a:rPr lang="cs-CZ" dirty="0"/>
              <a:t>Chybí vůle jednajícího (§ 551) </a:t>
            </a:r>
          </a:p>
          <a:p>
            <a:pPr lvl="1" algn="just"/>
            <a:r>
              <a:rPr lang="cs-CZ" dirty="0"/>
              <a:t>Není zjevně projevena vážná vůle (§ 552)</a:t>
            </a:r>
          </a:p>
          <a:p>
            <a:pPr lvl="1" algn="just"/>
            <a:r>
              <a:rPr lang="cs-CZ" dirty="0"/>
              <a:t>Projev vůle je nesrozumitelný či neurčitý (§ 553)</a:t>
            </a:r>
          </a:p>
          <a:p>
            <a:pPr lvl="0" algn="just"/>
            <a:r>
              <a:rPr lang="cs-CZ" dirty="0"/>
              <a:t>Jiná jednání, která zákon prohlásí za zdánlivá  </a:t>
            </a:r>
          </a:p>
          <a:p>
            <a:pPr lvl="1" algn="just"/>
            <a:r>
              <a:rPr lang="cs-CZ" dirty="0"/>
              <a:t>Např. nepřiměřená ujednání ve  spotřebitelské smlouvě (§ 1815), ujednání zkracující práva nájemce bytu (§ 2235), započtení s podmínkou nebo doložením času (§ 1983), výpověď z </a:t>
            </a:r>
            <a:r>
              <a:rPr lang="cs-CZ" dirty="0" err="1"/>
              <a:t>prac</a:t>
            </a:r>
            <a:r>
              <a:rPr lang="cs-CZ" dirty="0"/>
              <a:t>. poměru pro nedodržení formy (§ 50 odst. 1 ZP)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124744"/>
            <a:ext cx="6717162" cy="562525"/>
          </a:xfrm>
        </p:spPr>
        <p:txBody>
          <a:bodyPr/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Zdánlivost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3378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2633675"/>
            <a:ext cx="7887646" cy="293163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cs-CZ" sz="2000" dirty="0"/>
              <a:t>Zpravidla nepůsobí vznik povinnosti k náhradě škody pro neplatnost právního jednání  (§ 579 odst. 2) </a:t>
            </a:r>
          </a:p>
          <a:p>
            <a:pPr algn="just">
              <a:lnSpc>
                <a:spcPct val="80000"/>
              </a:lnSpc>
            </a:pPr>
            <a:endParaRPr lang="cs-CZ" sz="2000" dirty="0"/>
          </a:p>
          <a:p>
            <a:pPr algn="just">
              <a:lnSpc>
                <a:spcPct val="80000"/>
              </a:lnSpc>
            </a:pPr>
            <a:r>
              <a:rPr lang="cs-CZ" sz="2000" dirty="0"/>
              <a:t>Pravidla o částečné neplatnosti se zpravidla nepoužijí (§ 576) – typicky, jestliže se nepřihlíží pouze k některým ujednáním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Zdánlivost jednotlivého ujednání zásadně nemá vliv na ostatní (X např. neurčitost) </a:t>
            </a:r>
          </a:p>
          <a:p>
            <a:pPr algn="just">
              <a:lnSpc>
                <a:spcPct val="80000"/>
              </a:lnSpc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894340"/>
            <a:ext cx="6717162" cy="562525"/>
          </a:xfrm>
        </p:spPr>
        <p:txBody>
          <a:bodyPr/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Zdánlivost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933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2633675"/>
            <a:ext cx="7887646" cy="29316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PJ vzniklo (existuje), avšak právní řád mu odpírá účinky, ke kterým směřuje </a:t>
            </a:r>
          </a:p>
          <a:p>
            <a:pPr algn="just"/>
            <a:r>
              <a:rPr lang="cs-CZ" dirty="0"/>
              <a:t>Neplatnost = </a:t>
            </a:r>
            <a:r>
              <a:rPr lang="cs-CZ" b="1" i="1" dirty="0"/>
              <a:t>ultima ratio</a:t>
            </a:r>
            <a:r>
              <a:rPr lang="cs-CZ" dirty="0"/>
              <a:t> – tzn. v pochybnostech  je nutné PJ vykládat tak, aby bylo platné </a:t>
            </a:r>
            <a:r>
              <a:rPr lang="cs-CZ" b="1" dirty="0"/>
              <a:t>(§ 574) </a:t>
            </a:r>
            <a:r>
              <a:rPr lang="cs-CZ" dirty="0"/>
              <a:t>= </a:t>
            </a:r>
            <a:r>
              <a:rPr lang="cs-CZ" i="1" dirty="0" err="1"/>
              <a:t>potius</a:t>
            </a:r>
            <a:r>
              <a:rPr lang="cs-CZ" i="1" dirty="0"/>
              <a:t> </a:t>
            </a:r>
            <a:r>
              <a:rPr lang="cs-CZ" i="1" dirty="0" err="1"/>
              <a:t>valeat</a:t>
            </a:r>
            <a:r>
              <a:rPr lang="cs-CZ" i="1" dirty="0"/>
              <a:t> </a:t>
            </a:r>
            <a:r>
              <a:rPr lang="cs-CZ" i="1" dirty="0" err="1"/>
              <a:t>actus</a:t>
            </a:r>
            <a:r>
              <a:rPr lang="cs-CZ" i="1" dirty="0"/>
              <a:t> </a:t>
            </a:r>
            <a:r>
              <a:rPr lang="cs-CZ" i="1" dirty="0" err="1"/>
              <a:t>quam</a:t>
            </a:r>
            <a:r>
              <a:rPr lang="cs-CZ" i="1" dirty="0"/>
              <a:t> </a:t>
            </a:r>
            <a:r>
              <a:rPr lang="cs-CZ" i="1" dirty="0" err="1"/>
              <a:t>pereat</a:t>
            </a:r>
            <a:r>
              <a:rPr lang="cs-CZ" dirty="0"/>
              <a:t>, resp. </a:t>
            </a:r>
            <a:r>
              <a:rPr lang="cs-CZ" i="1" dirty="0"/>
              <a:t>in </a:t>
            </a:r>
            <a:r>
              <a:rPr lang="cs-CZ" i="1" dirty="0" err="1"/>
              <a:t>favorem</a:t>
            </a:r>
            <a:r>
              <a:rPr lang="cs-CZ" i="1" dirty="0"/>
              <a:t> </a:t>
            </a:r>
            <a:r>
              <a:rPr lang="cs-CZ" i="1" dirty="0" err="1"/>
              <a:t>negotii</a:t>
            </a:r>
            <a:r>
              <a:rPr lang="cs-CZ" dirty="0"/>
              <a:t> (srov. např. ÚS, </a:t>
            </a:r>
            <a:r>
              <a:rPr lang="cs-CZ" dirty="0" err="1"/>
              <a:t>sp</a:t>
            </a:r>
            <a:r>
              <a:rPr lang="cs-CZ" dirty="0"/>
              <a:t>. zn. I. ÚS 625/03)</a:t>
            </a:r>
          </a:p>
          <a:p>
            <a:pPr algn="just"/>
            <a:r>
              <a:rPr lang="cs-CZ" dirty="0"/>
              <a:t>Neplatnost jako omezení principu autonomie vůle</a:t>
            </a:r>
          </a:p>
          <a:p>
            <a:pPr algn="just"/>
            <a:r>
              <a:rPr lang="cs-CZ" dirty="0"/>
              <a:t>Objekt neplatnosti: </a:t>
            </a:r>
            <a:r>
              <a:rPr lang="cs-CZ" b="1" dirty="0"/>
              <a:t>právní jednání</a:t>
            </a:r>
          </a:p>
          <a:p>
            <a:pPr lvl="1" algn="just"/>
            <a:r>
              <a:rPr lang="cs-CZ" altLang="cs-CZ" dirty="0"/>
              <a:t>Někdy i jiné objekty neplatnosti (např. právnická osoba – srov. § 129); jde o jiné případy, než neplatnost PJ (pravidla o neplatnosti PJ nelze na tyto případy aplikovat)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05079" y="1268760"/>
            <a:ext cx="6717162" cy="562525"/>
          </a:xfrm>
        </p:spPr>
        <p:txBody>
          <a:bodyPr/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Neplatnost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096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1700808"/>
            <a:ext cx="7887646" cy="4752527"/>
          </a:xfrm>
        </p:spPr>
        <p:txBody>
          <a:bodyPr>
            <a:normAutofit/>
          </a:bodyPr>
          <a:lstStyle/>
          <a:p>
            <a:pPr algn="just"/>
            <a:r>
              <a:rPr lang="cs-CZ" altLang="cs-CZ" dirty="0"/>
              <a:t>Přeměna PJ – neplatné PJ posouzeno jako jiné platné PJ</a:t>
            </a:r>
          </a:p>
          <a:p>
            <a:pPr algn="just"/>
            <a:r>
              <a:rPr lang="cs-CZ" dirty="0"/>
              <a:t>Má-li neplatné PJ náležitosti jiného PJ, které je platné – platí toto jiné PJ, pokud je z okolností zřejmé, že vyjadřuje vůli jednající osoby (hypotetická vůle)</a:t>
            </a:r>
          </a:p>
          <a:p>
            <a:pPr algn="just"/>
            <a:r>
              <a:rPr lang="cs-CZ" dirty="0"/>
              <a:t>U relativně neplatného PJ až po dovolání se neplatnosti</a:t>
            </a:r>
          </a:p>
          <a:p>
            <a:pPr algn="just"/>
            <a:r>
              <a:rPr lang="cs-CZ" altLang="cs-CZ" dirty="0"/>
              <a:t>Zkoumá se</a:t>
            </a:r>
          </a:p>
          <a:p>
            <a:pPr lvl="1" algn="just"/>
            <a:r>
              <a:rPr lang="cs-CZ" altLang="cs-CZ" sz="2030" dirty="0"/>
              <a:t>Hospodářský účel (kauza)</a:t>
            </a:r>
          </a:p>
          <a:p>
            <a:pPr lvl="1" algn="just"/>
            <a:r>
              <a:rPr lang="cs-CZ" altLang="cs-CZ" sz="2030" dirty="0"/>
              <a:t>Existence důvodů, proč by strany nechtěly toto jiné PJ</a:t>
            </a:r>
          </a:p>
          <a:p>
            <a:pPr lvl="1" algn="just"/>
            <a:r>
              <a:rPr lang="cs-CZ" altLang="cs-CZ" sz="2030" dirty="0"/>
              <a:t>Dovolenost</a:t>
            </a:r>
            <a:endParaRPr lang="cs-CZ" altLang="cs-CZ" dirty="0"/>
          </a:p>
          <a:p>
            <a:pPr algn="just"/>
            <a:r>
              <a:rPr lang="cs-CZ" altLang="cs-CZ" sz="2030" dirty="0"/>
              <a:t>Př.:  smluvní pokuta X odstupné (</a:t>
            </a:r>
            <a:r>
              <a:rPr lang="cs-CZ" altLang="cs-CZ" sz="2030" i="1" dirty="0"/>
              <a:t>falsa </a:t>
            </a:r>
            <a:r>
              <a:rPr lang="cs-CZ" altLang="cs-CZ" sz="2030" i="1" dirty="0" err="1"/>
              <a:t>demonstratio</a:t>
            </a:r>
            <a:r>
              <a:rPr lang="cs-CZ" altLang="cs-CZ" sz="2030" i="1" dirty="0"/>
              <a:t> non </a:t>
            </a:r>
            <a:r>
              <a:rPr lang="cs-CZ" altLang="cs-CZ" sz="2030" i="1" dirty="0" err="1"/>
              <a:t>nocet</a:t>
            </a:r>
            <a:r>
              <a:rPr lang="cs-CZ" altLang="cs-CZ" sz="2030" dirty="0"/>
              <a:t>)</a:t>
            </a:r>
          </a:p>
          <a:p>
            <a:pPr lvl="1" algn="just"/>
            <a:r>
              <a:rPr lang="cs-CZ" altLang="cs-CZ" sz="2030" dirty="0"/>
              <a:t>Zde však správné řešení spočívá již v interpretaci PJ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980728"/>
            <a:ext cx="6717162" cy="562525"/>
          </a:xfrm>
        </p:spPr>
        <p:txBody>
          <a:bodyPr/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Konverze (§ 575)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2876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2132856"/>
            <a:ext cx="7887646" cy="4320480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Neupraveno jako obecné instituty, jen konkrétní projevy</a:t>
            </a:r>
          </a:p>
          <a:p>
            <a:pPr algn="just"/>
            <a:r>
              <a:rPr lang="cs-CZ" sz="2000" dirty="0" err="1"/>
              <a:t>Konvalidace</a:t>
            </a:r>
            <a:r>
              <a:rPr lang="cs-CZ" sz="2000" dirty="0"/>
              <a:t> – následné odpadnutí vady PJ (zhojení PJ)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Např. odpadnutí nedostatku formy (§ 582 odst. 1)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V některých případech i u zdánlivosti (§ 553 odst. 2)</a:t>
            </a:r>
          </a:p>
          <a:p>
            <a:pPr algn="just"/>
            <a:r>
              <a:rPr lang="cs-CZ" sz="2000" dirty="0" err="1"/>
              <a:t>Ratihabice</a:t>
            </a:r>
            <a:r>
              <a:rPr lang="cs-CZ" sz="2000" dirty="0"/>
              <a:t> – dodatečné schválení PJ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Souhlas manžela (§ 714 odst. 2) 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Souhlas opatrovníka  (§ 65)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196752"/>
            <a:ext cx="6717162" cy="562525"/>
          </a:xfrm>
        </p:spPr>
        <p:txBody>
          <a:bodyPr/>
          <a:lstStyle/>
          <a:p>
            <a:pPr>
              <a:defRPr/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Konvalidace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ratihabice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141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2633675"/>
            <a:ext cx="7887646" cy="2931636"/>
          </a:xfrm>
        </p:spPr>
        <p:txBody>
          <a:bodyPr>
            <a:normAutofit/>
          </a:bodyPr>
          <a:lstStyle/>
          <a:p>
            <a:r>
              <a:rPr lang="cs-CZ" dirty="0"/>
              <a:t>Absolutní X relativní</a:t>
            </a:r>
          </a:p>
          <a:p>
            <a:r>
              <a:rPr lang="cs-CZ" dirty="0"/>
              <a:t>Částečná X úplná</a:t>
            </a:r>
          </a:p>
          <a:p>
            <a:endParaRPr lang="cs-CZ" dirty="0"/>
          </a:p>
          <a:p>
            <a:r>
              <a:rPr lang="cs-CZ" dirty="0"/>
              <a:t>V OZ: „Hlavní důvody neplatnosti“ (§ 580)</a:t>
            </a:r>
          </a:p>
          <a:p>
            <a:pPr lvl="1"/>
            <a:r>
              <a:rPr lang="cs-CZ" dirty="0"/>
              <a:t>Pouze nevhodná terminologie; nejsou žádné hlavní či vedlejší důvody neplatnosti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894340"/>
            <a:ext cx="6717162" cy="562525"/>
          </a:xfrm>
        </p:spPr>
        <p:txBody>
          <a:bodyPr/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Druhy neplatnosti – příklady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487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1628800"/>
            <a:ext cx="7887646" cy="4464496"/>
          </a:xfrm>
        </p:spPr>
        <p:txBody>
          <a:bodyPr>
            <a:noAutofit/>
          </a:bodyPr>
          <a:lstStyle/>
          <a:p>
            <a:r>
              <a:rPr lang="cs-CZ" sz="2000" b="1" dirty="0"/>
              <a:t>Absolutní (§ 588)</a:t>
            </a:r>
            <a:endParaRPr lang="cs-CZ" altLang="cs-CZ" sz="2000" b="1" dirty="0"/>
          </a:p>
          <a:p>
            <a:pPr lvl="1" algn="just"/>
            <a:r>
              <a:rPr lang="cs-CZ" altLang="cs-CZ" sz="2000" dirty="0"/>
              <a:t>Ochrana veřejných zájmů (veřejný pořádek, dobré mravy)</a:t>
            </a:r>
          </a:p>
          <a:p>
            <a:pPr lvl="1" algn="just"/>
            <a:r>
              <a:rPr lang="cs-CZ" altLang="cs-CZ" sz="2000" dirty="0"/>
              <a:t>Není třeba ji namítat, soud k ní přihlíží i bez návrhu (</a:t>
            </a:r>
            <a:r>
              <a:rPr lang="cs-CZ" altLang="cs-CZ" sz="2000" i="1" dirty="0"/>
              <a:t>ex offo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/>
              <a:t>Podmínky</a:t>
            </a:r>
          </a:p>
          <a:p>
            <a:pPr lvl="2" algn="just"/>
            <a:r>
              <a:rPr lang="cs-CZ" altLang="cs-CZ" sz="2000" dirty="0"/>
              <a:t>Zjevně se příčí dobrým mravům</a:t>
            </a:r>
          </a:p>
          <a:p>
            <a:pPr lvl="2" algn="just"/>
            <a:r>
              <a:rPr lang="cs-CZ" altLang="cs-CZ" sz="2000" dirty="0"/>
              <a:t>Rozpor se zákonem + rozpor s veřejným pořádkem</a:t>
            </a:r>
          </a:p>
          <a:p>
            <a:pPr lvl="2" algn="just"/>
            <a:r>
              <a:rPr lang="cs-CZ" altLang="cs-CZ" sz="2000" dirty="0"/>
              <a:t>Počáteční nemožnost plnění</a:t>
            </a:r>
          </a:p>
          <a:p>
            <a:r>
              <a:rPr lang="cs-CZ" altLang="cs-CZ" sz="2000" b="1" dirty="0"/>
              <a:t>Relativní (§ 586)</a:t>
            </a:r>
          </a:p>
          <a:p>
            <a:pPr lvl="1" algn="just"/>
            <a:r>
              <a:rPr lang="cs-CZ" altLang="cs-CZ" sz="2000" dirty="0"/>
              <a:t>Ochrana zájmu jen určité osoby (soukromého zájmu)</a:t>
            </a:r>
          </a:p>
          <a:p>
            <a:pPr lvl="1" algn="just"/>
            <a:r>
              <a:rPr lang="cs-CZ" altLang="cs-CZ" sz="2000" dirty="0"/>
              <a:t>Musí být namítnuta oprávněnou osobou, jinak k ní soud nemůže přihlédnout (v procesu i </a:t>
            </a:r>
            <a:r>
              <a:rPr lang="cs-CZ" altLang="cs-CZ" sz="2000" dirty="0" err="1"/>
              <a:t>mimoprocesně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/>
              <a:t>Právo dovolat se (namítnout) relativní neplatnosti se promlčuje</a:t>
            </a:r>
          </a:p>
          <a:p>
            <a:pPr lvl="1" algn="just"/>
            <a:r>
              <a:rPr lang="cs-CZ" altLang="cs-CZ" sz="2000" dirty="0"/>
              <a:t>§ 1755: možnost vzdání se námitek proti neplatnosti smlouvy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908720"/>
            <a:ext cx="6717162" cy="562525"/>
          </a:xfrm>
        </p:spPr>
        <p:txBody>
          <a:bodyPr/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Absolutní a relativní neplatnost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271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2060848"/>
            <a:ext cx="7887646" cy="4176464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D</a:t>
            </a:r>
            <a:r>
              <a:rPr lang="cs-CZ" altLang="cs-CZ" sz="2000" dirty="0"/>
              <a:t>ůvod neplatnosti se týká jen části PJ</a:t>
            </a:r>
          </a:p>
          <a:p>
            <a:pPr algn="just"/>
            <a:r>
              <a:rPr lang="cs-CZ" altLang="cs-CZ" sz="2000" dirty="0"/>
              <a:t>Má tato neplatnost vliv na celé PJ, nebo se omezí jen na tuto část?</a:t>
            </a:r>
          </a:p>
          <a:p>
            <a:pPr algn="just"/>
            <a:r>
              <a:rPr lang="cs-CZ" altLang="cs-CZ" sz="2000" dirty="0"/>
              <a:t>Zbytek zůstane platný, pokud</a:t>
            </a:r>
          </a:p>
          <a:p>
            <a:pPr lvl="1" algn="just"/>
            <a:r>
              <a:rPr lang="cs-CZ" altLang="cs-CZ" sz="2000" dirty="0"/>
              <a:t>Jej lze od neplatného jednání oddělit (např. nejde o </a:t>
            </a:r>
            <a:r>
              <a:rPr lang="cs-CZ" altLang="cs-CZ" sz="2000" i="1" dirty="0" err="1"/>
              <a:t>essentialia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negotii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/>
              <a:t>Je to v souladu s hypotetickou vůlí stran (salvátorská klauzule X klauzule úplné neplatnosti)</a:t>
            </a:r>
          </a:p>
          <a:p>
            <a:pPr algn="just"/>
            <a:r>
              <a:rPr lang="cs-CZ" altLang="cs-CZ" sz="2000" dirty="0"/>
              <a:t>Lze analogicky aplikovat i na případy zdánlivosti, ovšem se zvláštním zkoumáním smyslu a účelu toho kterého dotčeného pravidla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124744"/>
            <a:ext cx="6717162" cy="562525"/>
          </a:xfrm>
        </p:spPr>
        <p:txBody>
          <a:bodyPr/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Částečná neplatnost (§ 576)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25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Autonomie vůle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Základní princip soukromého práva</a:t>
            </a:r>
          </a:p>
          <a:p>
            <a:pPr algn="just"/>
            <a:r>
              <a:rPr lang="cs-CZ" altLang="cs-CZ" sz="2000" dirty="0"/>
              <a:t>Vyplývá z principu právního státu (čl. 2 odst. 2 Listiny, čl. 2 odst. 4 Ústavy), srov.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I. ÚS 546/04</a:t>
            </a:r>
          </a:p>
          <a:p>
            <a:pPr algn="just"/>
            <a:r>
              <a:rPr lang="cs-CZ" altLang="cs-CZ" sz="2000" dirty="0"/>
              <a:t>Nezbytný předpoklad fungování moderní společnosti (opak: systém přerozdělování pomocí vrchnostenských aktů)</a:t>
            </a:r>
          </a:p>
          <a:p>
            <a:pPr algn="just"/>
            <a:r>
              <a:rPr lang="cs-CZ" altLang="cs-CZ" sz="2000" dirty="0"/>
              <a:t>Význam rozlišení norem na dispozitivní a kogentní</a:t>
            </a: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1333E82-9466-4966-A617-964BB4D6459C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9025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2060848"/>
            <a:ext cx="7887646" cy="4536503"/>
          </a:xfrm>
        </p:spPr>
        <p:txBody>
          <a:bodyPr>
            <a:noAutofit/>
          </a:bodyPr>
          <a:lstStyle/>
          <a:p>
            <a:pPr algn="just"/>
            <a:r>
              <a:rPr lang="cs-CZ" sz="2000" i="1" dirty="0"/>
              <a:t>Lex </a:t>
            </a:r>
            <a:r>
              <a:rPr lang="cs-CZ" sz="2000" i="1" dirty="0" err="1"/>
              <a:t>specialis</a:t>
            </a:r>
            <a:r>
              <a:rPr lang="cs-CZ" sz="2000" dirty="0"/>
              <a:t> vůči § 576</a:t>
            </a:r>
          </a:p>
          <a:p>
            <a:pPr algn="just"/>
            <a:r>
              <a:rPr lang="cs-CZ" sz="2000" dirty="0"/>
              <a:t>N</a:t>
            </a:r>
            <a:r>
              <a:rPr lang="cs-CZ" altLang="cs-CZ" sz="2000" dirty="0"/>
              <a:t>ezákonné určení množstevního, časového, územního nebo jiného rozsahu: </a:t>
            </a:r>
            <a:r>
              <a:rPr lang="cs-CZ" altLang="cs-CZ" sz="2000" b="1" dirty="0"/>
              <a:t>platnost zachovávající redukce</a:t>
            </a:r>
            <a:r>
              <a:rPr lang="cs-CZ" altLang="cs-CZ" sz="2000" dirty="0"/>
              <a:t> (§ 577) = soudní rozhodnutí o změně (hypotetická vůle)</a:t>
            </a:r>
          </a:p>
          <a:p>
            <a:pPr algn="just"/>
            <a:r>
              <a:rPr lang="cs-CZ" altLang="cs-CZ" sz="2000" dirty="0"/>
              <a:t>Může se týkat i podstatných kusů smlouvy</a:t>
            </a:r>
          </a:p>
          <a:p>
            <a:pPr algn="just"/>
            <a:r>
              <a:rPr lang="cs-CZ" altLang="cs-CZ" sz="2000" dirty="0"/>
              <a:t>X zvláštní úpravy (např. nepřiměřená smluvní pokuta – § 2051; cena v rozporu s cenovými předpisy – § 1792 odst. 2)</a:t>
            </a:r>
          </a:p>
          <a:p>
            <a:pPr algn="just"/>
            <a:r>
              <a:rPr lang="cs-CZ" altLang="cs-CZ" sz="2000" dirty="0"/>
              <a:t>X zvláštní ochranný účel (spotřebitelské právo)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052736"/>
            <a:ext cx="7757045" cy="5829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557" dirty="0"/>
              <a:t>Částečná neplatnost – překročení rozsahu (§ 577)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938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1628800"/>
            <a:ext cx="7887646" cy="489654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R</a:t>
            </a:r>
            <a:r>
              <a:rPr lang="cs-CZ" altLang="cs-CZ" sz="2000" dirty="0"/>
              <a:t>ozpor se zákonem, tj. rozpor s </a:t>
            </a:r>
            <a:r>
              <a:rPr lang="cs-CZ" altLang="cs-CZ" sz="2000" b="1" dirty="0"/>
              <a:t>kogentními </a:t>
            </a:r>
            <a:r>
              <a:rPr lang="cs-CZ" altLang="cs-CZ" sz="2000" dirty="0"/>
              <a:t>normami</a:t>
            </a:r>
          </a:p>
          <a:p>
            <a:pPr lvl="1" algn="just"/>
            <a:r>
              <a:rPr lang="cs-CZ" altLang="cs-CZ" sz="2000" dirty="0"/>
              <a:t>Soukromého práva (§ 1 odst. 2)</a:t>
            </a:r>
          </a:p>
          <a:p>
            <a:pPr lvl="1" algn="just"/>
            <a:r>
              <a:rPr lang="cs-CZ" altLang="cs-CZ" sz="2000" dirty="0"/>
              <a:t>Veřejného práva</a:t>
            </a:r>
          </a:p>
          <a:p>
            <a:pPr algn="just">
              <a:defRPr/>
            </a:pPr>
            <a:r>
              <a:rPr lang="cs-CZ" altLang="cs-CZ" sz="2000" dirty="0"/>
              <a:t>Judikatura NS k OZ 1964: hypertrofie případů neplatnosti!</a:t>
            </a:r>
          </a:p>
          <a:p>
            <a:pPr algn="just">
              <a:defRPr/>
            </a:pPr>
            <a:r>
              <a:rPr lang="cs-CZ" altLang="cs-CZ" sz="2000" dirty="0"/>
              <a:t>§ 580 odst. 1: „Neplatné je (…) právní jednání, </a:t>
            </a:r>
            <a:r>
              <a:rPr lang="cs-CZ" altLang="cs-CZ" sz="2000" b="1" dirty="0"/>
              <a:t>které odporuje zákonu</a:t>
            </a:r>
            <a:r>
              <a:rPr lang="cs-CZ" altLang="cs-CZ" sz="2000" dirty="0"/>
              <a:t>, pokud to smysl a účel zákona vyžaduje.“</a:t>
            </a:r>
          </a:p>
          <a:p>
            <a:pPr lvl="1" algn="just">
              <a:defRPr/>
            </a:pPr>
            <a:r>
              <a:rPr lang="cs-CZ" altLang="cs-CZ" sz="2000" dirty="0"/>
              <a:t>Př.: koupě hračky, která nesplňuje zvláštní bezpečnostní standardy pro děti (veřejné právo)</a:t>
            </a:r>
          </a:p>
          <a:p>
            <a:pPr lvl="1" algn="just">
              <a:defRPr/>
            </a:pPr>
            <a:r>
              <a:rPr lang="cs-CZ" altLang="cs-CZ" sz="2000" dirty="0"/>
              <a:t>Př.: koupě samopalu, jehož prodej veřejné právo též zakazuje</a:t>
            </a:r>
          </a:p>
          <a:p>
            <a:pPr lvl="1" algn="just">
              <a:defRPr/>
            </a:pPr>
            <a:r>
              <a:rPr lang="cs-CZ" altLang="cs-CZ" sz="2000" dirty="0"/>
              <a:t>Dále: neoprávněné podnikání, pronájem kanceláře za účelem bydlení, prodej věci mimo dovolenou prodejní (otvírací) dobu apod. </a:t>
            </a:r>
            <a:r>
              <a:rPr lang="cs-CZ" altLang="cs-CZ" sz="2000" b="1" dirty="0"/>
              <a:t>Zkoumáme, zda k naplnění zákonného požadavku nepostačuje mírnější prostředek než je neplatnost (např. práva z vad).</a:t>
            </a:r>
            <a:endParaRPr lang="cs-CZ" altLang="cs-CZ" sz="2000" dirty="0"/>
          </a:p>
          <a:p>
            <a:pPr algn="just">
              <a:defRPr/>
            </a:pPr>
            <a:r>
              <a:rPr lang="cs-CZ" altLang="cs-CZ" sz="2000" dirty="0"/>
              <a:t>Srov. vztah úpravy neplatnosti PJ a trestního práva (PJ X trestný čin)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908720"/>
            <a:ext cx="7824836" cy="5625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256" dirty="0">
                <a:latin typeface="Arial" panose="020B0604020202020204" pitchFamily="34" charset="0"/>
                <a:cs typeface="Arial" panose="020B0604020202020204" pitchFamily="34" charset="0"/>
              </a:rPr>
              <a:t>Důvody neplatnosti – rozpor se zákonem (§ 580 odst. 1)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383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1628800"/>
            <a:ext cx="7887646" cy="4968552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000" b="1" dirty="0"/>
              <a:t>II. ÚS 87/04</a:t>
            </a:r>
          </a:p>
          <a:p>
            <a:pPr algn="just"/>
            <a:r>
              <a:rPr lang="cs-CZ" altLang="cs-CZ" sz="2000" dirty="0"/>
              <a:t>V daném případě starosta obce uzavřel bez souhlasu obecní rady dodatek k nájemní smlouvě, kterým bylo zvýšeno nájemné (obec byla pronajímatelem). Otázkou bylo, zda absence předchozího schválení obecní radou má za následek neplatnost tohoto dodatku či nikoli.</a:t>
            </a:r>
          </a:p>
          <a:p>
            <a:pPr algn="just"/>
            <a:r>
              <a:rPr lang="cs-CZ" altLang="cs-CZ" sz="2000" dirty="0"/>
              <a:t>„</a:t>
            </a:r>
            <a:r>
              <a:rPr lang="cs-CZ" altLang="cs-CZ" sz="2000" i="1" dirty="0"/>
              <a:t>Závěr, že určitý právní úkon je neplatný pro rozpor se zákonem nebo proto, že zákon obchází, se musí opírat o rozumný výklad dotčeného zákonného ustanovení. Nelze vystačit pouze s gramatickým výkladem. Významnou roli zde hraje především výklad teleologický. </a:t>
            </a:r>
            <a:r>
              <a:rPr lang="cs-CZ" altLang="cs-CZ" sz="2000" b="1" i="1" dirty="0"/>
              <a:t>Je proto nutné se vždy ptát po účelu zákonného příkazu či zákazu. (…) V soukromoprávní sféře ne každý rozpor se zákonem má automaticky za následek absolutní neplatnost právního úkonu. Smyslem ochrany legality v soukromoprávní sféře není jen </a:t>
            </a:r>
            <a:r>
              <a:rPr lang="cs-CZ" altLang="cs-CZ" sz="2000" i="1" dirty="0"/>
              <a:t>ochrana zájmů státu, ale především ochrana soukromoprávních vztahů, tedy především ochrana smluvních vztahů podle zásady „</a:t>
            </a:r>
            <a:r>
              <a:rPr lang="cs-CZ" altLang="cs-CZ" sz="2000" i="1" dirty="0" err="1"/>
              <a:t>pacta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sunt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servanda</a:t>
            </a:r>
            <a:r>
              <a:rPr lang="cs-CZ" altLang="cs-CZ" sz="2000" i="1" dirty="0"/>
              <a:t>“ (smlouvy se musí dodržovat)“.</a:t>
            </a:r>
            <a:endParaRPr lang="cs-CZ" alt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908720"/>
            <a:ext cx="6717162" cy="5625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Rozpor se zákonem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0774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2060848"/>
            <a:ext cx="7887646" cy="3960440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altLang="cs-CZ" sz="2000" dirty="0"/>
              <a:t>„(…), </a:t>
            </a:r>
            <a:r>
              <a:rPr lang="cs-CZ" altLang="cs-CZ" sz="2000" b="1" dirty="0"/>
              <a:t>které se příčí dobrým mravům</a:t>
            </a:r>
            <a:r>
              <a:rPr lang="cs-CZ" altLang="cs-CZ" sz="2000" dirty="0"/>
              <a:t>“</a:t>
            </a:r>
          </a:p>
          <a:p>
            <a:pPr algn="just">
              <a:defRPr/>
            </a:pPr>
            <a:r>
              <a:rPr lang="cs-CZ" altLang="cs-CZ" sz="2000" dirty="0"/>
              <a:t>Srov. § 588: „(…) </a:t>
            </a:r>
            <a:r>
              <a:rPr lang="cs-CZ" altLang="cs-CZ" sz="2000" b="1" dirty="0"/>
              <a:t>zjevně</a:t>
            </a:r>
            <a:r>
              <a:rPr lang="cs-CZ" altLang="cs-CZ" sz="2000" dirty="0"/>
              <a:t> příčí dobrým mravům“ = zjevnost vždy</a:t>
            </a:r>
          </a:p>
          <a:p>
            <a:pPr algn="just">
              <a:defRPr/>
            </a:pPr>
            <a:r>
              <a:rPr lang="cs-CZ" altLang="cs-CZ" sz="2000" dirty="0"/>
              <a:t>Pojetí zjevnosti (sporné: zjistitelnost X intenzita)</a:t>
            </a:r>
          </a:p>
          <a:p>
            <a:pPr algn="just">
              <a:defRPr/>
            </a:pPr>
            <a:r>
              <a:rPr lang="cs-CZ" altLang="cs-CZ" sz="2000" dirty="0"/>
              <a:t>Př. z judikatury:</a:t>
            </a:r>
          </a:p>
          <a:p>
            <a:pPr lvl="1" algn="just">
              <a:defRPr/>
            </a:pPr>
            <a:r>
              <a:rPr lang="cs-CZ" altLang="cs-CZ" sz="2000" dirty="0" err="1"/>
              <a:t>Synalagmatické</a:t>
            </a:r>
            <a:r>
              <a:rPr lang="cs-CZ" altLang="cs-CZ" sz="2000" dirty="0"/>
              <a:t> závazky, kde plnění jedné strany závisí na vůli třetí osoby (např. až mi zaplatí třetí osoba, až dostanu úvěr); srov.</a:t>
            </a:r>
            <a:r>
              <a:rPr lang="pl-PL" sz="2000" dirty="0"/>
              <a:t> </a:t>
            </a:r>
            <a:r>
              <a:rPr lang="pl-PL" sz="2000" dirty="0" err="1"/>
              <a:t>např</a:t>
            </a:r>
            <a:r>
              <a:rPr lang="pl-PL" sz="2000" dirty="0"/>
              <a:t>. 29 </a:t>
            </a:r>
            <a:r>
              <a:rPr lang="pl-PL" sz="2000" dirty="0" err="1"/>
              <a:t>Cdo</a:t>
            </a:r>
            <a:r>
              <a:rPr lang="pl-PL" sz="2000" dirty="0"/>
              <a:t> 42/2013, ze </a:t>
            </a:r>
            <a:r>
              <a:rPr lang="pl-PL" sz="2000" dirty="0" err="1"/>
              <a:t>dne</a:t>
            </a:r>
            <a:r>
              <a:rPr lang="pl-PL" sz="2000" dirty="0"/>
              <a:t> 29. 10. 2015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124744"/>
            <a:ext cx="6717162" cy="5625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Rozpor s dobrými mravy (§ 580 odst. 1)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2614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EB140-6BBE-43AC-8664-B16277689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důvody neplatnosti - přehled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03569F-0CF8-4048-94AC-35B6C6F50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Počáteční nemožnost plnění (§ 580 odst. 2)</a:t>
            </a:r>
          </a:p>
          <a:p>
            <a:r>
              <a:rPr lang="cs-CZ" dirty="0"/>
              <a:t>Nedostatečná svéprávnost (§ 581)</a:t>
            </a:r>
          </a:p>
          <a:p>
            <a:r>
              <a:rPr lang="cs-CZ" dirty="0"/>
              <a:t>Rozpor s požadavkem formy (§ 582)</a:t>
            </a:r>
          </a:p>
          <a:p>
            <a:r>
              <a:rPr lang="cs-CZ" dirty="0"/>
              <a:t>Omyl a lest (§ 583 – 585)</a:t>
            </a:r>
          </a:p>
          <a:p>
            <a:r>
              <a:rPr lang="cs-CZ" dirty="0"/>
              <a:t>Bezprávná výhrůžka (§ 587)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F438E4-739E-4231-846D-3FFA04D54D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3066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1844824"/>
            <a:ext cx="7887646" cy="4248472"/>
          </a:xfrm>
        </p:spPr>
        <p:txBody>
          <a:bodyPr>
            <a:noAutofit/>
          </a:bodyPr>
          <a:lstStyle/>
          <a:p>
            <a:r>
              <a:rPr lang="cs-CZ" sz="2000" b="1" dirty="0"/>
              <a:t>Terminologie</a:t>
            </a:r>
          </a:p>
          <a:p>
            <a:pPr lvl="1"/>
            <a:r>
              <a:rPr lang="cs-CZ" sz="2000" dirty="0"/>
              <a:t>OZ 1964: „odporovatelnost“</a:t>
            </a:r>
          </a:p>
          <a:p>
            <a:pPr lvl="1"/>
            <a:r>
              <a:rPr lang="cs-CZ" sz="2000" dirty="0"/>
              <a:t>OZ: „relativní neúčinnost“ (ale i pojem „odporovat“, „odpůrčí žaloba“)</a:t>
            </a:r>
          </a:p>
          <a:p>
            <a:r>
              <a:rPr lang="cs-CZ" altLang="cs-CZ" sz="2000" dirty="0"/>
              <a:t>Ochrana pohledávky věřitele </a:t>
            </a:r>
            <a:r>
              <a:rPr lang="cs-CZ" altLang="cs-CZ" sz="2000" b="1" dirty="0"/>
              <a:t>před zkrácením </a:t>
            </a:r>
            <a:r>
              <a:rPr lang="cs-CZ" altLang="cs-CZ" sz="2000" dirty="0"/>
              <a:t>ze strany dlužníka</a:t>
            </a:r>
          </a:p>
          <a:p>
            <a:r>
              <a:rPr lang="cs-CZ" sz="2000" dirty="0"/>
              <a:t>Odporovatelnost jako doplněk neplatnosti (nezpůsobuje neplatnost, jen toto </a:t>
            </a:r>
            <a:r>
              <a:rPr lang="cs-CZ" sz="2000" b="1" dirty="0"/>
              <a:t>jednání nemá vůči věřiteli účinky</a:t>
            </a:r>
            <a:r>
              <a:rPr lang="cs-CZ" sz="2000" dirty="0"/>
              <a:t>)</a:t>
            </a:r>
          </a:p>
          <a:p>
            <a:r>
              <a:rPr lang="cs-CZ" sz="2000" b="1" dirty="0"/>
              <a:t>Primární význam institutu v rámci exekuce (výkonu rozhodnutí)</a:t>
            </a:r>
            <a:endParaRPr lang="cs-CZ" sz="2000" dirty="0"/>
          </a:p>
          <a:p>
            <a:r>
              <a:rPr lang="cs-CZ" sz="2000" dirty="0"/>
              <a:t>Vztah mezi neplatností a odporovatelností? Možnost volby ze strany věřitele</a:t>
            </a:r>
          </a:p>
          <a:p>
            <a:r>
              <a:rPr lang="cs-CZ" sz="2000" dirty="0"/>
              <a:t>Odporovatelnost se musí uplatňovat soudní cestou, tj. odpůrčí žalobou (§ 589 odst. 2)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980728"/>
            <a:ext cx="7456830" cy="5625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Odporovatelnost (relativní neúčinnost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(§ 589)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1529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2708920"/>
            <a:ext cx="7887646" cy="2928399"/>
          </a:xfrm>
        </p:spPr>
        <p:txBody>
          <a:bodyPr>
            <a:noAutofit/>
          </a:bodyPr>
          <a:lstStyle/>
          <a:p>
            <a:pPr algn="just"/>
            <a:r>
              <a:rPr lang="cs-CZ" altLang="cs-CZ" sz="2000" dirty="0"/>
              <a:t>Tři osoby: věřitel, dlužník, třetí osoba (</a:t>
            </a:r>
            <a:r>
              <a:rPr lang="cs-CZ" altLang="cs-CZ" sz="2000" i="1" dirty="0" err="1"/>
              <a:t>tertius</a:t>
            </a:r>
            <a:r>
              <a:rPr lang="cs-CZ" altLang="cs-CZ" sz="2000" dirty="0"/>
              <a:t>)</a:t>
            </a:r>
          </a:p>
          <a:p>
            <a:pPr algn="just"/>
            <a:endParaRPr lang="cs-CZ" altLang="cs-CZ" sz="1354" dirty="0"/>
          </a:p>
          <a:p>
            <a:pPr marL="0" indent="0" algn="just">
              <a:buNone/>
            </a:pPr>
            <a:r>
              <a:rPr lang="cs-CZ" altLang="cs-CZ" sz="1354" dirty="0"/>
              <a:t>                                                             </a:t>
            </a:r>
            <a:r>
              <a:rPr lang="cs-CZ" altLang="cs-CZ" sz="1354" b="1" dirty="0"/>
              <a:t>pohledávka</a:t>
            </a:r>
          </a:p>
          <a:p>
            <a:pPr marL="0" indent="0" algn="just">
              <a:buNone/>
            </a:pPr>
            <a:endParaRPr lang="cs-CZ" altLang="cs-CZ" sz="1354" dirty="0"/>
          </a:p>
          <a:p>
            <a:pPr marL="0" indent="0" algn="just">
              <a:buNone/>
            </a:pPr>
            <a:r>
              <a:rPr lang="cs-CZ" altLang="cs-CZ" sz="1354" dirty="0"/>
              <a:t>                                                                                 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altLang="cs-CZ" sz="1354" dirty="0"/>
              <a:t>                                                                                       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altLang="cs-CZ" sz="1354" dirty="0"/>
              <a:t>				                   </a:t>
            </a:r>
            <a:r>
              <a:rPr lang="cs-CZ" altLang="cs-CZ" sz="1354" b="1" dirty="0"/>
              <a:t>zkracující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altLang="cs-CZ" sz="1354" b="1" dirty="0"/>
              <a:t>					PJ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altLang="cs-CZ" sz="1354" b="1" dirty="0"/>
              <a:t>		odpůrčí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altLang="cs-CZ" sz="1354" dirty="0"/>
              <a:t>                                    	</a:t>
            </a:r>
            <a:r>
              <a:rPr lang="cs-CZ" altLang="cs-CZ" sz="1354" b="1" dirty="0"/>
              <a:t>žaloba</a:t>
            </a:r>
          </a:p>
          <a:p>
            <a:pPr marL="0" indent="0" algn="just">
              <a:buNone/>
            </a:pPr>
            <a:r>
              <a:rPr lang="cs-CZ" altLang="cs-CZ" dirty="0"/>
              <a:t>                 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143479"/>
            <a:ext cx="6717162" cy="5625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Základní znázornění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3258206" y="3483009"/>
            <a:ext cx="1728787" cy="236539"/>
          </a:xfrm>
          <a:prstGeom prst="rightArrow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5"/>
          </a:p>
        </p:txBody>
      </p:sp>
      <p:sp>
        <p:nvSpPr>
          <p:cNvPr id="7" name="Šipka doprava 6"/>
          <p:cNvSpPr/>
          <p:nvPr/>
        </p:nvSpPr>
        <p:spPr>
          <a:xfrm rot="1177676">
            <a:off x="1620850" y="4426866"/>
            <a:ext cx="3524084" cy="291774"/>
          </a:xfrm>
          <a:prstGeom prst="rightArrow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5"/>
          </a:p>
        </p:txBody>
      </p:sp>
      <p:sp>
        <p:nvSpPr>
          <p:cNvPr id="8" name="Obdélník 7"/>
          <p:cNvSpPr/>
          <p:nvPr/>
        </p:nvSpPr>
        <p:spPr>
          <a:xfrm>
            <a:off x="987807" y="3359169"/>
            <a:ext cx="2072456" cy="48421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VĚŘITEL</a:t>
            </a:r>
          </a:p>
        </p:txBody>
      </p:sp>
      <p:sp>
        <p:nvSpPr>
          <p:cNvPr id="9" name="Obdélník 8"/>
          <p:cNvSpPr/>
          <p:nvPr/>
        </p:nvSpPr>
        <p:spPr>
          <a:xfrm>
            <a:off x="5198896" y="3359235"/>
            <a:ext cx="2072456" cy="48421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DLUŽNÍK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198896" y="5052387"/>
            <a:ext cx="2072456" cy="48421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TŘETÍ OSOBA</a:t>
            </a:r>
          </a:p>
        </p:txBody>
      </p:sp>
      <p:sp>
        <p:nvSpPr>
          <p:cNvPr id="12" name="Šipka doprava 11"/>
          <p:cNvSpPr/>
          <p:nvPr/>
        </p:nvSpPr>
        <p:spPr>
          <a:xfrm rot="5400000">
            <a:off x="5776166" y="4351358"/>
            <a:ext cx="917914" cy="289485"/>
          </a:xfrm>
          <a:prstGeom prst="rightArrow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5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1838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1988840"/>
            <a:ext cx="7887646" cy="3576471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Zkracuje-li právní jednání dlužníka uspokojení vykonatelné pohledávky věřitele, má věřitel právo domáhat se, aby soud určil, že právní jednání dlužníka není vůči věřiteli právně účinné. Toto právo má věřitel i tehdy, je-li právo třetí osoby již vykonatelné, anebo bylo-li již uspokojeno.</a:t>
            </a:r>
          </a:p>
          <a:p>
            <a:pPr algn="just"/>
            <a:r>
              <a:rPr lang="cs-CZ" sz="2000" b="1" dirty="0"/>
              <a:t>3 základní předpoklady (§ 589 odst. 1)</a:t>
            </a:r>
          </a:p>
          <a:p>
            <a:pPr lvl="1" algn="just"/>
            <a:r>
              <a:rPr lang="cs-CZ" sz="2000" dirty="0"/>
              <a:t>Existence pohledávky věřitele vůči dlužníkovi</a:t>
            </a:r>
          </a:p>
          <a:p>
            <a:pPr lvl="1" algn="just"/>
            <a:r>
              <a:rPr lang="cs-CZ" sz="2000" dirty="0"/>
              <a:t>Vykonatelnost pohledávky (existence exekučního titulu)</a:t>
            </a:r>
          </a:p>
          <a:p>
            <a:pPr lvl="1" algn="just"/>
            <a:r>
              <a:rPr lang="cs-CZ" sz="2000" dirty="0"/>
              <a:t>Zkracující právní jednání dlužníka (i faktické úkony?)</a:t>
            </a:r>
            <a:endParaRPr lang="cs-CZ" sz="20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196752"/>
            <a:ext cx="6717162" cy="5625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Předpoklady odporovatelnosti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5249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414" y="1988840"/>
            <a:ext cx="7887646" cy="4320480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§ 589 odst. 1 (vždy) ve spojení s</a:t>
            </a:r>
          </a:p>
          <a:p>
            <a:pPr lvl="1" algn="just"/>
            <a:r>
              <a:rPr lang="cs-CZ" sz="2000" dirty="0"/>
              <a:t>§ 590, nebo</a:t>
            </a:r>
          </a:p>
          <a:p>
            <a:pPr lvl="1" algn="just"/>
            <a:r>
              <a:rPr lang="cs-CZ" sz="2000" dirty="0"/>
              <a:t>§ 591, anebo</a:t>
            </a:r>
          </a:p>
          <a:p>
            <a:pPr lvl="1" algn="just"/>
            <a:r>
              <a:rPr lang="cs-CZ" sz="2000" dirty="0"/>
              <a:t>§ 592</a:t>
            </a:r>
          </a:p>
          <a:p>
            <a:pPr algn="just"/>
            <a:r>
              <a:rPr lang="cs-CZ" sz="2000" dirty="0"/>
              <a:t>Věřitel může při odpůrčí žalobě </a:t>
            </a:r>
            <a:r>
              <a:rPr lang="cs-CZ" sz="2000" b="1" dirty="0"/>
              <a:t>volit mezi různými skutkovými podstatami dle svého uvážení</a:t>
            </a:r>
            <a:r>
              <a:rPr lang="cs-CZ" sz="2000" dirty="0"/>
              <a:t> (tam, kde je to možné dle okolností případu)</a:t>
            </a:r>
          </a:p>
          <a:p>
            <a:pPr algn="just"/>
            <a:r>
              <a:rPr lang="cs-CZ" sz="2000" dirty="0"/>
              <a:t>Př.: zkracující jednání dlužníka naplňuje znaky více skutkových podstat současně – pak je na věřiteli, kterou skutkovou podstatu zvolí (výhody a nevýhody: různý rozsah dokazování, různé lhůty pro podání odpůrčí žaloby)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97414" y="1268760"/>
            <a:ext cx="6717162" cy="5625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Skutkové podstaty obecně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6961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37DAF-D8D6-4EB7-9E8C-1D54AF87E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Promlčení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72231-C5C2-4DA4-A313-EC37FB012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Povaha promlčení </a:t>
            </a:r>
          </a:p>
          <a:p>
            <a:r>
              <a:rPr lang="cs-CZ" dirty="0"/>
              <a:t>Předmět promlčení</a:t>
            </a:r>
          </a:p>
          <a:p>
            <a:r>
              <a:rPr lang="cs-CZ" dirty="0"/>
              <a:t>Počátek promlčecí lhůty</a:t>
            </a:r>
          </a:p>
          <a:p>
            <a:pPr lvl="1"/>
            <a:r>
              <a:rPr lang="cs-CZ" dirty="0"/>
              <a:t>subjektivní: možnost uplatnit právo poprvé (§ 619)</a:t>
            </a:r>
          </a:p>
          <a:p>
            <a:pPr lvl="1"/>
            <a:r>
              <a:rPr lang="cs-CZ" dirty="0"/>
              <a:t>objektivní</a:t>
            </a:r>
          </a:p>
          <a:p>
            <a:pPr lvl="1"/>
            <a:r>
              <a:rPr lang="cs-CZ" dirty="0"/>
              <a:t>délka promlčecí lhůty (základní úprava: § 629)</a:t>
            </a:r>
          </a:p>
          <a:p>
            <a:r>
              <a:rPr lang="cs-CZ" dirty="0"/>
              <a:t>Zvláštní pravidla </a:t>
            </a:r>
          </a:p>
          <a:p>
            <a:r>
              <a:rPr lang="cs-CZ" dirty="0"/>
              <a:t>Běh promlčecí lhůty</a:t>
            </a:r>
          </a:p>
          <a:p>
            <a:r>
              <a:rPr lang="cs-CZ" dirty="0"/>
              <a:t>stavění a přerušení promlčecí lhůty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29D41C-01F4-40F6-96E9-F916969CB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19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Pojmové znaky a náležitosti PJ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Náležitosti PJ je třeba odlišovat od pojmových znaků</a:t>
            </a:r>
          </a:p>
          <a:p>
            <a:pPr algn="just"/>
            <a:r>
              <a:rPr lang="cs-CZ" altLang="cs-CZ" sz="2000" b="1" dirty="0"/>
              <a:t>Pojmové znaky </a:t>
            </a:r>
            <a:r>
              <a:rPr lang="cs-CZ" altLang="cs-CZ" sz="2000" u="sng" dirty="0"/>
              <a:t>vymezují PJ jako takové</a:t>
            </a:r>
            <a:r>
              <a:rPr lang="cs-CZ" altLang="cs-CZ" sz="2000" dirty="0"/>
              <a:t> (dle nich zjišťujeme, zda vůbec jde o PJ)</a:t>
            </a:r>
          </a:p>
          <a:p>
            <a:pPr algn="just"/>
            <a:r>
              <a:rPr lang="cs-CZ" altLang="cs-CZ" sz="2000" b="1" dirty="0"/>
              <a:t>Náležitosti </a:t>
            </a:r>
            <a:r>
              <a:rPr lang="cs-CZ" altLang="cs-CZ" sz="2000" dirty="0"/>
              <a:t>PJ </a:t>
            </a:r>
            <a:r>
              <a:rPr lang="cs-CZ" altLang="cs-CZ" sz="2000" u="sng" dirty="0"/>
              <a:t>zkoumáme až tehdy, jsou-li naplněny pojmové znaky PJ</a:t>
            </a:r>
            <a:r>
              <a:rPr lang="cs-CZ" altLang="cs-CZ" sz="2000" dirty="0"/>
              <a:t>. Ptáme se, zda existující PJ má takové vlastnosti, aby mohlo vyvolat chtěné (zamýšlené) právní následky</a:t>
            </a:r>
          </a:p>
          <a:p>
            <a:pPr lvl="1" algn="just"/>
            <a:r>
              <a:rPr lang="cs-CZ" altLang="cs-CZ" sz="2000" dirty="0"/>
              <a:t>Př.: svéprávnost, svoboda vůle atd.</a:t>
            </a:r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0408320-8A08-4764-AE17-FAAF9378FF8F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967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78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707" dirty="0"/>
              <a:t>Pojmové znaky PJ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b="1" dirty="0"/>
              <a:t>Projev vůle </a:t>
            </a:r>
            <a:r>
              <a:rPr lang="cs-CZ" altLang="cs-CZ" sz="2000" dirty="0"/>
              <a:t>(vůle + projev)</a:t>
            </a:r>
          </a:p>
          <a:p>
            <a:pPr algn="just" eaLnBrk="1" hangingPunct="1"/>
            <a:r>
              <a:rPr lang="cs-CZ" altLang="cs-CZ" sz="2000" b="1" dirty="0"/>
              <a:t>Zaměřenost</a:t>
            </a:r>
            <a:r>
              <a:rPr lang="cs-CZ" altLang="cs-CZ" sz="2000" dirty="0"/>
              <a:t> projevu vůle na vznik právních následků</a:t>
            </a:r>
          </a:p>
          <a:p>
            <a:pPr algn="just" eaLnBrk="1" hangingPunct="1"/>
            <a:r>
              <a:rPr lang="cs-CZ" altLang="cs-CZ" sz="2000" b="1" dirty="0"/>
              <a:t>Aprobace</a:t>
            </a:r>
            <a:r>
              <a:rPr lang="cs-CZ" altLang="cs-CZ" sz="2000" dirty="0"/>
              <a:t> právním řádem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cs-CZ" altLang="cs-CZ" sz="2000" dirty="0"/>
              <a:t>	(Srov.: prohlašuji „od zítřka nechť jsem vlastníkem Pražského hradu“)</a:t>
            </a:r>
          </a:p>
          <a:p>
            <a:pPr algn="just" eaLnBrk="1" hangingPunct="1">
              <a:buFont typeface="Wingdings 2" pitchFamily="18" charset="2"/>
              <a:buNone/>
            </a:pPr>
            <a:endParaRPr lang="cs-CZ" altLang="cs-CZ" sz="2000" dirty="0"/>
          </a:p>
          <a:p>
            <a:pPr algn="just" eaLnBrk="1" hangingPunct="1"/>
            <a:r>
              <a:rPr lang="cs-CZ" altLang="cs-CZ" sz="2000" dirty="0"/>
              <a:t>Nesprávně: nastoupení právních následků (to je až následkem platného, resp. obecně bezvadného PJ)</a:t>
            </a:r>
          </a:p>
          <a:p>
            <a:pPr algn="just" eaLnBrk="1" hangingPunct="1"/>
            <a:endParaRPr lang="cs-CZ" altLang="cs-CZ" sz="2000" dirty="0"/>
          </a:p>
          <a:p>
            <a:pPr algn="just" eaLnBrk="1" hangingPunct="1"/>
            <a:r>
              <a:rPr lang="cs-CZ" altLang="cs-CZ" sz="2000" b="1" dirty="0"/>
              <a:t>Zdánlivé právní jednání</a:t>
            </a:r>
          </a:p>
          <a:p>
            <a:pPr lvl="1" algn="just"/>
            <a:r>
              <a:rPr lang="cs-CZ" altLang="cs-CZ" sz="2000" dirty="0"/>
              <a:t>úzké pojetí </a:t>
            </a:r>
          </a:p>
          <a:p>
            <a:pPr lvl="1" algn="just"/>
            <a:r>
              <a:rPr lang="cs-CZ" altLang="cs-CZ" sz="2000" dirty="0"/>
              <a:t>široké pojetí </a:t>
            </a:r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11B6F16-26DB-4C0A-B644-F09B1516C9A8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14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Není PJ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2000" b="1" dirty="0"/>
              <a:t>Informační úkon</a:t>
            </a:r>
            <a:r>
              <a:rPr lang="cs-CZ" altLang="cs-CZ" sz="2000" dirty="0"/>
              <a:t>: sdělení informace (nejde o projev – sdělení – vůle, nýbrž o sdělení určité skutečnosti, tj. informace) – např. § 1882 (vyrozumění dlužníka o postoupení pohledávky)</a:t>
            </a:r>
          </a:p>
          <a:p>
            <a:pPr algn="just"/>
            <a:r>
              <a:rPr lang="cs-CZ" altLang="cs-CZ" sz="2000" dirty="0"/>
              <a:t>Projev vůle zaměřený na způsobení </a:t>
            </a:r>
            <a:r>
              <a:rPr lang="cs-CZ" altLang="cs-CZ" sz="2000" b="1" dirty="0"/>
              <a:t>faktického následku</a:t>
            </a:r>
            <a:r>
              <a:rPr lang="cs-CZ" altLang="cs-CZ" sz="2000" dirty="0"/>
              <a:t> (např. vytvoření díla) – i když zde ad hoc může být vůle způsobit též právní následek (např. vznik vlastnického práva či autorského práva)</a:t>
            </a:r>
          </a:p>
          <a:p>
            <a:pPr algn="just"/>
            <a:r>
              <a:rPr lang="cs-CZ" altLang="cs-CZ" sz="2000" dirty="0"/>
              <a:t>Jednání </a:t>
            </a:r>
            <a:r>
              <a:rPr lang="cs-CZ" altLang="cs-CZ" sz="2000" b="1" dirty="0"/>
              <a:t>obdobné právnímu jednání</a:t>
            </a:r>
            <a:r>
              <a:rPr lang="cs-CZ" altLang="cs-CZ" sz="2000" dirty="0"/>
              <a:t> (</a:t>
            </a:r>
            <a:r>
              <a:rPr lang="cs-CZ" altLang="cs-CZ" sz="2000" i="1" dirty="0" err="1"/>
              <a:t>geschäftsähnliche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Handlung</a:t>
            </a:r>
            <a:r>
              <a:rPr lang="cs-CZ" altLang="cs-CZ" sz="2000" dirty="0"/>
              <a:t>) – analogická aplikace některých pravidel pro právní jednání (např. rozhodování kolektivních orgánů právnických osob)</a:t>
            </a:r>
          </a:p>
          <a:p>
            <a:pPr algn="just"/>
            <a:r>
              <a:rPr lang="cs-CZ" altLang="cs-CZ" sz="2000" b="1" dirty="0"/>
              <a:t>Společenská úsluha</a:t>
            </a:r>
            <a:r>
              <a:rPr lang="cs-CZ" altLang="cs-CZ" sz="2000" dirty="0"/>
              <a:t> (§ 2055 odst. 2)</a:t>
            </a: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F1C7775-5B7D-4DD3-BAB8-CD62903E0728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90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Precizace pojmu „projev vůle“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2000" dirty="0"/>
              <a:t>Zde se </a:t>
            </a:r>
            <a:r>
              <a:rPr lang="cs-CZ" altLang="cs-CZ" sz="2000" b="1" dirty="0"/>
              <a:t>pojmové vymezení PJ</a:t>
            </a:r>
            <a:r>
              <a:rPr lang="cs-CZ" altLang="cs-CZ" sz="2000" dirty="0"/>
              <a:t> do značné míry prolíná s úpravou </a:t>
            </a:r>
            <a:r>
              <a:rPr lang="cs-CZ" altLang="cs-CZ" sz="2000" b="1" dirty="0"/>
              <a:t>výkladu PJ</a:t>
            </a:r>
            <a:endParaRPr lang="cs-CZ" altLang="cs-CZ" sz="2000" dirty="0"/>
          </a:p>
          <a:p>
            <a:pPr algn="just"/>
            <a:r>
              <a:rPr lang="cs-CZ" altLang="cs-CZ" sz="2000" dirty="0"/>
              <a:t>Obvykle: vůle a její projev se shodují</a:t>
            </a:r>
          </a:p>
          <a:p>
            <a:pPr algn="just"/>
            <a:r>
              <a:rPr lang="cs-CZ" altLang="cs-CZ" sz="2000" dirty="0"/>
              <a:t>Co když je však vůle a její projev v rozporu? Řešení?</a:t>
            </a:r>
          </a:p>
          <a:p>
            <a:pPr lvl="1" algn="just"/>
            <a:r>
              <a:rPr lang="cs-CZ" altLang="cs-CZ" sz="2000" dirty="0"/>
              <a:t>Teorie vůle</a:t>
            </a:r>
          </a:p>
          <a:p>
            <a:pPr lvl="1" algn="just"/>
            <a:r>
              <a:rPr lang="cs-CZ" altLang="cs-CZ" sz="2000" dirty="0"/>
              <a:t>Teorie projevu</a:t>
            </a:r>
          </a:p>
          <a:p>
            <a:pPr lvl="1" algn="just"/>
            <a:r>
              <a:rPr lang="cs-CZ" altLang="cs-CZ" sz="2000" b="1" dirty="0"/>
              <a:t>Teorie důvěry</a:t>
            </a:r>
            <a:r>
              <a:rPr lang="cs-CZ" altLang="cs-CZ" sz="2000" dirty="0"/>
              <a:t> (nyní panující) – konstrukce institutu PJ založená na poměřování právních principů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83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Vůle jako pojmový znak PJ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106" dirty="0"/>
              <a:t>§ 551: O PJ, chybí-li vůle jednající osoby. </a:t>
            </a:r>
          </a:p>
          <a:p>
            <a:pPr algn="just"/>
            <a:r>
              <a:rPr lang="cs-CZ" altLang="cs-CZ" sz="2106" dirty="0"/>
              <a:t>Jakou kvalitu musí pojmově vykazovat PJ? – konkrétní vymezení pojmu „vůle“ (jaká vůle musí dle § 551 chybět?) – </a:t>
            </a:r>
            <a:r>
              <a:rPr lang="cs-CZ" altLang="cs-CZ" sz="2106" b="1" dirty="0"/>
              <a:t>střet principu autonomie vůle a p. ochrany dobré víry</a:t>
            </a:r>
            <a:r>
              <a:rPr lang="cs-CZ" altLang="cs-CZ" sz="2106" dirty="0"/>
              <a:t> (právní jistoty)</a:t>
            </a:r>
          </a:p>
          <a:p>
            <a:pPr algn="just"/>
            <a:r>
              <a:rPr lang="cs-CZ" altLang="cs-CZ" sz="2106" dirty="0"/>
              <a:t>Relevantní v případě, kdy se vychází z objektivního významu projevu</a:t>
            </a:r>
          </a:p>
          <a:p>
            <a:pPr algn="just"/>
            <a:r>
              <a:rPr lang="cs-CZ" altLang="cs-CZ" sz="2106" dirty="0"/>
              <a:t>3 stupně vůle</a:t>
            </a:r>
          </a:p>
          <a:p>
            <a:pPr lvl="2" algn="just"/>
            <a:r>
              <a:rPr lang="cs-CZ" altLang="cs-CZ" sz="1805" dirty="0"/>
              <a:t>Obecná vůle </a:t>
            </a:r>
            <a:r>
              <a:rPr lang="cs-CZ" altLang="cs-CZ" sz="1805" b="1" dirty="0"/>
              <a:t>jednat</a:t>
            </a:r>
            <a:r>
              <a:rPr lang="cs-CZ" altLang="cs-CZ" sz="1805" dirty="0"/>
              <a:t> (</a:t>
            </a:r>
            <a:r>
              <a:rPr lang="cs-CZ" altLang="cs-CZ" sz="1805" i="1" dirty="0" err="1"/>
              <a:t>Handlungswille</a:t>
            </a:r>
            <a:r>
              <a:rPr lang="cs-CZ" altLang="cs-CZ" sz="1805" dirty="0"/>
              <a:t>) – je nutná</a:t>
            </a:r>
          </a:p>
          <a:p>
            <a:pPr lvl="2" algn="just"/>
            <a:r>
              <a:rPr lang="cs-CZ" altLang="cs-CZ" sz="1805" dirty="0"/>
              <a:t>Obecná vůle </a:t>
            </a:r>
            <a:r>
              <a:rPr lang="cs-CZ" altLang="cs-CZ" sz="1805" b="1" dirty="0"/>
              <a:t>právně jednat</a:t>
            </a:r>
            <a:r>
              <a:rPr lang="cs-CZ" altLang="cs-CZ" sz="1805" dirty="0"/>
              <a:t> (s nějakými právními následky) (</a:t>
            </a:r>
            <a:r>
              <a:rPr lang="cs-CZ" altLang="cs-CZ" sz="1805" i="1" dirty="0" err="1"/>
              <a:t>Erklärungsbewusstsein</a:t>
            </a:r>
            <a:r>
              <a:rPr lang="cs-CZ" altLang="cs-CZ" sz="1805" dirty="0"/>
              <a:t>) – není nutná (srov. </a:t>
            </a:r>
            <a:r>
              <a:rPr lang="cs-CZ" altLang="cs-CZ" sz="1805" b="1" dirty="0"/>
              <a:t>trevírská dražba vína</a:t>
            </a:r>
            <a:r>
              <a:rPr lang="cs-CZ" altLang="cs-CZ" sz="1805" dirty="0"/>
              <a:t> – odpovědnost za vlastní sféru vlivu) </a:t>
            </a:r>
          </a:p>
          <a:p>
            <a:pPr lvl="2" algn="just"/>
            <a:r>
              <a:rPr lang="cs-CZ" altLang="cs-CZ" sz="1805" dirty="0"/>
              <a:t>Vůle ke </a:t>
            </a:r>
            <a:r>
              <a:rPr lang="cs-CZ" altLang="cs-CZ" sz="1805" b="1" dirty="0"/>
              <a:t>konkrétnímu právnímu jednání</a:t>
            </a:r>
            <a:r>
              <a:rPr lang="cs-CZ" altLang="cs-CZ" sz="1805" dirty="0"/>
              <a:t> (</a:t>
            </a:r>
            <a:r>
              <a:rPr lang="cs-CZ" altLang="cs-CZ" sz="1805" i="1" dirty="0" err="1"/>
              <a:t>Geschäftswille</a:t>
            </a:r>
            <a:r>
              <a:rPr lang="cs-CZ" altLang="cs-CZ" sz="1805" dirty="0"/>
              <a:t>) – není nutná (srov. úpravu omylu)</a:t>
            </a:r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EFCF7EB-25FA-42D3-9816-285B97FF67E4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240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Vážnost vůle, resp. projevu vůle, § 552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Nejde o náležitost, nýbrž pojmový znak</a:t>
            </a:r>
          </a:p>
          <a:p>
            <a:pPr algn="just"/>
            <a:r>
              <a:rPr lang="cs-CZ" altLang="cs-CZ" sz="2000" dirty="0"/>
              <a:t>Není-li projev vůle </a:t>
            </a:r>
            <a:r>
              <a:rPr lang="cs-CZ" altLang="cs-CZ" sz="2000" b="1" dirty="0"/>
              <a:t>zjevně</a:t>
            </a:r>
            <a:r>
              <a:rPr lang="cs-CZ" altLang="cs-CZ" sz="2000" dirty="0"/>
              <a:t> míněn vážně, je zřejmé, že nesměřuje k právním následkům (následek: zdánlivé PJ, ale viz dále!)</a:t>
            </a:r>
          </a:p>
          <a:p>
            <a:pPr algn="just"/>
            <a:r>
              <a:rPr lang="cs-CZ" altLang="cs-CZ" sz="2000" dirty="0"/>
              <a:t>Nevážnost musí být zjevná, tj. zjistitelná (hodnocení stejné jako u poměru vůle a jejího projevu – adresovaná a neadresovaná PJ, srozumění adresáta či nesrozumění)</a:t>
            </a:r>
          </a:p>
          <a:p>
            <a:pPr algn="just"/>
            <a:r>
              <a:rPr lang="cs-CZ" altLang="cs-CZ" sz="2000" dirty="0"/>
              <a:t>Příklady</a:t>
            </a:r>
          </a:p>
          <a:p>
            <a:pPr lvl="1" algn="just"/>
            <a:r>
              <a:rPr lang="cs-CZ" altLang="cs-CZ" sz="2000" dirty="0"/>
              <a:t>Nevážně učiněná závěť</a:t>
            </a:r>
          </a:p>
          <a:p>
            <a:pPr lvl="1" algn="just"/>
            <a:r>
              <a:rPr lang="cs-CZ" altLang="cs-CZ" sz="2000" dirty="0"/>
              <a:t>Nevážně učiněný návrh na uzavření smlouvy</a:t>
            </a:r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256">
                <a:solidFill>
                  <a:srgbClr val="1E4456"/>
                </a:solidFill>
                <a:latin typeface="Verdana" pitchFamily="34" charset="0"/>
              </a:defRPr>
            </a:lvl1pPr>
            <a:lvl2pPr marL="558698" indent="-214884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955">
                <a:solidFill>
                  <a:srgbClr val="1E4456"/>
                </a:solidFill>
                <a:latin typeface="Verdana" pitchFamily="34" charset="0"/>
              </a:defRPr>
            </a:lvl2pPr>
            <a:lvl3pPr marL="859536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1730">
                <a:solidFill>
                  <a:srgbClr val="1E4456"/>
                </a:solidFill>
                <a:latin typeface="Verdana" pitchFamily="34" charset="0"/>
              </a:defRPr>
            </a:lvl3pPr>
            <a:lvl4pPr marL="1203350" indent="-171907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1504">
                <a:solidFill>
                  <a:srgbClr val="1E4456"/>
                </a:solidFill>
                <a:latin typeface="Verdana" pitchFamily="34" charset="0"/>
              </a:defRPr>
            </a:lvl4pPr>
            <a:lvl5pPr marL="1547165" indent="-171907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5pPr>
            <a:lvl6pPr marL="1890979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6pPr>
            <a:lvl7pPr marL="2234794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7pPr>
            <a:lvl8pPr marL="2578608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8pPr>
            <a:lvl9pPr marL="2922422" indent="-171907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4">
                <a:solidFill>
                  <a:srgbClr val="1E4456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C9393C8-7116-4979-9AE5-990635888C9B}" type="slidenum">
              <a:rPr lang="cs-CZ" altLang="cs-CZ" sz="902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90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4803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8720</TotalTime>
  <Words>3094</Words>
  <Application>Microsoft Office PowerPoint</Application>
  <PresentationFormat>Předvádění na obrazovce (4:3)</PresentationFormat>
  <Paragraphs>349</Paragraphs>
  <Slides>40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Arial</vt:lpstr>
      <vt:lpstr>Calibri</vt:lpstr>
      <vt:lpstr>Tahoma</vt:lpstr>
      <vt:lpstr>Verdana</vt:lpstr>
      <vt:lpstr>Wingdings</vt:lpstr>
      <vt:lpstr>Wingdings 2</vt:lpstr>
      <vt:lpstr>Motiv1</vt:lpstr>
      <vt:lpstr> </vt:lpstr>
      <vt:lpstr>Právní činy: exkurs</vt:lpstr>
      <vt:lpstr>Autonomie vůle </vt:lpstr>
      <vt:lpstr>Pojmové znaky a náležitosti PJ</vt:lpstr>
      <vt:lpstr>Pojmové znaky PJ</vt:lpstr>
      <vt:lpstr>Není PJ</vt:lpstr>
      <vt:lpstr>Precizace pojmu „projev vůle“</vt:lpstr>
      <vt:lpstr>Vůle jako pojmový znak PJ</vt:lpstr>
      <vt:lpstr>Vážnost vůle, resp. projevu vůle, § 552</vt:lpstr>
      <vt:lpstr>Simulované a disimulované PJ</vt:lpstr>
      <vt:lpstr>Jak lze projevit vůli </vt:lpstr>
      <vt:lpstr>Obsah PJ</vt:lpstr>
      <vt:lpstr>Perfekce PJ</vt:lpstr>
      <vt:lpstr>Jednání vůči nikoli plně svéprávnému (§ 570 odst. 2)</vt:lpstr>
      <vt:lpstr>Domněnka doby dojití (§ 573)</vt:lpstr>
      <vt:lpstr>Výklad právního jednání - obecně</vt:lpstr>
      <vt:lpstr>Regulace výkladových pravidel</vt:lpstr>
      <vt:lpstr>Výkladová pravidla přehled</vt:lpstr>
      <vt:lpstr>Empirický a normativní výklad</vt:lpstr>
      <vt:lpstr>Prezentace aplikace PowerPoint</vt:lpstr>
      <vt:lpstr>Vady právního jednání a jejich následky</vt:lpstr>
      <vt:lpstr>Zdánlivost</vt:lpstr>
      <vt:lpstr>Zdánlivost</vt:lpstr>
      <vt:lpstr>Neplatnost</vt:lpstr>
      <vt:lpstr>Konverze (§ 575)</vt:lpstr>
      <vt:lpstr>Konvalidace, ratihabice</vt:lpstr>
      <vt:lpstr>Druhy neplatnosti – příklady</vt:lpstr>
      <vt:lpstr>Absolutní a relativní neplatnost</vt:lpstr>
      <vt:lpstr>Částečná neplatnost (§ 576)</vt:lpstr>
      <vt:lpstr>Částečná neplatnost – překročení rozsahu (§ 577)</vt:lpstr>
      <vt:lpstr>Důvody neplatnosti – rozpor se zákonem (§ 580 odst. 1)</vt:lpstr>
      <vt:lpstr>Rozpor se zákonem</vt:lpstr>
      <vt:lpstr>Rozpor s dobrými mravy (§ 580 odst. 1)</vt:lpstr>
      <vt:lpstr>Další důvody neplatnosti - přehled</vt:lpstr>
      <vt:lpstr>Odporovatelnost (relativní neúčinnost) (§ 589)</vt:lpstr>
      <vt:lpstr>Základní znázornění</vt:lpstr>
      <vt:lpstr>Předpoklady odporovatelnosti</vt:lpstr>
      <vt:lpstr>Skutkové podstaty obecně</vt:lpstr>
      <vt:lpstr>Promlčení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Melzer Filip</cp:lastModifiedBy>
  <cp:revision>125</cp:revision>
  <cp:lastPrinted>2020-04-23T10:23:53Z</cp:lastPrinted>
  <dcterms:created xsi:type="dcterms:W3CDTF">2013-11-19T21:26:25Z</dcterms:created>
  <dcterms:modified xsi:type="dcterms:W3CDTF">2021-04-29T08:50:17Z</dcterms:modified>
</cp:coreProperties>
</file>