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9" r:id="rId6"/>
    <p:sldId id="278" r:id="rId7"/>
    <p:sldId id="270" r:id="rId8"/>
    <p:sldId id="271" r:id="rId9"/>
    <p:sldId id="272" r:id="rId10"/>
    <p:sldId id="279" r:id="rId11"/>
    <p:sldId id="294" r:id="rId12"/>
    <p:sldId id="280" r:id="rId13"/>
    <p:sldId id="290" r:id="rId14"/>
    <p:sldId id="293" r:id="rId15"/>
    <p:sldId id="292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62" autoAdjust="0"/>
  </p:normalViewPr>
  <p:slideViewPr>
    <p:cSldViewPr>
      <p:cViewPr varScale="1">
        <p:scale>
          <a:sx n="61" d="100"/>
          <a:sy n="61" d="100"/>
        </p:scale>
        <p:origin x="13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74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98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45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35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92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3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76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09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512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65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38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193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A2A39-9CFF-4ACB-A7A5-F7157EED9CD7}" type="datetimeFigureOut">
              <a:rPr lang="cs-CZ" smtClean="0"/>
              <a:t>17.04.2021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8F9FA-F705-41B0-A59E-63CD04AA0C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19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dirty="0" err="1">
                <a:latin typeface="Garamond" pitchFamily="18" charset="0"/>
              </a:rPr>
              <a:t>Totalitarianismus</a:t>
            </a:r>
            <a:r>
              <a:rPr lang="cs-CZ" sz="4000" dirty="0">
                <a:latin typeface="Garamond" pitchFamily="18" charset="0"/>
              </a:rPr>
              <a:t> a </a:t>
            </a:r>
            <a:r>
              <a:rPr lang="cs-CZ" sz="4000" dirty="0" err="1">
                <a:latin typeface="Garamond" pitchFamily="18" charset="0"/>
              </a:rPr>
              <a:t>autoritarianismus</a:t>
            </a:r>
            <a:br>
              <a:rPr lang="cs-CZ" sz="4000" dirty="0">
                <a:latin typeface="Garamond" pitchFamily="18" charset="0"/>
              </a:rPr>
            </a:br>
            <a:r>
              <a:rPr lang="cs-CZ" sz="4000" dirty="0">
                <a:latin typeface="Garamond" pitchFamily="18" charset="0"/>
              </a:rPr>
              <a:t>charakteristika nedemokratických politických systémů </a:t>
            </a:r>
            <a:br>
              <a:rPr lang="cs-CZ" sz="4000" dirty="0">
                <a:latin typeface="Garamond" pitchFamily="18" charset="0"/>
              </a:rPr>
            </a:br>
            <a:r>
              <a:rPr lang="cs-CZ" sz="4000" dirty="0">
                <a:latin typeface="Garamond" pitchFamily="18" charset="0"/>
              </a:rPr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latin typeface="Garamond" pitchFamily="18" charset="0"/>
              </a:rPr>
              <a:t>Pavel Molek</a:t>
            </a:r>
          </a:p>
        </p:txBody>
      </p:sp>
    </p:spTree>
    <p:extLst>
      <p:ext uri="{BB962C8B-B14F-4D97-AF65-F5344CB8AC3E}">
        <p14:creationId xmlns:p14="http://schemas.microsoft.com/office/powerpoint/2010/main" val="2959664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Autoritativní systémy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Garamond" panose="02020404030301010803" pitchFamily="18" charset="0"/>
              </a:rPr>
              <a:t>Juan José </a:t>
            </a:r>
            <a:r>
              <a:rPr lang="cs-CZ" dirty="0" err="1">
                <a:latin typeface="Garamond" panose="02020404030301010803" pitchFamily="18" charset="0"/>
              </a:rPr>
              <a:t>Linz</a:t>
            </a:r>
            <a:r>
              <a:rPr lang="cs-CZ" dirty="0">
                <a:latin typeface="Garamond" panose="02020404030301010803" pitchFamily="18" charset="0"/>
              </a:rPr>
              <a:t> na základě Frankova Španělska vypracoval pojem autoritativní režimy – politické systémy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o	s limitovaným pluralismem: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o	s absencí vedoucí ideologie,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o	obvykle bez mobilizace (ale jsou i specifické typy vyžadující krátkodobou mobilizaci společnosti – třeba ohrožené vnějším nepřítelem)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o	vůdce nebo malá skupina kontroluje moc uvnitř špatně definovaných, ale rozpoznatelných hranic (kdo jde proti nám, ten má problém – ale nevyžaduje nadšenou mobilizaci všech jako totalitní systém)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o	s typickou mentalitou – naše Druhá republika 1938-1939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C0CC7B-39EA-48BD-B1A7-5C5222BAA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Autoritativní systémy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Jeho koncept se soustřeďuje na výkon moci, na kontakt moci s veřejností, místo ničení všech nepolitických subsystémů společnosti stačí jejich odsunutí mimo politiku.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Liší se od totalitarismu (ale i od demokracie) podle tří </a:t>
            </a:r>
            <a:r>
              <a:rPr lang="cs-CZ" dirty="0" err="1">
                <a:latin typeface="Garamond" panose="02020404030301010803" pitchFamily="18" charset="0"/>
              </a:rPr>
              <a:t>Linzových</a:t>
            </a:r>
            <a:r>
              <a:rPr lang="cs-CZ" dirty="0">
                <a:latin typeface="Garamond" panose="02020404030301010803" pitchFamily="18" charset="0"/>
              </a:rPr>
              <a:t> os: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•	jak moc je limitován pluralismus?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•	jak silná participace je požadována?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•	má spíše mentalitu nebo ideologii?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Autoritářské režimy obvykle neslouží jako vzor pro okolní země, neexistuje internacionalismus – ani to není její ambicí!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5C822F-F107-4595-BE81-1EDFC880A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Rysy autoritativního režimu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>
                <a:latin typeface="Garamond" panose="02020404030301010803" pitchFamily="18" charset="0"/>
              </a:rPr>
              <a:t>1. Limitovaný pluralismus </a:t>
            </a:r>
            <a:r>
              <a:rPr lang="cs-CZ" dirty="0">
                <a:latin typeface="Garamond" panose="02020404030301010803" pitchFamily="18" charset="0"/>
              </a:rPr>
              <a:t>– nejvýraznější rys: typicky nějaká národní fronta politických stran, režim toleruje jen organizace nezpochybňující režim sám; větší pluralismus v nepolitické sféře (církve), stát určuje, které organizace mohou působit, poměrně různorodá elita. </a:t>
            </a:r>
          </a:p>
          <a:p>
            <a:r>
              <a:rPr lang="cs-CZ" dirty="0">
                <a:latin typeface="Garamond" panose="02020404030301010803" pitchFamily="18" charset="0"/>
              </a:rPr>
              <a:t>Příkladem je naše druhá republika: Strana národní jednoty (kde se pod vedením agrárníků sjednotily občanské strany a část národních socialistů) * legální opozice: Národní strana práce (složená ze sociálních demokratů a levého křídla národních socialistů)</a:t>
            </a:r>
          </a:p>
          <a:p>
            <a:r>
              <a:rPr lang="cs-CZ" dirty="0">
                <a:latin typeface="Garamond" panose="02020404030301010803" pitchFamily="18" charset="0"/>
              </a:rPr>
              <a:t>Dalším příkladem je Národní fronta 1945-48: (připuštěny jen KSČ, ČSL, ČSSD, ČSNS + na Slovensku DS, KSS, Strana </a:t>
            </a:r>
            <a:r>
              <a:rPr lang="cs-CZ" dirty="0" err="1">
                <a:latin typeface="Garamond" panose="02020404030301010803" pitchFamily="18" charset="0"/>
              </a:rPr>
              <a:t>slobody</a:t>
            </a:r>
            <a:r>
              <a:rPr lang="cs-CZ" dirty="0">
                <a:latin typeface="Garamond" panose="02020404030301010803" pitchFamily="18" charset="0"/>
              </a:rPr>
              <a:t>, Strana práce)</a:t>
            </a:r>
          </a:p>
          <a:p>
            <a:r>
              <a:rPr lang="cs-CZ" dirty="0">
                <a:latin typeface="Garamond" panose="02020404030301010803" pitchFamily="18" charset="0"/>
              </a:rPr>
              <a:t>opozice může existovat, ale nezpochybňuje sám režim a nekritizuje vůdce</a:t>
            </a:r>
          </a:p>
          <a:p>
            <a:r>
              <a:rPr lang="cs-CZ" dirty="0" err="1">
                <a:latin typeface="Garamond" panose="02020404030301010803" pitchFamily="18" charset="0"/>
              </a:rPr>
              <a:t>semiopoziční</a:t>
            </a:r>
            <a:r>
              <a:rPr lang="cs-CZ" dirty="0">
                <a:latin typeface="Garamond" panose="02020404030301010803" pitchFamily="18" charset="0"/>
              </a:rPr>
              <a:t> povahu má často církev </a:t>
            </a:r>
          </a:p>
          <a:p>
            <a:r>
              <a:rPr lang="cs-CZ" dirty="0">
                <a:latin typeface="Garamond" panose="02020404030301010803" pitchFamily="18" charset="0"/>
              </a:rPr>
              <a:t>institucionalizace politické participace – nutí občany ke vstupu do strany, </a:t>
            </a:r>
          </a:p>
          <a:p>
            <a:r>
              <a:rPr lang="cs-CZ" dirty="0">
                <a:latin typeface="Garamond" panose="02020404030301010803" pitchFamily="18" charset="0"/>
              </a:rPr>
              <a:t>v politické špičce je velmi málo lidí, kteří by vybudovali svojí kariéru ryze na politické bázi – spojeno s armádou, náboženstvím</a:t>
            </a:r>
          </a:p>
          <a:p>
            <a:r>
              <a:rPr lang="cs-CZ" dirty="0">
                <a:latin typeface="Garamond" panose="02020404030301010803" pitchFamily="18" charset="0"/>
              </a:rPr>
              <a:t>prostor pro osobní autonomii (u nás chalupaření za normalizace – příznak netotalitního režimu)</a:t>
            </a:r>
          </a:p>
          <a:p>
            <a:endParaRPr lang="cs-CZ" dirty="0">
              <a:latin typeface="Garamond" panose="02020404030301010803" pitchFamily="18" charset="0"/>
            </a:endParaRP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B07E7E2-F977-487A-9365-95ED05AD6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Rysy autoritativního systému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>
                <a:latin typeface="Garamond" panose="02020404030301010803" pitchFamily="18" charset="0"/>
              </a:rPr>
              <a:t>2. Ideologie nebo spíše mentalita</a:t>
            </a:r>
          </a:p>
          <a:p>
            <a:r>
              <a:rPr lang="cs-CZ" dirty="0">
                <a:latin typeface="Garamond" panose="02020404030301010803" pitchFamily="18" charset="0"/>
              </a:rPr>
              <a:t>Co je „mentalita“ autoritativního režimu?</a:t>
            </a:r>
          </a:p>
          <a:p>
            <a:r>
              <a:rPr lang="cs-CZ" dirty="0">
                <a:latin typeface="Garamond" panose="02020404030301010803" pitchFamily="18" charset="0"/>
              </a:rPr>
              <a:t>více emocionální než racionální – naše Druhá republika a její mýty (prohnilá liberální První republika proti zdravému jádru malého českého člověka, zejména venkovana – iluze Babičky)</a:t>
            </a:r>
          </a:p>
          <a:p>
            <a:r>
              <a:rPr lang="cs-CZ" dirty="0">
                <a:latin typeface="Garamond" panose="02020404030301010803" pitchFamily="18" charset="0"/>
              </a:rPr>
              <a:t>intelektuální postoj (ne intelektuální obsah), pocit, nekodifikovaná (žádná jedna „kniha“) – naši </a:t>
            </a:r>
            <a:r>
              <a:rPr lang="cs-CZ" dirty="0" err="1">
                <a:latin typeface="Garamond" panose="02020404030301010803" pitchFamily="18" charset="0"/>
              </a:rPr>
              <a:t>druhorepublikoví</a:t>
            </a:r>
            <a:r>
              <a:rPr lang="cs-CZ" dirty="0">
                <a:latin typeface="Garamond" panose="02020404030301010803" pitchFamily="18" charset="0"/>
              </a:rPr>
              <a:t> národovci a katolíci, malý rozsah témat (jen národ, jazyk, půda, porážka konkrétního nepřítele, příkladem mentality je heslo </a:t>
            </a:r>
            <a:r>
              <a:rPr lang="cs-CZ" dirty="0" err="1">
                <a:latin typeface="Garamond" panose="02020404030301010803" pitchFamily="18" charset="0"/>
              </a:rPr>
              <a:t>salazarovského</a:t>
            </a:r>
            <a:r>
              <a:rPr lang="cs-CZ" dirty="0">
                <a:latin typeface="Garamond" panose="02020404030301010803" pitchFamily="18" charset="0"/>
              </a:rPr>
              <a:t> Portugalska: Deus, </a:t>
            </a:r>
            <a:r>
              <a:rPr lang="cs-CZ" dirty="0" err="1">
                <a:latin typeface="Garamond" panose="02020404030301010803" pitchFamily="18" charset="0"/>
              </a:rPr>
              <a:t>Patria</a:t>
            </a:r>
            <a:r>
              <a:rPr lang="cs-CZ" dirty="0">
                <a:latin typeface="Garamond" panose="02020404030301010803" pitchFamily="18" charset="0"/>
              </a:rPr>
              <a:t> e </a:t>
            </a:r>
            <a:r>
              <a:rPr lang="cs-CZ" dirty="0" err="1">
                <a:latin typeface="Garamond" panose="02020404030301010803" pitchFamily="18" charset="0"/>
              </a:rPr>
              <a:t>Familia</a:t>
            </a:r>
            <a:r>
              <a:rPr lang="cs-CZ" dirty="0">
                <a:latin typeface="Garamond" panose="02020404030301010803" pitchFamily="18" charset="0"/>
              </a:rPr>
              <a:t>, tedy Bůh, Vlast a Rodina)</a:t>
            </a:r>
          </a:p>
          <a:p>
            <a:r>
              <a:rPr lang="cs-CZ" dirty="0">
                <a:latin typeface="Garamond" panose="02020404030301010803" pitchFamily="18" charset="0"/>
              </a:rPr>
              <a:t>beztvará a proměnlivá, podrobená vývoji</a:t>
            </a:r>
          </a:p>
          <a:p>
            <a:r>
              <a:rPr lang="cs-CZ" dirty="0">
                <a:latin typeface="Garamond" panose="02020404030301010803" pitchFamily="18" charset="0"/>
              </a:rPr>
              <a:t>má blíže k minulosti a přítomnosti, na rozdíl od (totalitní) ideologie, která je utopistická</a:t>
            </a:r>
          </a:p>
          <a:p>
            <a:r>
              <a:rPr lang="cs-CZ" dirty="0">
                <a:latin typeface="Garamond" panose="02020404030301010803" pitchFamily="18" charset="0"/>
              </a:rPr>
              <a:t>hůře šiřitelná mezi masami, využitelná k vzdělávání – nemá čím zaujmout intelektuály a studenty, ti se proto autoritativnímu režimu často odcizují (naopak ideologie milují: viz Raymond Aron a Opium intelektuálů)</a:t>
            </a:r>
          </a:p>
          <a:p>
            <a:r>
              <a:rPr lang="cs-CZ" dirty="0">
                <a:latin typeface="Garamond" panose="02020404030301010803" pitchFamily="18" charset="0"/>
              </a:rPr>
              <a:t>těžko se dostává do sporů s náboženstvím a vědou</a:t>
            </a:r>
          </a:p>
          <a:p>
            <a:r>
              <a:rPr lang="cs-CZ" dirty="0">
                <a:latin typeface="Garamond" panose="02020404030301010803" pitchFamily="18" charset="0"/>
              </a:rPr>
              <a:t>použití mentality nevede k rozdělení společnosti a jejích vrstev, ale k jejich sjednocení </a:t>
            </a:r>
          </a:p>
          <a:p>
            <a:r>
              <a:rPr lang="cs-CZ" dirty="0">
                <a:latin typeface="Garamond" panose="02020404030301010803" pitchFamily="18" charset="0"/>
              </a:rPr>
              <a:t>hraje na patriotismus</a:t>
            </a:r>
          </a:p>
          <a:p>
            <a:endParaRPr lang="cs-CZ" dirty="0">
              <a:latin typeface="Garamond" panose="02020404030301010803" pitchFamily="18" charset="0"/>
            </a:endParaRP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735B70-3E4F-4292-B253-2BA2F3212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8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Rysy autoritativního systému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>
                <a:latin typeface="Garamond" panose="02020404030301010803" pitchFamily="18" charset="0"/>
              </a:rPr>
              <a:t>3. </a:t>
            </a:r>
            <a:r>
              <a:rPr lang="cs-CZ" b="1" dirty="0" err="1">
                <a:latin typeface="Garamond" panose="02020404030301010803" pitchFamily="18" charset="0"/>
              </a:rPr>
              <a:t>Semiopozice</a:t>
            </a:r>
            <a:endParaRPr lang="cs-CZ" b="1" dirty="0">
              <a:latin typeface="Garamond" panose="02020404030301010803" pitchFamily="18" charset="0"/>
            </a:endParaRPr>
          </a:p>
          <a:p>
            <a:r>
              <a:rPr lang="cs-CZ" dirty="0">
                <a:latin typeface="Garamond" panose="02020404030301010803" pitchFamily="18" charset="0"/>
              </a:rPr>
              <a:t>často vzniká </a:t>
            </a:r>
            <a:r>
              <a:rPr lang="cs-CZ" dirty="0" err="1">
                <a:latin typeface="Garamond" panose="02020404030301010803" pitchFamily="18" charset="0"/>
              </a:rPr>
              <a:t>semiopozice</a:t>
            </a:r>
            <a:r>
              <a:rPr lang="cs-CZ" dirty="0">
                <a:latin typeface="Garamond" panose="02020404030301010803" pitchFamily="18" charset="0"/>
              </a:rPr>
              <a:t>, která částečně kritizuje režim, ale spolupracuje s ním </a:t>
            </a:r>
          </a:p>
          <a:p>
            <a:r>
              <a:rPr lang="cs-CZ" dirty="0">
                <a:latin typeface="Garamond" panose="02020404030301010803" pitchFamily="18" charset="0"/>
              </a:rPr>
              <a:t>není institucionalizovaná, ale ani nelegitimní – je jen trpěná</a:t>
            </a:r>
          </a:p>
          <a:p>
            <a:r>
              <a:rPr lang="cs-CZ" dirty="0">
                <a:latin typeface="Garamond" panose="02020404030301010803" pitchFamily="18" charset="0"/>
              </a:rPr>
              <a:t>nekritizuje vůdce režimu, akceptuje historickou legitimitu</a:t>
            </a:r>
          </a:p>
          <a:p>
            <a:r>
              <a:rPr lang="cs-CZ" dirty="0">
                <a:latin typeface="Garamond" panose="02020404030301010803" pitchFamily="18" charset="0"/>
              </a:rPr>
              <a:t>opozice může vzniknout ze </a:t>
            </a:r>
            <a:r>
              <a:rPr lang="cs-CZ" dirty="0" err="1">
                <a:latin typeface="Garamond" panose="02020404030301010803" pitchFamily="18" charset="0"/>
              </a:rPr>
              <a:t>semiopozice</a:t>
            </a:r>
            <a:r>
              <a:rPr lang="cs-CZ" dirty="0">
                <a:latin typeface="Garamond" panose="02020404030301010803" pitchFamily="18" charset="0"/>
              </a:rPr>
              <a:t>, ale je již nelegální</a:t>
            </a:r>
          </a:p>
          <a:p>
            <a:endParaRPr lang="cs-CZ" dirty="0">
              <a:latin typeface="Garamond" panose="02020404030301010803" pitchFamily="18" charset="0"/>
            </a:endParaRP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29F337-6599-42D0-85F0-E10E943DD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3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Garamond" panose="02020404030301010803" pitchFamily="18" charset="0"/>
              </a:rPr>
              <a:t>Vnitřní typologie autoritářských systémů: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cs-CZ" dirty="0" err="1">
                <a:latin typeface="Garamond" panose="02020404030301010803" pitchFamily="18" charset="0"/>
              </a:rPr>
              <a:t>byrokraticko</a:t>
            </a:r>
            <a:r>
              <a:rPr lang="cs-CZ" dirty="0">
                <a:latin typeface="Garamond" panose="02020404030301010803" pitchFamily="18" charset="0"/>
              </a:rPr>
              <a:t> – militaristické (Frankovo Španělsko, Polsko za Pilsudského, Horty v Maďarsku – meziválečné režimy)</a:t>
            </a:r>
          </a:p>
          <a:p>
            <a:pPr lvl="0"/>
            <a:r>
              <a:rPr lang="cs-CZ" dirty="0" err="1">
                <a:latin typeface="Garamond" panose="02020404030301010803" pitchFamily="18" charset="0"/>
              </a:rPr>
              <a:t>organicko</a:t>
            </a:r>
            <a:r>
              <a:rPr lang="cs-CZ" dirty="0">
                <a:latin typeface="Garamond" panose="02020404030301010803" pitchFamily="18" charset="0"/>
              </a:rPr>
              <a:t> – etatistické (</a:t>
            </a:r>
            <a:r>
              <a:rPr lang="cs-CZ" dirty="0" err="1">
                <a:latin typeface="Garamond" panose="02020404030301010803" pitchFamily="18" charset="0"/>
              </a:rPr>
              <a:t>Dolffusovo</a:t>
            </a:r>
            <a:r>
              <a:rPr lang="cs-CZ" dirty="0">
                <a:latin typeface="Garamond" panose="02020404030301010803" pitchFamily="18" charset="0"/>
              </a:rPr>
              <a:t> Rakousko, </a:t>
            </a:r>
            <a:r>
              <a:rPr lang="cs-CZ" dirty="0" err="1">
                <a:latin typeface="Garamond" panose="02020404030301010803" pitchFamily="18" charset="0"/>
              </a:rPr>
              <a:t>Salazar</a:t>
            </a:r>
            <a:r>
              <a:rPr lang="cs-CZ" dirty="0">
                <a:latin typeface="Garamond" panose="02020404030301010803" pitchFamily="18" charset="0"/>
              </a:rPr>
              <a:t> v Portugalsku)</a:t>
            </a:r>
          </a:p>
          <a:p>
            <a:pPr lvl="0"/>
            <a:r>
              <a:rPr lang="cs-CZ" dirty="0">
                <a:latin typeface="Garamond" panose="02020404030301010803" pitchFamily="18" charset="0"/>
              </a:rPr>
              <a:t>mobilizační autoritářské režimy: v postdemokratické společnosti (naše Druhá republika)</a:t>
            </a:r>
          </a:p>
          <a:p>
            <a:pPr lvl="0"/>
            <a:r>
              <a:rPr lang="cs-CZ" dirty="0">
                <a:latin typeface="Garamond" panose="02020404030301010803" pitchFamily="18" charset="0"/>
              </a:rPr>
              <a:t>mobilizační autoritářské režimy v </a:t>
            </a:r>
            <a:r>
              <a:rPr lang="cs-CZ" dirty="0" err="1">
                <a:latin typeface="Garamond" panose="02020404030301010803" pitchFamily="18" charset="0"/>
              </a:rPr>
              <a:t>postkoloniálních</a:t>
            </a:r>
            <a:r>
              <a:rPr lang="cs-CZ" dirty="0">
                <a:latin typeface="Garamond" panose="02020404030301010803" pitchFamily="18" charset="0"/>
              </a:rPr>
              <a:t> zemích (řada států Afriky, Pobřeží Slonoviny 1960-1990)</a:t>
            </a:r>
          </a:p>
          <a:p>
            <a:pPr lvl="0"/>
            <a:r>
              <a:rPr lang="cs-CZ" dirty="0">
                <a:latin typeface="Garamond" panose="02020404030301010803" pitchFamily="18" charset="0"/>
              </a:rPr>
              <a:t>rasové a etnické demokracie (JAR, Izrael)</a:t>
            </a:r>
          </a:p>
          <a:p>
            <a:pPr lvl="0"/>
            <a:r>
              <a:rPr lang="cs-CZ" dirty="0">
                <a:latin typeface="Garamond" panose="02020404030301010803" pitchFamily="18" charset="0"/>
              </a:rPr>
              <a:t>defektní a </a:t>
            </a:r>
            <a:r>
              <a:rPr lang="cs-CZ" dirty="0" err="1">
                <a:latin typeface="Garamond" panose="02020404030301010803" pitchFamily="18" charset="0"/>
              </a:rPr>
              <a:t>pretotalitní</a:t>
            </a:r>
            <a:r>
              <a:rPr lang="cs-CZ" dirty="0">
                <a:latin typeface="Garamond" panose="02020404030301010803" pitchFamily="18" charset="0"/>
              </a:rPr>
              <a:t> autoritářské režimy (střední a východní Evropa před totalitou 1945-48)</a:t>
            </a:r>
          </a:p>
          <a:p>
            <a:pPr lvl="0"/>
            <a:r>
              <a:rPr lang="cs-CZ" dirty="0">
                <a:latin typeface="Garamond" panose="02020404030301010803" pitchFamily="18" charset="0"/>
              </a:rPr>
              <a:t>posttotalitní autoritářské režimy (střední a východní Evropa po stalinismu – naše normalizace)</a:t>
            </a:r>
          </a:p>
          <a:p>
            <a:pPr lvl="0"/>
            <a:r>
              <a:rPr lang="cs-CZ" dirty="0">
                <a:latin typeface="Garamond" panose="02020404030301010803" pitchFamily="18" charset="0"/>
              </a:rPr>
              <a:t>Dotazy v čase </a:t>
            </a:r>
            <a:r>
              <a:rPr lang="cs-CZ">
                <a:latin typeface="Garamond" panose="02020404030301010803" pitchFamily="18" charset="0"/>
              </a:rPr>
              <a:t>přednášky nebo na e-mail 14484@mail.muni.cz</a:t>
            </a:r>
            <a:endParaRPr lang="cs-CZ" dirty="0">
              <a:latin typeface="Garamond" panose="02020404030301010803" pitchFamily="18" charset="0"/>
            </a:endParaRP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119F30-DB5B-4189-8617-EC6784494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Nedemokratické systémy: typy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Garamond" panose="02020404030301010803" pitchFamily="18" charset="0"/>
              </a:rPr>
              <a:t>Typy: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totalitní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autoritativní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tradiční despocie (ty už nás dnes tolik netrápí)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</a:t>
            </a:r>
            <a:r>
              <a:rPr lang="cs-CZ" dirty="0" err="1">
                <a:latin typeface="Garamond" panose="02020404030301010803" pitchFamily="18" charset="0"/>
              </a:rPr>
              <a:t>cenzorní</a:t>
            </a:r>
            <a:r>
              <a:rPr lang="cs-CZ" dirty="0">
                <a:latin typeface="Garamond" panose="02020404030301010803" pitchFamily="18" charset="0"/>
              </a:rPr>
              <a:t> – výsada volebního práva je určena pouze určitým vrstvám - JAR ale i USA v 19. stol.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</a:t>
            </a:r>
            <a:r>
              <a:rPr lang="cs-CZ" dirty="0" err="1">
                <a:latin typeface="Garamond" panose="02020404030301010803" pitchFamily="18" charset="0"/>
              </a:rPr>
              <a:t>sultanistické</a:t>
            </a:r>
            <a:r>
              <a:rPr lang="cs-CZ" dirty="0">
                <a:latin typeface="Garamond" panose="02020404030301010803" pitchFamily="18" charset="0"/>
              </a:rPr>
              <a:t>, výsada skupin oblíbenců vládce, patrimoniální přístup ke státu (Středoafrická republika za „císaře“ </a:t>
            </a:r>
            <a:r>
              <a:rPr lang="cs-CZ" dirty="0" err="1">
                <a:latin typeface="Garamond" panose="02020404030301010803" pitchFamily="18" charset="0"/>
              </a:rPr>
              <a:t>Bokassy</a:t>
            </a:r>
            <a:r>
              <a:rPr lang="cs-CZ" dirty="0">
                <a:latin typeface="Garamond" panose="02020404030301010803" pitchFamily="18" charset="0"/>
              </a:rPr>
              <a:t>, Filipíny za </a:t>
            </a:r>
            <a:r>
              <a:rPr lang="cs-CZ" dirty="0" err="1">
                <a:latin typeface="Garamond" panose="02020404030301010803" pitchFamily="18" charset="0"/>
              </a:rPr>
              <a:t>Marcose</a:t>
            </a:r>
            <a:r>
              <a:rPr lang="cs-CZ" dirty="0">
                <a:latin typeface="Garamond" panose="02020404030301010803" pitchFamily="18" charset="0"/>
              </a:rPr>
              <a:t>); má ekonomický a politický pluralismus, ale je předmětem nepředvídatelných despotických intervencí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</a:t>
            </a:r>
            <a:r>
              <a:rPr lang="cs-CZ" dirty="0" err="1">
                <a:latin typeface="Garamond" panose="02020404030301010803" pitchFamily="18" charset="0"/>
              </a:rPr>
              <a:t>semikonstituční</a:t>
            </a:r>
            <a:r>
              <a:rPr lang="cs-CZ" dirty="0">
                <a:latin typeface="Garamond" panose="02020404030301010803" pitchFamily="18" charset="0"/>
              </a:rPr>
              <a:t> monarchie 19. stol. 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a řada dalších historických</a:t>
            </a:r>
          </a:p>
          <a:p>
            <a:endParaRPr lang="cs-CZ" dirty="0">
              <a:latin typeface="Garamond" panose="02020404030301010803" pitchFamily="18" charset="0"/>
            </a:endParaRP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2BA791-CB70-4543-AD1F-EA32D41A5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Nedemokratické systémy: typy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Garamond" panose="02020404030301010803" pitchFamily="18" charset="0"/>
              </a:rPr>
              <a:t>Pro nás ale důležité dva nedemokratické politické systémy, vůči nimž se vymezuje náš politický i ústavní systém: totalitní a autoritářský.</a:t>
            </a:r>
          </a:p>
          <a:p>
            <a:r>
              <a:rPr lang="cs-CZ" dirty="0">
                <a:latin typeface="Garamond" panose="02020404030301010803" pitchFamily="18" charset="0"/>
              </a:rPr>
              <a:t>Totalitarismus a autoritativní režimy jako moderní protipól demokracie </a:t>
            </a:r>
          </a:p>
          <a:p>
            <a:pPr marL="0" indent="0">
              <a:buNone/>
            </a:pPr>
            <a:endParaRPr lang="cs-CZ" dirty="0">
              <a:latin typeface="Garamond" panose="02020404030301010803" pitchFamily="18" charset="0"/>
            </a:endParaRP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861F08-995B-47DE-AA9A-ECBF9F7A9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6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Totalitarismus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cs-CZ" sz="1800" b="1" dirty="0">
                <a:latin typeface="Garamond" panose="02020404030301010803" pitchFamily="18" charset="0"/>
              </a:rPr>
              <a:t>pojem totalitární </a:t>
            </a:r>
            <a:r>
              <a:rPr lang="cs-CZ" sz="1800" dirty="0">
                <a:latin typeface="Garamond" panose="02020404030301010803" pitchFamily="18" charset="0"/>
              </a:rPr>
              <a:t>použit poprvé Mussolinim – 1925: chtěl popsat novou strukturu státu (reakce na individualismus </a:t>
            </a:r>
            <a:r>
              <a:rPr lang="cs-CZ" sz="1800" i="1" dirty="0" err="1">
                <a:latin typeface="Garamond" panose="02020404030301010803" pitchFamily="18" charset="0"/>
              </a:rPr>
              <a:t>fin</a:t>
            </a:r>
            <a:r>
              <a:rPr lang="cs-CZ" sz="1800" i="1" dirty="0">
                <a:latin typeface="Garamond" panose="02020404030301010803" pitchFamily="18" charset="0"/>
              </a:rPr>
              <a:t> de </a:t>
            </a:r>
            <a:r>
              <a:rPr lang="cs-CZ" sz="1800" i="1" dirty="0" err="1">
                <a:latin typeface="Garamond" panose="02020404030301010803" pitchFamily="18" charset="0"/>
              </a:rPr>
              <a:t>siecle</a:t>
            </a:r>
            <a:r>
              <a:rPr lang="cs-CZ" sz="1800" dirty="0">
                <a:latin typeface="Garamond" panose="02020404030301010803" pitchFamily="18" charset="0"/>
              </a:rPr>
              <a:t>). Na Západě jím byly označovány systémy nacistické, fašistické a sovětské (ale pozor, nesměšovat totalitní ideologii a státní režim, respektive systém).</a:t>
            </a:r>
          </a:p>
          <a:p>
            <a:r>
              <a:rPr lang="cs-CZ" sz="1800" b="1" dirty="0">
                <a:latin typeface="Garamond" panose="02020404030301010803" pitchFamily="18" charset="0"/>
              </a:rPr>
              <a:t>státní režim </a:t>
            </a:r>
            <a:r>
              <a:rPr lang="cs-CZ" sz="1800" dirty="0">
                <a:latin typeface="Garamond" panose="02020404030301010803" pitchFamily="18" charset="0"/>
              </a:rPr>
              <a:t>(znáte ze státovědy) * </a:t>
            </a:r>
            <a:r>
              <a:rPr lang="cs-CZ" sz="1800" b="1" dirty="0">
                <a:latin typeface="Garamond" panose="02020404030301010803" pitchFamily="18" charset="0"/>
              </a:rPr>
              <a:t>ideologie</a:t>
            </a:r>
            <a:r>
              <a:rPr lang="cs-CZ" sz="1800" dirty="0">
                <a:latin typeface="Garamond" panose="02020404030301010803" pitchFamily="18" charset="0"/>
              </a:rPr>
              <a:t> (ideologie je soubor idejí, kterými člověk vysvětluje, postuluje a zdůvodňuje cíle a prostředky organizovaných sociálních akcí, bez ohledu na to, zda se snaží změnit, zachovat, svrhnout či přebudovat daný společenský řád; souhrn názorů, program činnosti)</a:t>
            </a:r>
          </a:p>
          <a:p>
            <a:endParaRPr lang="cs-CZ" sz="1800" dirty="0">
              <a:latin typeface="Garamond" panose="02020404030301010803" pitchFamily="18" charset="0"/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09" y="1600200"/>
            <a:ext cx="3326582" cy="4525963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DBC405-BF8B-4FF1-9BCB-C3A0EFCE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Dva přístupy k původu totalitarismu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cs-CZ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1. Vladimír Čermák a totalitarismus jako historicky všudypřítomný jev: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odraz lidské psychiky (kombinace touhy po moci a paranoii) od počátku dějin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antická Sparta, inkviziční Španělsko, Kalvínova Ženeva, fašistická Itálie, nacistické Německo, SSSR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totalitarismus není výsledkem nějaké epochy, stále budou existovat tendence k němu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- projev jakékoli masové společnosti – nemají vnitřní strukturu, proto zvolí izolovaného jedince – „hlad po lidské duši“</a:t>
            </a: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1767681"/>
            <a:ext cx="3467100" cy="4191000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B32BB4-B4B7-4B47-97F3-A752C939D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Dva přístupy k původu totalitarismu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800" dirty="0">
                <a:latin typeface="Garamond" panose="02020404030301010803" pitchFamily="18" charset="0"/>
              </a:rPr>
              <a:t>2. Arendtová (a </a:t>
            </a:r>
            <a:r>
              <a:rPr lang="cs-CZ" sz="1800" dirty="0" err="1">
                <a:latin typeface="Garamond" panose="02020404030301010803" pitchFamily="18" charset="0"/>
              </a:rPr>
              <a:t>Sartori</a:t>
            </a:r>
            <a:r>
              <a:rPr lang="cs-CZ" sz="1800" dirty="0">
                <a:latin typeface="Garamond" panose="02020404030301010803" pitchFamily="18" charset="0"/>
              </a:rPr>
              <a:t>) a totalitarismus jako novinka, „projev a výraz moderní masové, atomizované, vnitřní třídní strukturu postrádající společnosti“, reakce na modernitu a politickou situaci začátku 20. století (nezaměstnanost, vykořeněnost, osamělost, síla „mas“ totalitarismus z masového člověka vyrůstá a zároveň zmasovění společnosti podporuje. Totalitarismus dokazuje krizi moderny a modernu jako krizi. Nejde o krizi tradičních kategorií, nýbrž celého západního světa a poměrů – odcizení světu, nikoli sobě. </a:t>
            </a:r>
          </a:p>
          <a:p>
            <a:pPr marL="0" indent="0" algn="just">
              <a:spcBef>
                <a:spcPts val="768"/>
              </a:spcBef>
              <a:buSzPts val="3200"/>
              <a:buNone/>
            </a:pPr>
            <a:r>
              <a:rPr 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Definice podle </a:t>
            </a:r>
            <a:r>
              <a:rPr 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Sartoriho</a:t>
            </a:r>
            <a:r>
              <a:rPr 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„uvěznění celé společnosti do rámce státu, vše pronikající politické ovládnutí všeho, včetně mimopolitického života člověka“</a:t>
            </a:r>
            <a:endParaRPr lang="cs-CZ" sz="1800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latin typeface="Garamond" panose="02020404030301010803" pitchFamily="18" charset="0"/>
              </a:rPr>
              <a:t>Z tohoto druhého pojetí budeme vycházet.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1870860"/>
            <a:ext cx="3055473" cy="4006411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EA402F-0623-436C-8029-9A7F7E995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6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Totalitarismus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latin typeface="Garamond" panose="02020404030301010803" pitchFamily="18" charset="0"/>
              </a:rPr>
              <a:t>Definiční znaky (dle Friedrich a </a:t>
            </a:r>
            <a:r>
              <a:rPr lang="cs-CZ" dirty="0" err="1">
                <a:latin typeface="Garamond" panose="02020404030301010803" pitchFamily="18" charset="0"/>
              </a:rPr>
              <a:t>Brzezinski</a:t>
            </a:r>
            <a:r>
              <a:rPr lang="cs-CZ" dirty="0">
                <a:latin typeface="Garamond" panose="02020404030301010803" pitchFamily="18" charset="0"/>
              </a:rPr>
              <a:t>): </a:t>
            </a: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•	společnost je ideologizována a mobilizována – apatie je nepřípustná</a:t>
            </a: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•	jediná masová politická strana v čele s jediným vůdcem</a:t>
            </a: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•	monopol na kontrolu všech prostředků ozbrojené moci </a:t>
            </a: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•	kontrola masové komunikace</a:t>
            </a: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•	fyzická a psychická kontrola společnosti pomocí policie (a teroru podle Arendtové, naopak podle </a:t>
            </a:r>
            <a:r>
              <a:rPr lang="cs-CZ" dirty="0" err="1">
                <a:latin typeface="Garamond" panose="02020404030301010803" pitchFamily="18" charset="0"/>
              </a:rPr>
              <a:t>Sartoriho</a:t>
            </a:r>
            <a:r>
              <a:rPr lang="cs-CZ" dirty="0">
                <a:latin typeface="Garamond" panose="02020404030301010803" pitchFamily="18" charset="0"/>
              </a:rPr>
              <a:t> jsou vyhlazovací tábory jen </a:t>
            </a:r>
            <a:r>
              <a:rPr lang="cs-CZ" dirty="0" err="1">
                <a:latin typeface="Garamond" panose="02020404030301010803" pitchFamily="18" charset="0"/>
              </a:rPr>
              <a:t>předrutinní</a:t>
            </a:r>
            <a:r>
              <a:rPr lang="cs-CZ" dirty="0">
                <a:latin typeface="Garamond" panose="02020404030301010803" pitchFamily="18" charset="0"/>
              </a:rPr>
              <a:t> praktika potřebná pro fázi prosazování * ale odpadne ve fázi stabilizace – viz Orwell 1984)</a:t>
            </a:r>
          </a:p>
          <a:p>
            <a:pPr marL="457200" lvl="1" indent="0">
              <a:buNone/>
            </a:pPr>
            <a:r>
              <a:rPr lang="cs-CZ" dirty="0">
                <a:latin typeface="Garamond" panose="02020404030301010803" pitchFamily="18" charset="0"/>
              </a:rPr>
              <a:t>•	Možná i další znak: úplná kontrola ekonomiky (doplnil k Friedrichovi </a:t>
            </a:r>
            <a:r>
              <a:rPr lang="cs-CZ" dirty="0" err="1">
                <a:latin typeface="Garamond" panose="02020404030301010803" pitchFamily="18" charset="0"/>
              </a:rPr>
              <a:t>Brzezinski</a:t>
            </a:r>
            <a:r>
              <a:rPr lang="cs-CZ" dirty="0">
                <a:latin typeface="Garamond" panose="02020404030301010803" pitchFamily="18" charset="0"/>
              </a:rPr>
              <a:t> v roce 1956 v knize </a:t>
            </a:r>
            <a:r>
              <a:rPr lang="cs-CZ" dirty="0" err="1">
                <a:latin typeface="Garamond" panose="02020404030301010803" pitchFamily="18" charset="0"/>
              </a:rPr>
              <a:t>Totalitarian</a:t>
            </a:r>
            <a:r>
              <a:rPr lang="cs-CZ" dirty="0">
                <a:latin typeface="Garamond" panose="02020404030301010803" pitchFamily="18" charset="0"/>
              </a:rPr>
              <a:t> </a:t>
            </a:r>
            <a:r>
              <a:rPr lang="cs-CZ" dirty="0" err="1">
                <a:latin typeface="Garamond" panose="02020404030301010803" pitchFamily="18" charset="0"/>
              </a:rPr>
              <a:t>Dictatorship</a:t>
            </a:r>
            <a:r>
              <a:rPr lang="cs-CZ" dirty="0">
                <a:latin typeface="Garamond" panose="02020404030301010803" pitchFamily="18" charset="0"/>
              </a:rPr>
              <a:t> and </a:t>
            </a:r>
            <a:r>
              <a:rPr lang="cs-CZ" dirty="0" err="1">
                <a:latin typeface="Garamond" panose="02020404030301010803" pitchFamily="18" charset="0"/>
              </a:rPr>
              <a:t>Autocracy</a:t>
            </a:r>
            <a:r>
              <a:rPr lang="cs-CZ" dirty="0">
                <a:latin typeface="Garamond" panose="02020404030301010803" pitchFamily="18" charset="0"/>
              </a:rPr>
              <a:t>) * v nacismu nebyla používána</a:t>
            </a:r>
          </a:p>
          <a:p>
            <a:pPr lvl="1"/>
            <a:endParaRPr lang="cs-CZ" dirty="0">
              <a:latin typeface="Garamond" panose="02020404030301010803" pitchFamily="18" charset="0"/>
            </a:endParaRP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927AFE-3707-46A4-A565-1040A75E0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Totalitarismus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>
              <a:latin typeface="Garamond" panose="02020404030301010803" pitchFamily="18" charset="0"/>
            </a:endParaRPr>
          </a:p>
          <a:p>
            <a:r>
              <a:rPr lang="cs-CZ" dirty="0">
                <a:latin typeface="Garamond" panose="02020404030301010803" pitchFamily="18" charset="0"/>
              </a:rPr>
              <a:t>Tyto znaky totalitního systému mají synergický efekt a působí často iracionálně (vyhlazovací tábory v době, kdy je potřeba každá ruka a vlak): výsledkem je totální ovládnutí jedince včetně jeho mimopolitické oblasti (tím se liší od jiných nedemokratických režimů, ty ovládaly nepolitické oblasti jen kvůli politickým důsledkům: víra v novověku).  </a:t>
            </a:r>
          </a:p>
          <a:p>
            <a:r>
              <a:rPr lang="cs-CZ" dirty="0" err="1">
                <a:latin typeface="Garamond" panose="02020404030301010803" pitchFamily="18" charset="0"/>
              </a:rPr>
              <a:t>Sartori</a:t>
            </a:r>
            <a:r>
              <a:rPr lang="cs-CZ" dirty="0">
                <a:latin typeface="Garamond" panose="02020404030301010803" pitchFamily="18" charset="0"/>
              </a:rPr>
              <a:t>: demokracie a totalitarismus jsou dva polární modely a realita se jim přibližuje nebo vzdaluje - málokterý státní režim naplní vše: dnes asi jen KLDR, v minulosti stalinský SSSR a Hitlerovo Německo 1941 – 1945, Československo patrně 1948 - 1956</a:t>
            </a:r>
          </a:p>
          <a:p>
            <a:r>
              <a:rPr lang="cs-CZ" dirty="0">
                <a:latin typeface="Garamond" panose="02020404030301010803" pitchFamily="18" charset="0"/>
              </a:rPr>
              <a:t>Ale co s těmi, které jsou mezi…?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E8DE23-40FA-45C2-8E59-E23E4F115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Autoritativní systémy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 dirty="0">
              <a:latin typeface="Garamond" panose="02020404030301010803" pitchFamily="18" charset="0"/>
            </a:endParaRP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43881"/>
            <a:ext cx="3538736" cy="353873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3" y="2060848"/>
            <a:ext cx="3783638" cy="3312367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417C20-6480-4DCE-B9B2-083E990EC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1377</Words>
  <Application>Microsoft Office PowerPoint</Application>
  <PresentationFormat>Předvádění na obrazovce (4:3)</PresentationFormat>
  <Paragraphs>91</Paragraphs>
  <Slides>15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Garamond</vt:lpstr>
      <vt:lpstr>Motiv systému Office</vt:lpstr>
      <vt:lpstr>Totalitarianismus a autoritarianismus charakteristika nedemokratických politických systémů   </vt:lpstr>
      <vt:lpstr>Nedemokratické systémy: typy</vt:lpstr>
      <vt:lpstr>Nedemokratické systémy: typy</vt:lpstr>
      <vt:lpstr>Totalitarismus</vt:lpstr>
      <vt:lpstr>Dva přístupy k původu totalitarismu</vt:lpstr>
      <vt:lpstr>Dva přístupy k původu totalitarismu</vt:lpstr>
      <vt:lpstr>Totalitarismus</vt:lpstr>
      <vt:lpstr>Totalitarismus</vt:lpstr>
      <vt:lpstr>Autoritativní systémy</vt:lpstr>
      <vt:lpstr>Autoritativní systémy</vt:lpstr>
      <vt:lpstr>Autoritativní systémy</vt:lpstr>
      <vt:lpstr>Rysy autoritativního režimu</vt:lpstr>
      <vt:lpstr>Rysy autoritativního systému</vt:lpstr>
      <vt:lpstr>Rysy autoritativního systému</vt:lpstr>
      <vt:lpstr>Vnitřní typologie autoritářských systémů: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Lidská práva a soudnictví 2 – Úrovně ochrany lidských práv</dc:title>
  <dc:creator>NP350</dc:creator>
  <cp:lastModifiedBy>Kristýna</cp:lastModifiedBy>
  <cp:revision>19</cp:revision>
  <dcterms:created xsi:type="dcterms:W3CDTF">2021-04-10T14:47:38Z</dcterms:created>
  <dcterms:modified xsi:type="dcterms:W3CDTF">2021-04-17T14:05:12Z</dcterms:modified>
</cp:coreProperties>
</file>