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B"/>
    <a:srgbClr val="FFFF4B"/>
    <a:srgbClr val="FFFF00"/>
    <a:srgbClr val="E9FC36"/>
    <a:srgbClr val="CC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B6E3E-0B63-4BF0-A986-C4914798A03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7A340-3026-429F-A5FB-4698B2264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1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978C-B715-4B97-B021-4D2EA7169CB4}" type="slidenum">
              <a:rPr lang="en-GB" altLang="cs-CZ"/>
              <a:pPr/>
              <a:t>4</a:t>
            </a:fld>
            <a:endParaRPr lang="en-GB" alt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1400" y="725488"/>
            <a:ext cx="4772025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4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1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4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9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5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1697-3C10-4D30-B140-1E6916371DFD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čl. 267 SFEU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14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Úvodní poznámky – zajištění jednotného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>
              <a:effectLst/>
            </a:endParaRPr>
          </a:p>
          <a:p>
            <a:r>
              <a:rPr lang="cs-CZ" dirty="0"/>
              <a:t>problémové otázky interpretace </a:t>
            </a:r>
            <a:r>
              <a:rPr lang="cs-CZ" b="1" dirty="0"/>
              <a:t>práva EU </a:t>
            </a:r>
            <a:r>
              <a:rPr lang="cs-CZ" dirty="0"/>
              <a:t>– </a:t>
            </a:r>
          </a:p>
          <a:p>
            <a:endParaRPr lang="cs-CZ" dirty="0"/>
          </a:p>
          <a:p>
            <a:r>
              <a:rPr lang="cs-CZ" dirty="0"/>
              <a:t>1) je rámcové (obecné formulace)</a:t>
            </a:r>
            <a:endParaRPr lang="cs-CZ" dirty="0">
              <a:effectLst/>
            </a:endParaRPr>
          </a:p>
          <a:p>
            <a:r>
              <a:rPr lang="cs-CZ" dirty="0"/>
              <a:t>2) odlišná právní kultura a terminologie v jednotlivých zemích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r>
              <a:rPr lang="cs-CZ" dirty="0" err="1"/>
              <a:t>ESD</a:t>
            </a:r>
            <a:r>
              <a:rPr lang="cs-CZ" dirty="0"/>
              <a:t> a výklad práva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Poznámky o výkladu </a:t>
            </a:r>
            <a:r>
              <a:rPr lang="cs-CZ" dirty="0" err="1">
                <a:effectLst/>
              </a:rPr>
              <a:t>SD</a:t>
            </a:r>
            <a:r>
              <a:rPr lang="cs-CZ" dirty="0">
                <a:effectLst/>
              </a:rPr>
              <a:t> EU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88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454"/>
          </a:xfrm>
        </p:spPr>
        <p:txBody>
          <a:bodyPr/>
          <a:lstStyle/>
          <a:p>
            <a:pPr algn="ctr"/>
            <a:r>
              <a:rPr lang="cs-CZ" dirty="0" err="1"/>
              <a:t>SEU</a:t>
            </a:r>
            <a:r>
              <a:rPr lang="cs-CZ" dirty="0"/>
              <a:t> - </a:t>
            </a:r>
            <a:r>
              <a:rPr lang="cs-CZ" dirty="0" err="1"/>
              <a:t>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358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br>
              <a:rPr lang="cs-CZ" dirty="0">
                <a:effectLst/>
              </a:rPr>
            </a:br>
            <a:r>
              <a:rPr lang="cs-CZ" i="1" dirty="0"/>
              <a:t>Článek 19 </a:t>
            </a:r>
            <a:r>
              <a:rPr lang="cs-CZ" i="1" dirty="0" err="1"/>
              <a:t>SEU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1. Soudní dvůr Evropské unie zajišťuje dodržování práva </a:t>
            </a:r>
            <a:r>
              <a:rPr lang="cs-CZ" b="1" i="1" dirty="0">
                <a:solidFill>
                  <a:srgbClr val="C00000"/>
                </a:solidFill>
              </a:rPr>
              <a:t>při výkladu a provádění </a:t>
            </a:r>
            <a:r>
              <a:rPr lang="cs-CZ" i="1" dirty="0"/>
              <a:t>Smluv.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3. Soudní dvůr Evropské unie rozhoduje v souladu se Smlouvami: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</a:rPr>
              <a:t>b) na žádost vnitrostátních soudů o předběžných otázkách týkajících se výkladu práva Unie nebo platnosti aktů přijatých orgány...</a:t>
            </a:r>
            <a:endParaRPr lang="cs-CZ" b="1" dirty="0"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má pravomoc rozhodovat o předběžných otázkách týkajících se: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a) výkladu Smluv,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b) platnosti a výkladu aktů přijatých orgány, institucemi nebo jinými subjekty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2. Vyvstane-li</a:t>
            </a:r>
            <a:r>
              <a:rPr lang="cs-CZ" i="1" dirty="0"/>
              <a:t> 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dirty="0"/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3. Vyvstane-li</a:t>
            </a:r>
            <a:r>
              <a:rPr lang="cs-CZ" i="1" dirty="0"/>
              <a:t> 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dirty="0"/>
              <a:t>je tento soud povinen</a:t>
            </a:r>
            <a:r>
              <a:rPr lang="cs-CZ" i="1" dirty="0"/>
              <a:t> obrátit se na Soudní dvůr Evropské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4. Vyvstane-li taková otázka při jednání před soudem členského státu, které se týká osoby ve vazbě, rozhodne Soudní dvůr Evropské unie v co nejkratší lhůtě.</a:t>
            </a: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502823" y="175318"/>
            <a:ext cx="8001480" cy="46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430213" indent="-323850"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3266" b="1" dirty="0">
                <a:solidFill>
                  <a:srgbClr val="0000FF"/>
                </a:solidFill>
              </a:rPr>
              <a:t>N</a:t>
            </a:r>
            <a:r>
              <a:rPr lang="cs-CZ" altLang="cs-CZ" sz="3266" b="1" dirty="0" err="1">
                <a:solidFill>
                  <a:srgbClr val="0000FF"/>
                </a:solidFill>
              </a:rPr>
              <a:t>árodní</a:t>
            </a:r>
            <a:r>
              <a:rPr lang="cs-CZ" altLang="cs-CZ" sz="3266" b="1" dirty="0">
                <a:solidFill>
                  <a:srgbClr val="0000FF"/>
                </a:solidFill>
              </a:rPr>
              <a:t> soud</a:t>
            </a:r>
            <a:r>
              <a:rPr lang="en-GB" altLang="cs-CZ" sz="3266" b="1" dirty="0">
                <a:solidFill>
                  <a:srgbClr val="0000FF"/>
                </a:solidFill>
              </a:rPr>
              <a:t>       </a:t>
            </a:r>
            <a:r>
              <a:rPr lang="en-GB" altLang="cs-CZ" sz="3266" b="1" dirty="0">
                <a:solidFill>
                  <a:srgbClr val="FF0000"/>
                </a:solidFill>
              </a:rPr>
              <a:t>P</a:t>
            </a:r>
            <a:r>
              <a:rPr lang="cs-CZ" altLang="cs-CZ" sz="3266" b="1" dirty="0" err="1">
                <a:solidFill>
                  <a:srgbClr val="FF0000"/>
                </a:solidFill>
              </a:rPr>
              <a:t>ředběžná</a:t>
            </a:r>
            <a:r>
              <a:rPr lang="cs-CZ" altLang="cs-CZ" sz="3266" b="1" dirty="0">
                <a:solidFill>
                  <a:srgbClr val="FF0000"/>
                </a:solidFill>
              </a:rPr>
              <a:t> otázka</a:t>
            </a:r>
            <a:r>
              <a:rPr lang="en-GB" altLang="cs-CZ" sz="3266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02824" y="816567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Žaloba podána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 k národnímu soudu</a:t>
            </a:r>
            <a:endParaRPr lang="en-GB" altLang="cs-CZ" sz="2359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2824" y="2122784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2359" dirty="0" err="1"/>
              <a:t>Interpreta</a:t>
            </a:r>
            <a:r>
              <a:rPr lang="cs-CZ" altLang="cs-CZ" sz="2359" dirty="0"/>
              <a:t>ční nebo</a:t>
            </a:r>
            <a:r>
              <a:rPr lang="en-GB" altLang="cs-CZ" sz="2359" dirty="0"/>
              <a:t> </a:t>
            </a:r>
          </a:p>
          <a:p>
            <a:pPr algn="ctr">
              <a:lnSpc>
                <a:spcPct val="93000"/>
              </a:lnSpc>
            </a:pPr>
            <a:r>
              <a:rPr lang="en-GB" altLang="cs-CZ" sz="2359" dirty="0" err="1"/>
              <a:t>aplikační</a:t>
            </a:r>
            <a:r>
              <a:rPr lang="cs-CZ" altLang="cs-CZ" sz="2359" dirty="0"/>
              <a:t> problém</a:t>
            </a:r>
            <a:endParaRPr lang="en-GB" altLang="cs-CZ" sz="1996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2824" y="3429001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přerušeno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dotaz na Soudní dvůr</a:t>
            </a:r>
            <a:endParaRPr lang="en-GB" altLang="cs-CZ" sz="2177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12566" y="3429001"/>
            <a:ext cx="2939349" cy="816565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o PO zahájeno</a:t>
            </a:r>
            <a:endParaRPr lang="en-GB" altLang="cs-CZ" sz="2177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912566" y="4735218"/>
            <a:ext cx="2939349" cy="816566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Rozsudek obsahující</a:t>
            </a:r>
            <a:r>
              <a:rPr lang="en-GB" altLang="cs-CZ" sz="2177" dirty="0"/>
              <a:t> </a:t>
            </a:r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odpověď na dotaz</a:t>
            </a:r>
            <a:endParaRPr lang="en-GB" altLang="cs-CZ" sz="2177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177350" y="5878698"/>
            <a:ext cx="3103526" cy="816566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Rozhodnutí o 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věci samé</a:t>
            </a:r>
            <a:endParaRPr lang="en-GB" altLang="cs-CZ" sz="2359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77350" y="5062133"/>
            <a:ext cx="3103526" cy="489651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pokračuje</a:t>
            </a:r>
            <a:endParaRPr lang="en-GB" altLang="cs-CZ" sz="2177" dirty="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912567" y="1960047"/>
            <a:ext cx="3103526" cy="49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2903" b="1" dirty="0">
                <a:solidFill>
                  <a:schemeClr val="accent4">
                    <a:lumMod val="50000"/>
                  </a:schemeClr>
                </a:solidFill>
              </a:rPr>
              <a:t>Soudní dvůr EU</a:t>
            </a:r>
            <a:r>
              <a:rPr lang="en-GB" altLang="cs-CZ" sz="2903" b="1" dirty="0">
                <a:solidFill>
                  <a:schemeClr val="accent4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974573" y="1807730"/>
            <a:ext cx="1440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973218" y="3102086"/>
            <a:ext cx="1440" cy="326915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606349" y="3918653"/>
            <a:ext cx="1306217" cy="144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8381520" y="4245566"/>
            <a:ext cx="1441" cy="48965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5276555" y="5224869"/>
            <a:ext cx="1638892" cy="144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646303" y="5551784"/>
            <a:ext cx="1441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502823" y="4572481"/>
            <a:ext cx="2939349" cy="368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cca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18 </a:t>
            </a: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až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24 m</a:t>
            </a:r>
            <a:r>
              <a:rPr lang="cs-CZ" altLang="cs-CZ" sz="1996" dirty="0" err="1">
                <a:solidFill>
                  <a:schemeClr val="accent2">
                    <a:lumMod val="75000"/>
                  </a:schemeClr>
                </a:solidFill>
              </a:rPr>
              <a:t>ěsíců</a:t>
            </a:r>
            <a:endParaRPr lang="en-GB" altLang="cs-CZ" sz="1996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74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295</Words>
  <Application>Microsoft Office PowerPoint</Application>
  <PresentationFormat>Širokoúhlá obrazovka</PresentationFormat>
  <Paragraphs>39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Calibri</vt:lpstr>
      <vt:lpstr>Calibri Light</vt:lpstr>
      <vt:lpstr>Motiv Office</vt:lpstr>
      <vt:lpstr>Řízení o předběžné otázce čl. 267 SFEU   </vt:lpstr>
      <vt:lpstr>Úvodní poznámky – zajištění jednotného výkladu</vt:lpstr>
      <vt:lpstr>SEU - SFEU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předběžné otázce čl. 267 SFEU</dc:title>
  <dc:creator>Vladimír Týč</dc:creator>
  <cp:lastModifiedBy>Tyc Vladimir</cp:lastModifiedBy>
  <cp:revision>18</cp:revision>
  <dcterms:created xsi:type="dcterms:W3CDTF">2016-05-12T07:21:08Z</dcterms:created>
  <dcterms:modified xsi:type="dcterms:W3CDTF">2021-05-16T18:49:23Z</dcterms:modified>
</cp:coreProperties>
</file>