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63" r:id="rId3"/>
    <p:sldId id="288" r:id="rId4"/>
    <p:sldId id="265" r:id="rId5"/>
    <p:sldId id="266" r:id="rId6"/>
    <p:sldId id="267" r:id="rId7"/>
    <p:sldId id="268" r:id="rId8"/>
    <p:sldId id="270" r:id="rId9"/>
    <p:sldId id="272" r:id="rId10"/>
    <p:sldId id="273" r:id="rId1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EA0"/>
    <a:srgbClr val="0000CC"/>
    <a:srgbClr val="DBB8E2"/>
    <a:srgbClr val="CC0000"/>
    <a:srgbClr val="0000FF"/>
    <a:srgbClr val="D2F7FE"/>
    <a:srgbClr val="FF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CCBCD3-C40E-4A28-9044-30392054A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B23E5B-95C0-4BE3-A982-3A40793B9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52494A-0287-44A1-BC40-2ED9124D36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1A479-854C-4C92-B4AE-12459D552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03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B2CD1D-BBA1-4075-8B14-6D5923796D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1C5F22-C3E4-4CC5-9644-501F2F6447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A69CC7-7761-4ABA-A940-ED0DA42CB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B864D-055E-493A-AD5D-5C07F1777B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43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A7C670-5DB7-4167-B46D-B0AEFBB4A5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11509-5BE0-4151-AB55-B5682EE8C3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00A7AC-2248-4D1E-AF42-85A984691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6FCA5-7F34-43B1-8EF2-64099B8D69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972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0B0240-6BFD-48DD-B21A-5611125541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9FA85-EEE1-471D-9411-ABCDBEBB7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0EC32D-FAFA-4131-8583-4219F513D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2FC0-CFE9-4CF9-85E0-7FE1DB81E8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7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52525-B718-4A7B-A421-04CC21A15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687B15-D73A-4109-BF65-15F9267D13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E50D89-1F19-40F2-9890-EBDBCAAF3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2C092-BC4A-4656-88D6-E579224589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31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6BFA6-1967-40FA-AF10-445293B8F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A05FF-5723-4549-B5D2-0312CFAFA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E951A-5943-47D5-9582-B251011DE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E663-0FDD-4634-86D6-F394C4754E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86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25E278-2589-4C3E-94B0-2DEE2333E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28AB12-CA35-476C-9483-7A1A84E2D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144D61-6FA0-4241-BF5E-63D4D61B54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CFF02-8C75-4414-9102-DB4FD7C79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736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54E4F8-B70D-4C94-B3E6-68359A29C1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C1F22A-6C73-47A8-9C10-91CBEF3291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4A0354-D183-4AE1-96AA-0C4753A6D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3D18E-6080-4893-B4A4-A931F1CAF5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50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D8490C-7235-46E7-B9BC-7044BA0F9E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E5508-542F-476B-B103-36C0B07E2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FDAE6A-96C8-4F20-A11D-CA4DE9EF6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1226-EB18-4560-B953-1B3B19C52A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15832A-0CDA-4CEF-976D-8437D7A4C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99BFEC-5D0F-45C4-B3F5-02FE2338E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5F74A-0C6C-4AAA-998B-2228CB468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F016D-0A0B-494F-9712-7CF1B9B3CE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047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B53196-20AB-4825-834E-4DA13BC7E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89EA3-513D-442E-8F26-C5E240710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DC15DB-16C6-43F9-9CA0-BEF6B18B1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640E3-0DCD-4412-8BE3-1050A4CF12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25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F9E8CB-721B-47E4-9E3B-CEA4B92DD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5D8F8E-4676-43BD-9297-9E62A00D1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1C05DC-5117-47A3-865E-4BCD7F6E92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D93455-6F90-4089-9484-A2BA38AA40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21896D4-6796-4A72-B3DB-557C436C22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03DDFAA-A4F5-4171-8309-95E09E4101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7E6AB383-F1D1-4D56-8356-C238EAF700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5FEA0"/>
          </a:solidFill>
        </p:spPr>
        <p:txBody>
          <a:bodyPr/>
          <a:lstStyle/>
          <a:p>
            <a:r>
              <a:rPr lang="cs-CZ" altLang="cs-CZ"/>
              <a:t>215 - Úvod do M a E práva</a:t>
            </a:r>
          </a:p>
        </p:txBody>
      </p:sp>
      <p:sp>
        <p:nvSpPr>
          <p:cNvPr id="2051" name="Zástupný symbol pro obsah 2">
            <a:extLst>
              <a:ext uri="{FF2B5EF4-FFF2-40B4-BE49-F238E27FC236}">
                <a16:creationId xmlns:a16="http://schemas.microsoft.com/office/drawing/2014/main" id="{3B2C0B77-D182-4100-90DC-69E26DE5F6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 dirty="0"/>
              <a:t>3. přednáška					2021</a:t>
            </a:r>
          </a:p>
          <a:p>
            <a:endParaRPr lang="cs-CZ" altLang="cs-CZ" dirty="0"/>
          </a:p>
          <a:p>
            <a:r>
              <a:rPr lang="cs-CZ" altLang="cs-CZ" sz="6000" dirty="0"/>
              <a:t>Prameny MP se zaměřením na mezinárodní smlouvy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ECD6F36-421C-4B65-8F72-A699D2785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CC6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Zásahy smlouvy do vnitrostátní sféry – smlouva požaduje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1BF659-5976-434A-9552-4C929C5D5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solidFill>
            <a:srgbClr val="F8FCC8"/>
          </a:solidFill>
        </p:spPr>
        <p:txBody>
          <a:bodyPr/>
          <a:lstStyle/>
          <a:p>
            <a:pPr eaLnBrk="1" hangingPunct="1"/>
            <a:r>
              <a:rPr lang="cs-CZ" altLang="cs-CZ" sz="3600"/>
              <a:t>minimální standard práv jednotlivce</a:t>
            </a:r>
          </a:p>
          <a:p>
            <a:pPr eaLnBrk="1" hangingPunct="1"/>
            <a:r>
              <a:rPr lang="cs-CZ" altLang="cs-CZ" sz="3600"/>
              <a:t>uložení povinnosti jednotlivci</a:t>
            </a:r>
          </a:p>
          <a:p>
            <a:pPr eaLnBrk="1" hangingPunct="1"/>
            <a:r>
              <a:rPr lang="cs-CZ" altLang="cs-CZ" sz="3600"/>
              <a:t>unifikaci vnitrostátních právních předpisů</a:t>
            </a:r>
          </a:p>
          <a:p>
            <a:pPr eaLnBrk="1" hangingPunct="1"/>
            <a:r>
              <a:rPr lang="cs-CZ" altLang="cs-CZ" sz="3600"/>
              <a:t>vytvoření určitých podmínek pro cizince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9326A3D-2458-46D5-8F23-6F5AD310F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solidFill>
            <a:srgbClr val="F4F9B1"/>
          </a:solidFill>
        </p:spPr>
        <p:txBody>
          <a:bodyPr/>
          <a:lstStyle/>
          <a:p>
            <a:pPr eaLnBrk="1" hangingPunct="1"/>
            <a:r>
              <a:rPr lang="cs-CZ" altLang="cs-CZ"/>
              <a:t>Prameny mezinárodního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32A5695-074A-482B-8571-0631087DB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97437"/>
          </a:xfrm>
          <a:solidFill>
            <a:srgbClr val="EADCFC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čl. 38 </a:t>
            </a:r>
            <a:r>
              <a:rPr lang="cs-CZ" altLang="cs-CZ" b="1" dirty="0">
                <a:solidFill>
                  <a:srgbClr val="CC0000"/>
                </a:solidFill>
              </a:rPr>
              <a:t>Statutu Mezinárodního soudního dvora:</a:t>
            </a:r>
            <a:r>
              <a:rPr lang="cs-CZ" altLang="cs-CZ" dirty="0"/>
              <a:t> „Dvůr rozhoduje podle MP.“</a:t>
            </a:r>
          </a:p>
          <a:p>
            <a:pPr eaLnBrk="1" hangingPunct="1">
              <a:defRPr/>
            </a:pPr>
            <a:r>
              <a:rPr lang="cs-CZ" altLang="cs-CZ" dirty="0"/>
              <a:t>Bere za podklad:</a:t>
            </a:r>
          </a:p>
          <a:p>
            <a:pPr lvl="1" eaLnBrk="1" hangingPunct="1">
              <a:defRPr/>
            </a:pPr>
            <a:r>
              <a:rPr lang="cs-CZ" altLang="cs-CZ" b="1" dirty="0"/>
              <a:t>1. mezinárodní smlouvy</a:t>
            </a:r>
          </a:p>
          <a:p>
            <a:pPr lvl="1" eaLnBrk="1" hangingPunct="1">
              <a:defRPr/>
            </a:pPr>
            <a:r>
              <a:rPr lang="cs-CZ" altLang="cs-CZ" b="1" dirty="0">
                <a:solidFill>
                  <a:schemeClr val="accent2"/>
                </a:solidFill>
              </a:rPr>
              <a:t>2. mezinárodní zvyklosti přijaté za právo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</a:rPr>
              <a:t>	(= mezinárodní obyčej)</a:t>
            </a:r>
          </a:p>
          <a:p>
            <a:pPr lvl="1" eaLnBrk="1" hangingPunct="1">
              <a:defRPr/>
            </a:pPr>
            <a:r>
              <a:rPr lang="cs-CZ" altLang="cs-CZ" dirty="0">
                <a:solidFill>
                  <a:srgbClr val="006600"/>
                </a:solidFill>
              </a:rPr>
              <a:t>3. obecné zásady právní</a:t>
            </a:r>
          </a:p>
          <a:p>
            <a:pPr lvl="1" eaLnBrk="1" hangingPunct="1">
              <a:defRPr/>
            </a:pPr>
            <a:r>
              <a:rPr lang="cs-CZ" altLang="cs-CZ" dirty="0">
                <a:solidFill>
                  <a:srgbClr val="006600"/>
                </a:solidFill>
              </a:rPr>
              <a:t>4. soudní rozhodnutí</a:t>
            </a:r>
          </a:p>
          <a:p>
            <a:pPr lvl="1" eaLnBrk="1" hangingPunct="1">
              <a:defRPr/>
            </a:pPr>
            <a:r>
              <a:rPr lang="cs-CZ" altLang="cs-CZ" dirty="0">
                <a:solidFill>
                  <a:srgbClr val="006600"/>
                </a:solidFill>
              </a:rPr>
              <a:t>5. nauku nejkvalifikovanějších znalců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0F78602-3500-4D1D-8BD0-FD3406D0F5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46275"/>
          </a:xfrm>
          <a:solidFill>
            <a:srgbClr val="E97471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smlouva jako pramen MPV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08AA35D-1A0C-4431-A751-8327673A50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A568FB7-9115-4ED5-9F38-F400D71E9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366838"/>
          </a:xfrm>
          <a:solidFill>
            <a:srgbClr val="F88C8C"/>
          </a:solidFill>
        </p:spPr>
        <p:txBody>
          <a:bodyPr/>
          <a:lstStyle/>
          <a:p>
            <a:pPr eaLnBrk="1" hangingPunct="1"/>
            <a:r>
              <a:rPr lang="cs-CZ" altLang="cs-CZ"/>
              <a:t>Definice mezinárodní smlouvy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587C565-81EC-4D09-9A9B-8085D6389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392612"/>
          </a:xfrm>
          <a:solidFill>
            <a:srgbClr val="F5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1.</a:t>
            </a:r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souhlasný</a:t>
            </a:r>
            <a:r>
              <a:rPr lang="cs-CZ" altLang="cs-CZ">
                <a:solidFill>
                  <a:srgbClr val="CC0000"/>
                </a:solidFill>
              </a:rPr>
              <a:t> projev vůle</a:t>
            </a:r>
            <a:r>
              <a:rPr lang="cs-CZ" altLang="cs-CZ"/>
              <a:t> stran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2.</a:t>
            </a:r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strany:</a:t>
            </a:r>
            <a:r>
              <a:rPr lang="cs-CZ" altLang="cs-CZ"/>
              <a:t> všechny musí být subjekty mezinárodního práva v této kvalitě (státy)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3. </a:t>
            </a:r>
            <a:r>
              <a:rPr lang="cs-CZ" altLang="cs-CZ" b="1">
                <a:solidFill>
                  <a:srgbClr val="CC0000"/>
                </a:solidFill>
              </a:rPr>
              <a:t>právní účinky: </a:t>
            </a:r>
            <a:r>
              <a:rPr lang="cs-CZ" altLang="cs-CZ">
                <a:solidFill>
                  <a:srgbClr val="CC0000"/>
                </a:solidFill>
              </a:rPr>
              <a:t>musí být zamýšlené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kontraktuální – vznik, změna, zánik mezinárodně právních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00CC"/>
                </a:solidFill>
              </a:rPr>
              <a:t>pravotvorné</a:t>
            </a:r>
            <a:r>
              <a:rPr lang="cs-CZ" altLang="cs-CZ"/>
              <a:t> – vznik právní úpravy – pravidel chování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4. </a:t>
            </a:r>
            <a:r>
              <a:rPr lang="cs-CZ" altLang="cs-CZ" b="1">
                <a:solidFill>
                  <a:srgbClr val="CC0000"/>
                </a:solidFill>
              </a:rPr>
              <a:t>právní režim:</a:t>
            </a:r>
            <a:r>
              <a:rPr lang="cs-CZ" altLang="cs-CZ">
                <a:solidFill>
                  <a:srgbClr val="CC0000"/>
                </a:solidFill>
              </a:rPr>
              <a:t> mezinárodní právo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B875CB0-537E-4FF2-9DFB-57DCF7437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079500"/>
          </a:xfrm>
          <a:solidFill>
            <a:srgbClr val="F88C8C"/>
          </a:solidFill>
        </p:spPr>
        <p:txBody>
          <a:bodyPr/>
          <a:lstStyle/>
          <a:p>
            <a:pPr eaLnBrk="1" hangingPunct="1"/>
            <a:r>
              <a:rPr lang="cs-CZ" altLang="cs-CZ"/>
              <a:t>Označení mezinárodní smlouvy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23F110-59EE-465A-8ACE-10C42F649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5040312"/>
          </a:xfrm>
          <a:solidFill>
            <a:srgbClr val="F5FEA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úmluva: </a:t>
            </a:r>
            <a:r>
              <a:rPr lang="cs-CZ" altLang="cs-CZ" sz="2400"/>
              <a:t>významná mnohostranná pravotvorná smlouva,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smlouva: </a:t>
            </a:r>
            <a:r>
              <a:rPr lang="cs-CZ" altLang="cs-CZ" sz="2400"/>
              <a:t>významná dvoustranná nebo mnohostranná smlouva,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charta: </a:t>
            </a:r>
            <a:r>
              <a:rPr lang="cs-CZ" altLang="cs-CZ" sz="2400"/>
              <a:t>mnohostranná smlouva politicky významná,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dohoda: </a:t>
            </a:r>
            <a:r>
              <a:rPr lang="cs-CZ" altLang="cs-CZ" sz="2400"/>
              <a:t>nejčastěji mezivládní dvoustranná smlouva nepolitického charakteru, někdy ovšem i významná hospodářská mnohostranná smlouva,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protokol: </a:t>
            </a:r>
            <a:r>
              <a:rPr lang="cs-CZ" altLang="cs-CZ" sz="2400"/>
              <a:t>různě, označení dodatkového, revizního nebo prováděcího smluvního dokumentu ke smlouvě jiné apod.,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ujednání: </a:t>
            </a:r>
            <a:r>
              <a:rPr lang="cs-CZ" altLang="cs-CZ" sz="2400"/>
              <a:t>méně významná mezivládní nebo meziresortní dvoustranná smlouva upravující otázky technické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statut: </a:t>
            </a:r>
            <a:r>
              <a:rPr lang="cs-CZ" altLang="cs-CZ" sz="2400"/>
              <a:t>smlouvy, jimiž se zřizují mezinár. organizace nebo orgány,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- pakt: </a:t>
            </a:r>
            <a:r>
              <a:rPr lang="cs-CZ" altLang="cs-CZ" sz="2400"/>
              <a:t>zřídka užívané označení pro mnohostr. politickou smlouvu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2B7265-5BD6-42BF-BD50-8B69AB6FE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9DD3D7"/>
          </a:solidFill>
        </p:spPr>
        <p:txBody>
          <a:bodyPr/>
          <a:lstStyle/>
          <a:p>
            <a:pPr eaLnBrk="1" hangingPunct="1"/>
            <a:r>
              <a:rPr lang="cs-CZ" altLang="cs-CZ"/>
              <a:t>Právní úprava smluvního práva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D6E9E7C-9ED4-48F0-B103-201C9E231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solidFill>
            <a:srgbClr val="CAF5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Mezinárodní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B81A25"/>
                </a:solidFill>
              </a:rPr>
              <a:t>Vídeňská úmluva o smluvním právu mezi státy</a:t>
            </a:r>
            <a:r>
              <a:rPr lang="cs-CZ" altLang="cs-CZ"/>
              <a:t> (1969), platnost pro ČSSR (ČR) 1987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Vídeňská úmluva o smluvním právu mezi mezinárodními organizacemi (1986 - neplatí)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Vnitrostátní: </a:t>
            </a:r>
            <a:r>
              <a:rPr lang="cs-CZ" altLang="cs-CZ" b="1">
                <a:solidFill>
                  <a:srgbClr val="336600"/>
                </a:solidFill>
              </a:rPr>
              <a:t>Ústava ČR,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336600"/>
                </a:solidFill>
              </a:rPr>
              <a:t>rozh. prezidenta rep. 144/93 Sb.,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336600"/>
                </a:solidFill>
              </a:rPr>
              <a:t>usnesení vlády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4A871A9-8F2D-4131-AD59-F90062F9D5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549275"/>
            <a:ext cx="7772400" cy="1470025"/>
          </a:xfrm>
          <a:solidFill>
            <a:srgbClr val="CBFDD1"/>
          </a:solidFill>
        </p:spPr>
        <p:txBody>
          <a:bodyPr/>
          <a:lstStyle/>
          <a:p>
            <a:pPr eaLnBrk="1" hangingPunct="1"/>
            <a:r>
              <a:rPr lang="cs-CZ" altLang="cs-CZ"/>
              <a:t>Třídění mezinárodních smluv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8C94AC3-448E-4706-B0CD-870F9E8D35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16013" y="2349500"/>
            <a:ext cx="7129462" cy="3816350"/>
          </a:xfrm>
          <a:solidFill>
            <a:srgbClr val="E5FFED"/>
          </a:solidFill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dirty="0"/>
              <a:t>  </a:t>
            </a:r>
            <a:r>
              <a:rPr lang="cs-CZ" altLang="cs-CZ" sz="2800" b="1" dirty="0"/>
              <a:t>počet smluvních stran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dirty="0"/>
              <a:t>  </a:t>
            </a:r>
            <a:r>
              <a:rPr lang="cs-CZ" altLang="cs-CZ" sz="2800" b="1" dirty="0"/>
              <a:t>možnost přístupu</a:t>
            </a:r>
            <a:r>
              <a:rPr lang="cs-CZ" altLang="cs-CZ" sz="2800" dirty="0"/>
              <a:t> (mnohostranné)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dirty="0"/>
              <a:t>  </a:t>
            </a:r>
            <a:r>
              <a:rPr lang="cs-CZ" altLang="cs-CZ" sz="2800" b="1" dirty="0"/>
              <a:t>forma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b="1" dirty="0"/>
              <a:t>  úroveň</a:t>
            </a:r>
            <a:r>
              <a:rPr lang="cs-CZ" altLang="cs-CZ" sz="2800" dirty="0"/>
              <a:t> sjednání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dirty="0"/>
              <a:t>  </a:t>
            </a:r>
            <a:r>
              <a:rPr lang="cs-CZ" altLang="cs-CZ" sz="2800" b="1" dirty="0"/>
              <a:t>normativní obsah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kontraktuální</a:t>
            </a:r>
            <a:r>
              <a:rPr lang="cs-CZ" altLang="cs-CZ" sz="2800" dirty="0"/>
              <a:t>,        	</a:t>
            </a:r>
            <a:r>
              <a:rPr lang="cs-CZ" altLang="cs-CZ" sz="2800" dirty="0" err="1"/>
              <a:t>pravotvorné</a:t>
            </a:r>
            <a:r>
              <a:rPr lang="cs-CZ" altLang="cs-CZ" sz="2800" dirty="0"/>
              <a:t>)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2800" dirty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cs-CZ" altLang="cs-CZ" sz="2800" b="1" dirty="0">
                <a:solidFill>
                  <a:schemeClr val="bg1">
                    <a:lumMod val="75000"/>
                  </a:schemeClr>
                </a:solidFill>
              </a:rPr>
              <a:t>vzájemnost </a:t>
            </a:r>
            <a:r>
              <a:rPr lang="cs-CZ" altLang="cs-CZ" sz="2800" dirty="0">
                <a:solidFill>
                  <a:schemeClr val="bg1">
                    <a:lumMod val="75000"/>
                  </a:schemeClr>
                </a:solidFill>
              </a:rPr>
              <a:t>(inter partes  x  </a:t>
            </a:r>
            <a:r>
              <a:rPr lang="cs-CZ" altLang="cs-CZ" sz="2800" dirty="0" err="1">
                <a:solidFill>
                  <a:schemeClr val="bg1">
                    <a:lumMod val="75000"/>
                  </a:schemeClr>
                </a:solidFill>
              </a:rPr>
              <a:t>erga</a:t>
            </a:r>
            <a:r>
              <a:rPr lang="cs-CZ" alt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altLang="cs-CZ" sz="2800" dirty="0" err="1">
                <a:solidFill>
                  <a:schemeClr val="bg1">
                    <a:lumMod val="75000"/>
                  </a:schemeClr>
                </a:solidFill>
              </a:rPr>
              <a:t>omnes</a:t>
            </a:r>
            <a:r>
              <a:rPr lang="cs-CZ" alt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92266EB-FDE6-4D47-88EA-633600B63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 sz="4000">
                <a:solidFill>
                  <a:schemeClr val="accent2"/>
                </a:solidFill>
              </a:rPr>
              <a:t>Zásady mezinárodního smluvního práva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F5E8DB-C937-4A4C-94FE-8EDB76468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1. zásada </a:t>
            </a:r>
            <a:r>
              <a:rPr lang="cs-CZ" altLang="cs-CZ">
                <a:solidFill>
                  <a:srgbClr val="CC0000"/>
                </a:solidFill>
              </a:rPr>
              <a:t>pacta sunt servanda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2. zásada </a:t>
            </a:r>
            <a:r>
              <a:rPr lang="cs-CZ" altLang="cs-CZ">
                <a:solidFill>
                  <a:srgbClr val="CC0000"/>
                </a:solidFill>
              </a:rPr>
              <a:t>dobré víry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3. zásada </a:t>
            </a:r>
            <a:r>
              <a:rPr lang="cs-CZ" altLang="cs-CZ">
                <a:solidFill>
                  <a:srgbClr val="CC0000"/>
                </a:solidFill>
              </a:rPr>
              <a:t>smluvní volnosti</a:t>
            </a:r>
            <a:r>
              <a:rPr lang="cs-CZ" altLang="cs-CZ"/>
              <a:t> a svobodné vůle stran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4. zásada </a:t>
            </a:r>
            <a:r>
              <a:rPr lang="cs-CZ" altLang="cs-CZ">
                <a:solidFill>
                  <a:srgbClr val="CC0000"/>
                </a:solidFill>
              </a:rPr>
              <a:t>nezávaznosti smluv pro třetí</a:t>
            </a:r>
            <a:r>
              <a:rPr lang="cs-CZ" altLang="cs-CZ"/>
              <a:t> strany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5. vyloučení </a:t>
            </a:r>
            <a:r>
              <a:rPr lang="cs-CZ" altLang="cs-CZ">
                <a:solidFill>
                  <a:srgbClr val="CC0000"/>
                </a:solidFill>
              </a:rPr>
              <a:t>zpětné působnosti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6. </a:t>
            </a:r>
            <a:r>
              <a:rPr lang="cs-CZ" altLang="cs-CZ">
                <a:solidFill>
                  <a:srgbClr val="0000FF"/>
                </a:solidFill>
              </a:rPr>
              <a:t>lex posterior derogat priori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7. </a:t>
            </a:r>
            <a:r>
              <a:rPr lang="cs-CZ" altLang="cs-CZ">
                <a:solidFill>
                  <a:srgbClr val="0000FF"/>
                </a:solidFill>
              </a:rPr>
              <a:t>lex specialis derogat legi generali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3E492AF-3C22-4C81-9D9D-CDF333B11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75612" cy="1800225"/>
          </a:xfrm>
        </p:spPr>
        <p:txBody>
          <a:bodyPr/>
          <a:lstStyle/>
          <a:p>
            <a:pPr eaLnBrk="1" hangingPunct="1"/>
            <a:r>
              <a:rPr lang="cs-CZ" altLang="cs-CZ" sz="4000" b="1"/>
              <a:t>Závaznost smlouvy v oblasti vnitrostátního práva: tam, kde se sféry MP a VP prolínají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9C7B7B9-880F-4759-87B8-C444FE6C7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416718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 sz="4000"/>
              <a:t>vznik (zánik) smlouvy</a:t>
            </a:r>
          </a:p>
          <a:p>
            <a:pPr eaLnBrk="1" hangingPunct="1"/>
            <a:r>
              <a:rPr lang="cs-CZ" altLang="cs-CZ" sz="4000"/>
              <a:t>provádění smluv určených jednotlivcům</a:t>
            </a:r>
          </a:p>
          <a:p>
            <a:pPr eaLnBrk="1" hangingPunct="1">
              <a:buFontTx/>
              <a:buNone/>
            </a:pPr>
            <a:r>
              <a:rPr lang="cs-CZ" altLang="cs-CZ" sz="4000"/>
              <a:t>	</a:t>
            </a:r>
            <a:r>
              <a:rPr lang="cs-CZ" altLang="cs-CZ" sz="4000">
                <a:solidFill>
                  <a:srgbClr val="990033"/>
                </a:solidFill>
              </a:rPr>
              <a:t>taková smlouva se musí dostat do pozice práva vnitrostátního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724</TotalTime>
  <Words>438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Výchozí návrh</vt:lpstr>
      <vt:lpstr>215 - Úvod do M a E práva</vt:lpstr>
      <vt:lpstr>Prameny mezinárodního práva</vt:lpstr>
      <vt:lpstr>Mezinárodní smlouva jako pramen MPV</vt:lpstr>
      <vt:lpstr>Definice mezinárodní smlouvy</vt:lpstr>
      <vt:lpstr>Označení mezinárodní smlouvy</vt:lpstr>
      <vt:lpstr>Právní úprava smluvního práva</vt:lpstr>
      <vt:lpstr>Třídění mezinárodních smluv</vt:lpstr>
      <vt:lpstr>Zásady mezinárodního smluvního práva</vt:lpstr>
      <vt:lpstr>Závaznost smlouvy v oblasti vnitrostátního práva: tam, kde se sféry MP a VP prolínají</vt:lpstr>
      <vt:lpstr>Zásahy smlouvy do vnitrostátní sféry – smlouva požaduje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41</cp:revision>
  <dcterms:created xsi:type="dcterms:W3CDTF">2009-04-02T14:18:05Z</dcterms:created>
  <dcterms:modified xsi:type="dcterms:W3CDTF">2021-03-08T09:38:30Z</dcterms:modified>
</cp:coreProperties>
</file>