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3"/>
  </p:notesMasterIdLst>
  <p:sldIdLst>
    <p:sldId id="256" r:id="rId2"/>
    <p:sldId id="375" r:id="rId3"/>
    <p:sldId id="410" r:id="rId4"/>
    <p:sldId id="411" r:id="rId5"/>
    <p:sldId id="412" r:id="rId6"/>
    <p:sldId id="413" r:id="rId7"/>
    <p:sldId id="414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  <p:sldId id="406" r:id="rId38"/>
    <p:sldId id="407" r:id="rId39"/>
    <p:sldId id="408" r:id="rId40"/>
    <p:sldId id="409" r:id="rId41"/>
    <p:sldId id="373" r:id="rId4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5" d="100"/>
          <a:sy n="75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16.02.2021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16.02.2021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endParaRPr lang="cs-CZ" sz="7200" dirty="0"/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Principy soukromého práva a jejich projevy v OZ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168601" y="3943990"/>
            <a:ext cx="691033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None/>
              <a:defRPr sz="15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35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kern="0" dirty="0"/>
              <a:t>Doc. JUDr. Kateřina Ronovská, Ph.D.</a:t>
            </a:r>
          </a:p>
          <a:p>
            <a:endParaRPr lang="cs-CZ" kern="0" dirty="0"/>
          </a:p>
          <a:p>
            <a:endParaRPr lang="cs-CZ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214" y="980728"/>
            <a:ext cx="8086635" cy="647700"/>
          </a:xfrm>
        </p:spPr>
        <p:txBody>
          <a:bodyPr/>
          <a:lstStyle/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</a:rPr>
              <a:t>Pojem a význam základních zásad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916831"/>
            <a:ext cx="8504238" cy="418234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Psané a nepsané zásady </a:t>
            </a:r>
          </a:p>
          <a:p>
            <a:pPr lvl="1" eaLnBrk="1" hangingPunct="1"/>
            <a:r>
              <a:rPr lang="cs-CZ" altLang="cs-CZ" dirty="0"/>
              <a:t>Právo obsahuje i nepsané právní zásady (principy), které lze zjistit analýzou (indukcí) příslušné právní úpravy!</a:t>
            </a:r>
          </a:p>
          <a:p>
            <a:pPr lvl="2" eaLnBrk="1" hangingPunct="1"/>
            <a:r>
              <a:rPr lang="cs-CZ" altLang="cs-CZ" dirty="0" err="1"/>
              <a:t>Pb</a:t>
            </a:r>
            <a:r>
              <a:rPr lang="cs-CZ" altLang="cs-CZ" dirty="0"/>
              <a:t>.: je určité pravidlo výrazem obecné zásady, nebo je naopak zvláštním ujednáním od opačného obecného pravidla </a:t>
            </a:r>
          </a:p>
          <a:p>
            <a:pPr lvl="2" eaLnBrk="1" hangingPunct="1"/>
            <a:r>
              <a:rPr lang="cs-CZ" altLang="cs-CZ" dirty="0"/>
              <a:t>Srov. argument „výjimka potvrzuje pravidlo“</a:t>
            </a:r>
          </a:p>
          <a:p>
            <a:pPr lvl="1" eaLnBrk="1" hangingPunct="1"/>
            <a:r>
              <a:rPr lang="cs-CZ" altLang="cs-CZ" dirty="0"/>
              <a:t>Srov. § 3 odst. 3: „</a:t>
            </a:r>
            <a:r>
              <a:rPr lang="cs-CZ" altLang="cs-CZ" i="1" dirty="0"/>
              <a:t>Soukromé právo vyvěrá také z dalších obecně uznaných zásad spravedlnosti a práva</a:t>
            </a:r>
            <a:r>
              <a:rPr lang="cs-CZ" altLang="cs-CZ" dirty="0"/>
              <a:t>.“ </a:t>
            </a:r>
          </a:p>
          <a:p>
            <a:pPr lvl="2" eaLnBrk="1" hangingPunct="1"/>
            <a:r>
              <a:rPr lang="cs-CZ" altLang="cs-CZ" dirty="0"/>
              <a:t>Zjištění právní zásady</a:t>
            </a:r>
          </a:p>
          <a:p>
            <a:pPr lvl="2" eaLnBrk="1" hangingPunct="1"/>
            <a:r>
              <a:rPr lang="cs-CZ" altLang="cs-CZ" dirty="0"/>
              <a:t>Aplikace právní zásady </a:t>
            </a:r>
          </a:p>
          <a:p>
            <a:endParaRPr lang="cs-CZ" alt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16EA05-9BC7-47D3-B62C-EDE221F8D612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2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836712"/>
            <a:ext cx="8534400" cy="758825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2060"/>
                </a:solidFill>
              </a:rPr>
              <a:t>II. Jednotlivé základní zásady soukromého práva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72816"/>
            <a:ext cx="8504238" cy="41764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Svoboda jednotlivce: možnost jednat podle své vůle (hodnota)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Úprava právního jednání: autonomie vůle, smluvní svoboda, testovací svoboda 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Předpoklad svobody: existence právního panství (např. vlastnického práva jako právního panství nad věcí, osobnostních práva atd.)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Realizace principu svobody jednotlivce v právním řádu (příklady):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200" dirty="0"/>
              <a:t>Vše je dovoleno, co není zakázáno (srov. čl. 2 odst. 4 Ústavy, čl. 2 odst. 3 Listiny) 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2200" dirty="0"/>
              <a:t>X veřejné právo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200" dirty="0" err="1"/>
              <a:t>Dispozitivnost</a:t>
            </a:r>
            <a:r>
              <a:rPr lang="cs-CZ" altLang="cs-CZ" sz="2200" dirty="0"/>
              <a:t> právní úpravy (různá míra s ohledem na kolidující principy)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200" dirty="0"/>
              <a:t>Nepojmenované (</a:t>
            </a:r>
            <a:r>
              <a:rPr lang="cs-CZ" altLang="cs-CZ" sz="2200" dirty="0" err="1"/>
              <a:t>inominátní</a:t>
            </a:r>
            <a:r>
              <a:rPr lang="cs-CZ" altLang="cs-CZ" sz="2200" dirty="0"/>
              <a:t>) smlouvy: § 1746 odst. 2</a:t>
            </a:r>
          </a:p>
        </p:txBody>
      </p:sp>
      <p:sp>
        <p:nvSpPr>
          <p:cNvPr id="19460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73AB9F-C24B-4E0E-B6A3-986EAD9999AD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414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Právo usilovat o štěstí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844823"/>
            <a:ext cx="8504238" cy="42543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§ 3 odst. 1: „ Soukromé právo chrání důstojnost a svobodu člověka i jeho přirozené právo brát se o vlastní štěstí a štěstí jeho rodiny nebo lidí jemu blízkých takovým způsobem, jenž nepůsobí bezdůvodně újmu druhým.“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Deklarace nezávislosti Spojených států amerických ze 4. července 1776: „</a:t>
            </a:r>
            <a:r>
              <a:rPr lang="cs-CZ" altLang="cs-CZ" i="1" dirty="0"/>
              <a:t>Pokládáme za samozřejmé pravdy, že všichni lidé jsou stvořeni sobě rovni, že jsou obdařeni svým stvořitelem určitými nezcizitelnými právy, že mezi tato práva náleží život, svoboda a sledování osobního štěstí.</a:t>
            </a:r>
            <a:r>
              <a:rPr lang="cs-CZ" altLang="cs-CZ" dirty="0"/>
              <a:t>“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X Marx: „Každý podle svých schopností, každému podle jeho potřeb“; srov. Lenin: Stát a revoluce, kapitola V., 4. </a:t>
            </a:r>
          </a:p>
          <a:p>
            <a:endParaRPr lang="cs-CZ" altLang="cs-CZ" dirty="0"/>
          </a:p>
        </p:txBody>
      </p:sp>
      <p:sp>
        <p:nvSpPr>
          <p:cNvPr id="20484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48E76F-F359-457C-8C4B-9630E16FD5EA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dirty="0"/>
              <a:t>Pruské všeobecné zemské právo (</a:t>
            </a:r>
            <a:r>
              <a:rPr lang="cs-CZ" altLang="cs-CZ" dirty="0" err="1"/>
              <a:t>Allgemeines</a:t>
            </a:r>
            <a:r>
              <a:rPr lang="cs-CZ" altLang="cs-CZ" dirty="0"/>
              <a:t> </a:t>
            </a:r>
            <a:r>
              <a:rPr lang="cs-CZ" altLang="cs-CZ" dirty="0" err="1"/>
              <a:t>Landrecht</a:t>
            </a:r>
            <a:r>
              <a:rPr lang="cs-CZ" altLang="cs-CZ" dirty="0"/>
              <a:t>; ALR): „</a:t>
            </a:r>
            <a:r>
              <a:rPr lang="cs-CZ" altLang="cs-CZ" i="1" dirty="0"/>
              <a:t>Obecná práva lidí se zakládají na přirozené svobodě moci hledat a podporovat vlastní blaho (</a:t>
            </a:r>
            <a:r>
              <a:rPr lang="cs-CZ" altLang="cs-CZ" i="1" dirty="0" err="1"/>
              <a:t>Wohl</a:t>
            </a:r>
            <a:r>
              <a:rPr lang="cs-CZ" altLang="cs-CZ" i="1" dirty="0"/>
              <a:t>), aniž by to bylo na úkor práv jiného.“</a:t>
            </a:r>
          </a:p>
          <a:p>
            <a:endParaRPr lang="cs-CZ" altLang="cs-CZ" i="1" dirty="0"/>
          </a:p>
          <a:p>
            <a:r>
              <a:rPr lang="cs-CZ" altLang="cs-CZ" dirty="0"/>
              <a:t>X Marx: „Každý podle svých schopností, každému podle jeho potřeb“; srov. Lenin: Stát a revoluce, kapitola V., 4.</a:t>
            </a:r>
          </a:p>
        </p:txBody>
      </p:sp>
      <p:sp>
        <p:nvSpPr>
          <p:cNvPr id="21508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37EDC-1D53-47C8-9A31-127E8E42DDD2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8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836712"/>
            <a:ext cx="8086635" cy="503684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Autonomie vůle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Přímý výraz svobody jedince: možnost dle své vůle uspořádat své záležitosti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Projevy: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Svoboda učinit určitý úkon; tj. zda subjekt bude právně jednat či nikoli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/>
              <a:t>X smluvní </a:t>
            </a:r>
            <a:r>
              <a:rPr lang="cs-CZ" altLang="cs-CZ" dirty="0" err="1"/>
              <a:t>přímus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Svoboda volby adresáta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Svoboda volby obsahu (srov. </a:t>
            </a:r>
            <a:r>
              <a:rPr lang="cs-CZ" altLang="cs-CZ" dirty="0" err="1"/>
              <a:t>dispozitivnost</a:t>
            </a:r>
            <a:r>
              <a:rPr lang="cs-CZ" altLang="cs-CZ" dirty="0"/>
              <a:t> norem občanského práva; </a:t>
            </a:r>
            <a:r>
              <a:rPr lang="cs-CZ" altLang="cs-CZ" dirty="0" err="1"/>
              <a:t>inominátní</a:t>
            </a:r>
            <a:r>
              <a:rPr lang="cs-CZ" altLang="cs-CZ" dirty="0"/>
              <a:t> smlouvy - § 1746 odst. 2)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i="1" dirty="0"/>
              <a:t>Obsah právního jednání tvoří práva a povinnosti, které toto právní jednání vyvolává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Svoboda volby formy právního jednání (§ 507 NOZ)</a:t>
            </a:r>
          </a:p>
        </p:txBody>
      </p:sp>
      <p:sp>
        <p:nvSpPr>
          <p:cNvPr id="2253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7AEC58-D53C-4B99-8C0B-5D9AD41E9A6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51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cs-CZ" altLang="cs-CZ"/>
              <a:t>Promítnutí zásady autonomie vůle do procesního práva: </a:t>
            </a:r>
          </a:p>
          <a:p>
            <a:pPr lvl="1" eaLnBrk="1" hangingPunct="1"/>
            <a:r>
              <a:rPr lang="cs-CZ" altLang="cs-CZ"/>
              <a:t>Např. možnost smíru, dispoziční zásada, prorogace, rozhodčí řízení atd. </a:t>
            </a:r>
          </a:p>
        </p:txBody>
      </p:sp>
      <p:sp>
        <p:nvSpPr>
          <p:cNvPr id="2355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EB49D7-B91B-48D4-8D24-CB89C5E00BB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846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38" y="836712"/>
            <a:ext cx="8086635" cy="50405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2060"/>
                </a:solidFill>
              </a:rPr>
              <a:t>Vigilantibus</a:t>
            </a:r>
            <a:r>
              <a:rPr lang="cs-CZ" altLang="cs-CZ" dirty="0">
                <a:solidFill>
                  <a:srgbClr val="002060"/>
                </a:solidFill>
              </a:rPr>
              <a:t> </a:t>
            </a:r>
            <a:r>
              <a:rPr lang="cs-CZ" altLang="cs-CZ" dirty="0" err="1">
                <a:solidFill>
                  <a:srgbClr val="002060"/>
                </a:solidFill>
              </a:rPr>
              <a:t>iura</a:t>
            </a:r>
            <a:r>
              <a:rPr lang="cs-CZ" altLang="cs-CZ" dirty="0">
                <a:solidFill>
                  <a:srgbClr val="002060"/>
                </a:solidFill>
              </a:rPr>
              <a:t> </a:t>
            </a:r>
            <a:r>
              <a:rPr lang="cs-CZ" altLang="cs-CZ" dirty="0" err="1">
                <a:solidFill>
                  <a:srgbClr val="002060"/>
                </a:solidFill>
              </a:rPr>
              <a:t>scripta</a:t>
            </a:r>
            <a:r>
              <a:rPr lang="cs-CZ" altLang="cs-CZ" dirty="0">
                <a:solidFill>
                  <a:srgbClr val="002060"/>
                </a:solidFill>
              </a:rPr>
              <a:t> </a:t>
            </a:r>
            <a:r>
              <a:rPr lang="cs-CZ" altLang="cs-CZ" dirty="0" err="1">
                <a:solidFill>
                  <a:srgbClr val="002060"/>
                </a:solidFill>
              </a:rPr>
              <a:t>sunt</a:t>
            </a:r>
            <a:r>
              <a:rPr lang="cs-CZ" altLang="cs-CZ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/>
              <a:t>Bdělým náleží (jsou připsána) práva</a:t>
            </a:r>
          </a:p>
          <a:p>
            <a:pPr eaLnBrk="1" hangingPunct="1"/>
            <a:r>
              <a:rPr lang="cs-CZ" altLang="cs-CZ" dirty="0"/>
              <a:t>Reflexní projev svobody – odpovědnost za sebe sama</a:t>
            </a:r>
          </a:p>
          <a:p>
            <a:pPr lvl="1" eaLnBrk="1" hangingPunct="1"/>
            <a:r>
              <a:rPr lang="cs-CZ" altLang="cs-CZ" dirty="0"/>
              <a:t>Svoboda jednat či nejednat – subjekt nese následky svého rozhodnutí, své aktivity či pasivity </a:t>
            </a:r>
          </a:p>
          <a:p>
            <a:pPr lvl="1" eaLnBrk="1" hangingPunct="1"/>
            <a:r>
              <a:rPr lang="cs-CZ" altLang="cs-CZ" dirty="0"/>
              <a:t>Korekce: např. ochrana slabší strany </a:t>
            </a:r>
          </a:p>
          <a:p>
            <a:pPr lvl="2" eaLnBrk="1" hangingPunct="1"/>
            <a:r>
              <a:rPr lang="cs-CZ" altLang="cs-CZ" dirty="0"/>
              <a:t>Ochrana proti sobě samému (např. neplatnost vzdání se práva, např. § 1755, 2898). </a:t>
            </a:r>
          </a:p>
          <a:p>
            <a:pPr lvl="1" eaLnBrk="1" hangingPunct="1"/>
            <a:r>
              <a:rPr lang="cs-CZ" altLang="cs-CZ" dirty="0"/>
              <a:t>Příklady: </a:t>
            </a:r>
          </a:p>
          <a:p>
            <a:pPr lvl="2" eaLnBrk="1" hangingPunct="1"/>
            <a:r>
              <a:rPr lang="cs-CZ" altLang="cs-CZ" dirty="0"/>
              <a:t>Promlčení </a:t>
            </a:r>
          </a:p>
          <a:p>
            <a:pPr lvl="2" eaLnBrk="1" hangingPunct="1"/>
            <a:r>
              <a:rPr lang="cs-CZ" altLang="cs-CZ" dirty="0"/>
              <a:t>Dovolání se relativní neplatnosti</a:t>
            </a:r>
          </a:p>
          <a:p>
            <a:pPr lvl="2" eaLnBrk="1" hangingPunct="1"/>
            <a:r>
              <a:rPr lang="cs-CZ" altLang="cs-CZ" dirty="0"/>
              <a:t>Uplatnění práva z absolutní neplatnosti (např. práva na vydání bezdůvodného obohacení)  </a:t>
            </a:r>
          </a:p>
        </p:txBody>
      </p:sp>
      <p:sp>
        <p:nvSpPr>
          <p:cNvPr id="24580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D37365-7EB1-4236-A01A-20F73CB508B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542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Zákaz zneužití práv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916831"/>
            <a:ext cx="8504238" cy="4182343"/>
          </a:xfrm>
        </p:spPr>
        <p:txBody>
          <a:bodyPr/>
          <a:lstStyle/>
          <a:p>
            <a:pPr eaLnBrk="1" hangingPunct="1"/>
            <a:r>
              <a:rPr lang="cs-CZ" altLang="cs-CZ" dirty="0"/>
              <a:t>Zneužití práva: užiti práva v rozporu s jeho účelem </a:t>
            </a:r>
          </a:p>
          <a:p>
            <a:pPr lvl="1" eaLnBrk="1" hangingPunct="1"/>
            <a:r>
              <a:rPr lang="cs-CZ" altLang="cs-CZ" dirty="0"/>
              <a:t>Př.: bezprávná výhrůžka v případě vynucení darování hrozbou podání trestního oznámení 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Šikana: určité právo je vykonáváno jen za účelem jinému škodit</a:t>
            </a:r>
          </a:p>
          <a:p>
            <a:pPr lvl="1" eaLnBrk="1" hangingPunct="1"/>
            <a:r>
              <a:rPr lang="cs-CZ" altLang="cs-CZ" dirty="0"/>
              <a:t>Př.: zneužití vlastnického práva: výpověď nájmu jen s cílem poškodit nájemce. </a:t>
            </a:r>
          </a:p>
        </p:txBody>
      </p:sp>
      <p:sp>
        <p:nvSpPr>
          <p:cNvPr id="25604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CAA7AA-3013-4388-836D-53E037F005F1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78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Šikana 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pPr eaLnBrk="1" hangingPunct="1"/>
            <a:r>
              <a:rPr lang="cs-CZ" altLang="cs-CZ" dirty="0"/>
              <a:t>22 </a:t>
            </a:r>
            <a:r>
              <a:rPr lang="cs-CZ" altLang="cs-CZ" dirty="0" err="1"/>
              <a:t>Cdo</a:t>
            </a:r>
            <a:r>
              <a:rPr lang="cs-CZ" altLang="cs-CZ" dirty="0"/>
              <a:t> 1567/2004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/>
              <a:t>	Šikanou je takový výkon práva, jehož jediným cílem je poškodit jiného. Jednání, které je </a:t>
            </a:r>
            <a:r>
              <a:rPr lang="cs-CZ" altLang="cs-CZ" dirty="0" err="1"/>
              <a:t>šikanózní</a:t>
            </a:r>
            <a:r>
              <a:rPr lang="cs-CZ" altLang="cs-CZ" dirty="0"/>
              <a:t> anebo které je zneužitím práva, platný OZ výslovně nepostihuje; takové jednání je však v rozporu s dobrými mravy (§ 3 odst. 1 OZ), a proto mu lze za podmínek v tomto ustanovení uvedených odepřít ochranu.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/>
              <a:t>	- nyní § 8 OZ, § 580 odst. 1 OZ; srov. § 2909</a:t>
            </a:r>
          </a:p>
        </p:txBody>
      </p:sp>
      <p:sp>
        <p:nvSpPr>
          <p:cNvPr id="2662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89EE6E-E1DC-4974-83A9-ECC90817DF7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857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21 </a:t>
            </a:r>
            <a:r>
              <a:rPr lang="cs-CZ" dirty="0" err="1"/>
              <a:t>Cdo</a:t>
            </a:r>
            <a:r>
              <a:rPr lang="cs-CZ" dirty="0"/>
              <a:t> 992/99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	Za </a:t>
            </a:r>
            <a:r>
              <a:rPr lang="cs-CZ" b="1" dirty="0"/>
              <a:t>zneužití výkonu práva </a:t>
            </a:r>
            <a:r>
              <a:rPr lang="cs-CZ" dirty="0"/>
              <a:t>lze považovat pouze takové jednání, jehož cílem není dosažení účelu a smyslu sledovaného právní normou, nýbrž které je v rozporu s ustálenými dobrými mravy vedeno přímým úmyslem způsobit jinému účastníku újmu.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IV. ÚS 22/01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	Projev </a:t>
            </a:r>
            <a:r>
              <a:rPr lang="cs-CZ" b="1" dirty="0"/>
              <a:t>šikany</a:t>
            </a:r>
            <a:r>
              <a:rPr lang="cs-CZ" dirty="0"/>
              <a:t> je výkon práva činěný nikoli za účelem dosažení určitého, např. ekonomického, cíle, nýbrž úmyslně (tzv. dolus </a:t>
            </a:r>
            <a:r>
              <a:rPr lang="cs-CZ" dirty="0" err="1"/>
              <a:t>coloratus</a:t>
            </a:r>
            <a:r>
              <a:rPr lang="cs-CZ" dirty="0"/>
              <a:t>), za účelem jejich poškození. Ústavní soud v této souvislosti poukazuje kupř. na judikaturu rakouského Ústavního soudu, která považuje za nezbytné z hlediska tzv. principu abstrakce rozlišovat právní následky rozporu s dobrými mravy pro právní úkony pouze obligačního charakteru a úkony věcně právního charakteru (BGH in WM 1974, str. 774). Jako zásada odvozená z principu abstrakce zde platí, že rozpor s dobrými mravy na straně věcně právního úkonu musí být zkoumán samostatně od úkonu, který má určitý obligačně právní podtext.</a:t>
            </a:r>
          </a:p>
        </p:txBody>
      </p:sp>
      <p:sp>
        <p:nvSpPr>
          <p:cNvPr id="27651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122C51-30B8-4642-9479-5B7D7EE85871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3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Principy a pravidla (obecně)</a:t>
            </a:r>
          </a:p>
          <a:p>
            <a:r>
              <a:rPr lang="cs-CZ" dirty="0"/>
              <a:t>Jednotlivé zásady </a:t>
            </a:r>
            <a:r>
              <a:rPr lang="cs-CZ"/>
              <a:t>soukromého práva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17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LPS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r>
              <a:rPr lang="cs-CZ" altLang="cs-CZ" dirty="0"/>
              <a:t>Čl. 11 odst. 3 LPS: „Vlastnictví zavazuje. Nesmí být zneužito na újmu práv druhých anebo v rozporu se zákonem chráněnými obecnými zájmy. …“</a:t>
            </a:r>
          </a:p>
          <a:p>
            <a:endParaRPr lang="cs-CZ" altLang="cs-CZ" dirty="0"/>
          </a:p>
        </p:txBody>
      </p:sp>
      <p:sp>
        <p:nvSpPr>
          <p:cNvPr id="28676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A4ED54-984A-40D6-A865-5D3B958159A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72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293" y="1052736"/>
            <a:ext cx="8086635" cy="432471"/>
          </a:xfrm>
        </p:spPr>
        <p:txBody>
          <a:bodyPr/>
          <a:lstStyle/>
          <a:p>
            <a:pPr>
              <a:defRPr/>
            </a:pPr>
            <a:r>
              <a:rPr lang="cs-CZ" dirty="0"/>
              <a:t>§ 8 NOZ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700809"/>
            <a:ext cx="8504238" cy="4398366"/>
          </a:xfrm>
        </p:spPr>
        <p:txBody>
          <a:bodyPr/>
          <a:lstStyle/>
          <a:p>
            <a:pPr eaLnBrk="1" hangingPunct="1"/>
            <a:r>
              <a:rPr lang="cs-CZ" altLang="cs-CZ" dirty="0"/>
              <a:t>§ 8 NOZ: „Zjevné zneužití práva nepožívá právní ochrany.</a:t>
            </a:r>
          </a:p>
          <a:p>
            <a:pPr lvl="1" eaLnBrk="1" hangingPunct="1"/>
            <a:r>
              <a:rPr lang="cs-CZ" altLang="cs-CZ" dirty="0"/>
              <a:t>Čl. 2 odst. 2 </a:t>
            </a:r>
            <a:r>
              <a:rPr lang="cs-CZ" altLang="cs-CZ" dirty="0" err="1"/>
              <a:t>švýc</a:t>
            </a:r>
            <a:r>
              <a:rPr lang="cs-CZ" altLang="cs-CZ" dirty="0"/>
              <a:t>. ZGB</a:t>
            </a:r>
          </a:p>
          <a:p>
            <a:pPr lvl="1" eaLnBrk="1" hangingPunct="1"/>
            <a:r>
              <a:rPr lang="cs-CZ" altLang="cs-CZ" dirty="0"/>
              <a:t>„Zjevnost“</a:t>
            </a: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Hmotněprávní kritérium </a:t>
            </a: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Procesní kritérium (dokazování)?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Nepožívá právní ochrany: obecná formulace, která zahrnuje různé konkrétní následky: </a:t>
            </a:r>
          </a:p>
          <a:p>
            <a:pPr marL="1257300" lvl="2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Neplatnost právního jednání</a:t>
            </a:r>
          </a:p>
          <a:p>
            <a:pPr marL="1257300" lvl="2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Přípustnost žaloby na zdržení se určitého faktického jednání atd. </a:t>
            </a:r>
          </a:p>
          <a:p>
            <a:pPr marL="1257300" lvl="2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Srov. § 2909 </a:t>
            </a:r>
          </a:p>
          <a:p>
            <a:pPr lvl="1" eaLnBrk="1" hangingPunct="1"/>
            <a:endParaRPr lang="cs-CZ" altLang="cs-CZ" dirty="0"/>
          </a:p>
          <a:p>
            <a:endParaRPr lang="cs-CZ" altLang="cs-CZ" dirty="0"/>
          </a:p>
        </p:txBody>
      </p:sp>
      <p:sp>
        <p:nvSpPr>
          <p:cNvPr id="29700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8C92E3-A96C-4D77-ADC8-BA46067DDDE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49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0426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chemeClr val="tx2"/>
                </a:solidFill>
              </a:rPr>
              <a:t>Princip právní jistoty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00809"/>
            <a:ext cx="8504238" cy="4398366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Plyne z požadavku právního státu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Subjekty mají mít možnost znát své právní postavení, tj. požadavek jasnosti v právních vztazích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Stejně tak znamená ochranu stability právních vztahů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Zaručuje se např.: </a:t>
            </a:r>
          </a:p>
          <a:p>
            <a:pPr marL="736092" lvl="1" indent="-342900" eaLnBrk="1" fontAlgn="auto" hangingPunct="1">
              <a:spcAft>
                <a:spcPts val="0"/>
              </a:spcAft>
              <a:defRPr/>
            </a:pPr>
            <a:r>
              <a:rPr lang="cs-CZ" dirty="0"/>
              <a:t>předvídatelnost právního postavení</a:t>
            </a:r>
          </a:p>
          <a:p>
            <a:pPr marL="736092" lvl="1" indent="-342900" eaLnBrk="1" fontAlgn="auto" hangingPunct="1">
              <a:spcAft>
                <a:spcPts val="0"/>
              </a:spcAft>
              <a:defRPr/>
            </a:pPr>
            <a:r>
              <a:rPr lang="cs-CZ" dirty="0"/>
              <a:t>legitimní očekávání (srov. principy poctivosti a ochrany dobré víry) </a:t>
            </a:r>
          </a:p>
          <a:p>
            <a:pPr marL="1010729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Srov. např. vydržení, nabytí od neoprávněného, ochrana poctivého držitele, ochrana poctivého obohaceného atd.</a:t>
            </a:r>
          </a:p>
          <a:p>
            <a:pPr marL="736092" lvl="1" indent="-342900" eaLnBrk="1" fontAlgn="auto" hangingPunct="1">
              <a:spcAft>
                <a:spcPts val="0"/>
              </a:spcAft>
              <a:defRPr/>
            </a:pPr>
            <a:r>
              <a:rPr lang="cs-CZ" dirty="0"/>
              <a:t>ochrana důvěry v právo (tzv. ochrana nabytých práv)</a:t>
            </a:r>
          </a:p>
          <a:p>
            <a:pPr marL="1010729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Srov. § 3028 </a:t>
            </a:r>
            <a:r>
              <a:rPr lang="cs-CZ" dirty="0" err="1"/>
              <a:t>an</a:t>
            </a:r>
            <a:r>
              <a:rPr lang="cs-CZ" dirty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dirty="0"/>
          </a:p>
        </p:txBody>
      </p:sp>
      <p:sp>
        <p:nvSpPr>
          <p:cNvPr id="30724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43904E-074C-4440-B599-D395B8F55AA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81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484784"/>
            <a:ext cx="8086635" cy="6477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Ochrana základních pravidel společnosti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348879"/>
            <a:ext cx="8504238" cy="3750295"/>
          </a:xfrm>
        </p:spPr>
        <p:txBody>
          <a:bodyPr/>
          <a:lstStyle/>
          <a:p>
            <a:pPr eaLnBrk="1" hangingPunct="1"/>
            <a:r>
              <a:rPr lang="cs-CZ" altLang="cs-CZ" dirty="0"/>
              <a:t>Ochrana dobrých mravů </a:t>
            </a:r>
          </a:p>
          <a:p>
            <a:pPr eaLnBrk="1" hangingPunct="1"/>
            <a:r>
              <a:rPr lang="cs-CZ" altLang="cs-CZ" dirty="0"/>
              <a:t>Ochrana veřejného pořádku </a:t>
            </a:r>
          </a:p>
          <a:p>
            <a:pPr eaLnBrk="1" hangingPunct="1"/>
            <a:r>
              <a:rPr lang="cs-CZ" altLang="cs-CZ" i="1" dirty="0"/>
              <a:t>Princip poctivosti (tzv. objektivní dobrá víra)</a:t>
            </a:r>
          </a:p>
        </p:txBody>
      </p:sp>
      <p:sp>
        <p:nvSpPr>
          <p:cNvPr id="3174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208FAE-7B8E-4096-A490-8A86F07F451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95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125539"/>
            <a:ext cx="8294599" cy="6477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Ochrana dobrých mravů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dirty="0"/>
              <a:t>Obecná klausule, která umožňuje nepřipustit právní ochranu, jsou-li dotčeny základní společenské hodnoty, na kterých je třeba v dané společnosti trvat. </a:t>
            </a:r>
          </a:p>
          <a:p>
            <a:pPr eaLnBrk="1" hangingPunct="1"/>
            <a:r>
              <a:rPr lang="cs-CZ" altLang="cs-CZ" dirty="0"/>
              <a:t>Mění se v čase stejně, jako se mění tyto hodnoty. </a:t>
            </a:r>
          </a:p>
          <a:p>
            <a:pPr lvl="1" eaLnBrk="1" hangingPunct="1"/>
            <a:r>
              <a:rPr lang="cs-CZ" altLang="cs-CZ" dirty="0"/>
              <a:t>Srov. smlouva s prostitutkou</a:t>
            </a:r>
          </a:p>
          <a:p>
            <a:pPr lvl="2" eaLnBrk="1" hangingPunct="1"/>
            <a:r>
              <a:rPr lang="cs-CZ" altLang="cs-CZ" dirty="0"/>
              <a:t>Ochrana veřejné mravnosti </a:t>
            </a:r>
          </a:p>
          <a:p>
            <a:pPr lvl="2" eaLnBrk="1" hangingPunct="1"/>
            <a:r>
              <a:rPr lang="cs-CZ" altLang="cs-CZ" dirty="0"/>
              <a:t>Ochrana sexuálního sebeurčení </a:t>
            </a:r>
          </a:p>
          <a:p>
            <a:pPr eaLnBrk="1" hangingPunct="1"/>
            <a:r>
              <a:rPr lang="cs-CZ" altLang="cs-CZ" dirty="0"/>
              <a:t>Umožňuje řešení „tvrdosti“ právní úpravy. </a:t>
            </a:r>
          </a:p>
        </p:txBody>
      </p:sp>
      <p:sp>
        <p:nvSpPr>
          <p:cNvPr id="3277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A0668D-68C9-4D55-B122-C98193BD477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08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/>
              <a:t>II.ÚS 249/97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/>
              <a:t> 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	"Dobré mravy" </a:t>
            </a:r>
            <a:r>
              <a:rPr lang="cs-CZ" dirty="0"/>
              <a:t>jsou souhrnem etických, obecně zachovávaných a uznávaných zásad, jejichž dodržování je mnohdy zajišťováno i právními normami tak, aby každé jednání bylo v souladu s obecnými morálními zásadami demokratické společnosti.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	Tento obecný horizont, který vývojem společnosti rozvíjí i svůj morální obsah v prostoru a čase, musí být posuzován z hlediska konkrétního případu také právě v daném čase, na daném místě a ve vzájemném jednání účastníků právního vztahu.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3379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F9D830-2A28-4DB9-9076-7BA0F585D04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24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412875"/>
            <a:ext cx="8229600" cy="55594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20 </a:t>
            </a:r>
            <a:r>
              <a:rPr lang="cs-CZ" dirty="0" err="1"/>
              <a:t>Cdo</a:t>
            </a:r>
            <a:r>
              <a:rPr lang="cs-CZ" dirty="0"/>
              <a:t> 363/2001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	Dobrými mravy je míněn souhrn společenských, kulturních a mravních norem, jež v historickém vývoji osvědčují jistou </a:t>
            </a:r>
            <a:r>
              <a:rPr lang="cs-CZ" b="1" dirty="0"/>
              <a:t>metafyzičnost (neměnnost</a:t>
            </a:r>
            <a:r>
              <a:rPr lang="cs-CZ" dirty="0"/>
              <a:t>), vystihujíce podstatné historické tendence sdílené rozhodující částí společnosti, a mají povahu norem základních (srov. např. rozsudek Nejvyššího soudu ze dne 26. 6. 1997, </a:t>
            </a:r>
            <a:r>
              <a:rPr lang="cs-CZ" dirty="0" err="1"/>
              <a:t>sp</a:t>
            </a:r>
            <a:r>
              <a:rPr lang="cs-CZ" dirty="0"/>
              <a:t>. zn. 3 </a:t>
            </a:r>
            <a:r>
              <a:rPr lang="cs-CZ" dirty="0" err="1"/>
              <a:t>Cdon</a:t>
            </a:r>
            <a:r>
              <a:rPr lang="cs-CZ" dirty="0"/>
              <a:t> 69/96, uveřejněný v časopise Soudní judikatura, ročníku 1997, sešit č. 8, pod </a:t>
            </a:r>
            <a:r>
              <a:rPr lang="cs-CZ" dirty="0" err="1"/>
              <a:t>poř</a:t>
            </a:r>
            <a:r>
              <a:rPr lang="cs-CZ" dirty="0"/>
              <a:t>. č. 62, rozsudek Nejvyššího soudu ze dne 29. 5. 1997, </a:t>
            </a:r>
            <a:r>
              <a:rPr lang="cs-CZ" dirty="0" err="1"/>
              <a:t>sp</a:t>
            </a:r>
            <a:r>
              <a:rPr lang="cs-CZ" dirty="0"/>
              <a:t>. zn. 2 </a:t>
            </a:r>
            <a:r>
              <a:rPr lang="cs-CZ" dirty="0" err="1"/>
              <a:t>Cdon</a:t>
            </a:r>
            <a:r>
              <a:rPr lang="cs-CZ" dirty="0"/>
              <a:t> 473/96, uveřejněný ve Sbírce soudních rozhodnutí a stanovisek pod č. 16/1998, a rozsudek Nejvyššího soudu ze dne 30. 7. 1998, </a:t>
            </a:r>
            <a:r>
              <a:rPr lang="cs-CZ" dirty="0" err="1"/>
              <a:t>sp</a:t>
            </a:r>
            <a:r>
              <a:rPr lang="cs-CZ" dirty="0"/>
              <a:t>. zn. 3 </a:t>
            </a:r>
            <a:r>
              <a:rPr lang="cs-CZ" dirty="0" err="1"/>
              <a:t>Cdon</a:t>
            </a:r>
            <a:r>
              <a:rPr lang="cs-CZ" dirty="0"/>
              <a:t> 86/96). Kompendium uvedených norem představuje společensky uznávané mínění, které ve vzájemných vztazích mezi lidmi určuje, jaký má být obsah jejich jednání, aby bylo v souladu s obecnými morálními zásadami demokratické společnosti. Soud zjišťuje, zda se výkon práva příčí dobrým mravům </a:t>
            </a:r>
            <a:r>
              <a:rPr lang="cs-CZ" b="1" dirty="0"/>
              <a:t>v daném čase a na daném místě </a:t>
            </a:r>
            <a:r>
              <a:rPr lang="cs-CZ" dirty="0"/>
              <a:t>podle objektivního kritéria, nezávisle na vědomí a vůli toho, kdo právo nebo povinnost vykonává (nezávisle na zavinění).</a:t>
            </a:r>
          </a:p>
        </p:txBody>
      </p:sp>
      <p:sp>
        <p:nvSpPr>
          <p:cNvPr id="34819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0394A3-6A0C-41FB-AAB9-28A29B9661E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617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638675"/>
          </a:xfrm>
        </p:spPr>
        <p:txBody>
          <a:bodyPr/>
          <a:lstStyle/>
          <a:p>
            <a:r>
              <a:rPr lang="cs-CZ" altLang="cs-CZ" sz="2400" dirty="0"/>
              <a:t>Zdůrazňuje se „mimoprávní původ“ dobrých mravů (oproti veřejnému pořádku)</a:t>
            </a:r>
          </a:p>
          <a:p>
            <a:r>
              <a:rPr lang="cs-CZ" altLang="cs-CZ" sz="2400" dirty="0"/>
              <a:t>Někdy se poukazuje, že při uznání nepsaných právních principů jde v zásadě jen o řešení kolize mezi těmito principy (absence prostoru nedotčeného právními principy)</a:t>
            </a:r>
          </a:p>
          <a:p>
            <a:pPr lvl="1"/>
            <a:r>
              <a:rPr lang="cs-CZ" altLang="cs-CZ" sz="2400" dirty="0"/>
              <a:t>V ČR dosud nepříliš diskutované pojetí </a:t>
            </a:r>
          </a:p>
          <a:p>
            <a:r>
              <a:rPr lang="cs-CZ" altLang="cs-CZ" sz="2400" dirty="0"/>
              <a:t>Úkol právní vědy (dogmatiky): </a:t>
            </a:r>
          </a:p>
          <a:p>
            <a:pPr lvl="1"/>
            <a:r>
              <a:rPr lang="cs-CZ" altLang="cs-CZ" sz="2400" dirty="0"/>
              <a:t>Formulace jednotlivých skupin případů rozporu s dobrými mravy </a:t>
            </a:r>
          </a:p>
          <a:p>
            <a:r>
              <a:rPr lang="cs-CZ" altLang="cs-CZ" sz="2400" dirty="0" err="1"/>
              <a:t>Pb</a:t>
            </a:r>
            <a:r>
              <a:rPr lang="cs-CZ" altLang="cs-CZ" sz="2400" dirty="0"/>
              <a:t>.: OZ považuje rozpor s dobrými mravy za důvod absolutní neplatnosti (§ 580 odst. 1, 588)</a:t>
            </a: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FAEF01-A5A4-4DE9-995D-BF1FC5272A8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87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Ochrana veřejného pořádku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844823"/>
            <a:ext cx="8504238" cy="42543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Velmi podobná funkce, jako u dobrých mravů, někdy se však dobré mravy vážou k obecné mravnosti, zatímco veřejný pořádek zahrnuje i pravidla mravně indiferentní (např. ochrana bezpečnosti atd.) 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Př.: zákaz volného prodeje střelných zbraní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Následek: absolutní neplatnost (§ 580 odst. 1, 588)</a:t>
            </a:r>
          </a:p>
        </p:txBody>
      </p:sp>
      <p:sp>
        <p:nvSpPr>
          <p:cNvPr id="3686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DEF524-941A-4D97-A234-9F1A49D0050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83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Princip poctivosti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204863"/>
            <a:ext cx="8504238" cy="3894311"/>
          </a:xfrm>
        </p:spPr>
        <p:txBody>
          <a:bodyPr/>
          <a:lstStyle/>
          <a:p>
            <a:pPr eaLnBrk="1" hangingPunct="1"/>
            <a:r>
              <a:rPr lang="cs-CZ" altLang="cs-CZ" i="1" dirty="0"/>
              <a:t>Princip bona </a:t>
            </a:r>
            <a:r>
              <a:rPr lang="cs-CZ" altLang="cs-CZ" i="1" dirty="0" err="1"/>
              <a:t>fides</a:t>
            </a:r>
            <a:r>
              <a:rPr lang="cs-CZ" altLang="cs-CZ" i="1" dirty="0"/>
              <a:t>, </a:t>
            </a:r>
            <a:r>
              <a:rPr lang="cs-CZ" altLang="cs-CZ" i="1" dirty="0" err="1"/>
              <a:t>Treu</a:t>
            </a:r>
            <a:r>
              <a:rPr lang="cs-CZ" altLang="cs-CZ" i="1" dirty="0"/>
              <a:t> </a:t>
            </a:r>
            <a:r>
              <a:rPr lang="cs-CZ" altLang="cs-CZ" i="1" dirty="0" err="1"/>
              <a:t>und</a:t>
            </a:r>
            <a:r>
              <a:rPr lang="cs-CZ" altLang="cs-CZ" i="1" dirty="0"/>
              <a:t> </a:t>
            </a:r>
            <a:r>
              <a:rPr lang="cs-CZ" altLang="cs-CZ" i="1" dirty="0" err="1"/>
              <a:t>Glauben</a:t>
            </a:r>
            <a:r>
              <a:rPr lang="cs-CZ" altLang="cs-CZ" i="1" dirty="0"/>
              <a:t>, </a:t>
            </a:r>
            <a:r>
              <a:rPr lang="cs-CZ" altLang="cs-CZ" i="1" dirty="0" err="1"/>
              <a:t>good</a:t>
            </a:r>
            <a:r>
              <a:rPr lang="cs-CZ" altLang="cs-CZ" i="1" dirty="0"/>
              <a:t> </a:t>
            </a:r>
            <a:r>
              <a:rPr lang="cs-CZ" altLang="cs-CZ" i="1" dirty="0" err="1"/>
              <a:t>faith</a:t>
            </a:r>
            <a:endParaRPr lang="cs-CZ" altLang="cs-CZ" i="1" dirty="0"/>
          </a:p>
          <a:p>
            <a:pPr eaLnBrk="1" hangingPunct="1"/>
            <a:r>
              <a:rPr lang="cs-CZ" altLang="cs-CZ" dirty="0"/>
              <a:t>Původní princip bona </a:t>
            </a:r>
            <a:r>
              <a:rPr lang="cs-CZ" altLang="cs-CZ" dirty="0" err="1"/>
              <a:t>fides</a:t>
            </a:r>
            <a:r>
              <a:rPr lang="cs-CZ" altLang="cs-CZ" dirty="0"/>
              <a:t> byl širší, než je dnešní český ekvivalent dobré mravy, vedle dobrých mravů (v našem pojetí) zahrnoval i princip poctivosti, který se tak někdy označuje jako objektivní dobrá víra.  </a:t>
            </a:r>
          </a:p>
          <a:p>
            <a:pPr eaLnBrk="1" hangingPunct="1"/>
            <a:r>
              <a:rPr lang="cs-CZ" altLang="cs-CZ" dirty="0"/>
              <a:t>§ 6 odst. 1: „</a:t>
            </a:r>
            <a:r>
              <a:rPr lang="cs-CZ" altLang="cs-CZ" i="1" dirty="0"/>
              <a:t>Každý má povinnost jednat v právním styku poctivě</a:t>
            </a:r>
            <a:r>
              <a:rPr lang="cs-CZ" altLang="cs-CZ" dirty="0"/>
              <a:t>.“</a:t>
            </a:r>
          </a:p>
          <a:p>
            <a:pPr eaLnBrk="1" hangingPunct="1"/>
            <a:r>
              <a:rPr lang="cs-CZ" altLang="cs-CZ" dirty="0"/>
              <a:t>§ 7: domněnka poctivosti </a:t>
            </a:r>
          </a:p>
        </p:txBody>
      </p:sp>
      <p:sp>
        <p:nvSpPr>
          <p:cNvPr id="3789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8D0F2A-F03E-4FB2-8307-ADE731317B8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55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662" y="1052736"/>
            <a:ext cx="8086635" cy="504479"/>
          </a:xfrm>
        </p:spPr>
        <p:txBody>
          <a:bodyPr/>
          <a:lstStyle/>
          <a:p>
            <a:r>
              <a:rPr lang="cs-CZ" dirty="0"/>
              <a:t>Principy a pravidla 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53650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Pravidla a principy </a:t>
            </a:r>
          </a:p>
          <a:p>
            <a:pPr lvl="1"/>
            <a:r>
              <a:rPr lang="cs-CZ" dirty="0"/>
              <a:t>Právní princip: </a:t>
            </a:r>
          </a:p>
          <a:p>
            <a:pPr lvl="2"/>
            <a:r>
              <a:rPr lang="cs-CZ" dirty="0"/>
              <a:t>- </a:t>
            </a:r>
            <a:r>
              <a:rPr lang="cs-CZ" u="sng" dirty="0"/>
              <a:t>normativní věta v podobě příkazu k optimalizaci</a:t>
            </a:r>
            <a:r>
              <a:rPr lang="cs-CZ" dirty="0"/>
              <a:t>, tj. bez konkrétně vymezené skutkové podstaty, </a:t>
            </a:r>
          </a:p>
          <a:p>
            <a:pPr lvl="2"/>
            <a:r>
              <a:rPr lang="cs-CZ" dirty="0"/>
              <a:t>- které současně </a:t>
            </a:r>
            <a:r>
              <a:rPr lang="cs-CZ" u="sng" dirty="0"/>
              <a:t>představují základní pojmová a funkční východiska normativního systému</a:t>
            </a:r>
            <a:r>
              <a:rPr lang="cs-CZ" dirty="0"/>
              <a:t>.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Terminologie: </a:t>
            </a:r>
          </a:p>
          <a:p>
            <a:pPr lvl="2"/>
            <a:r>
              <a:rPr lang="cs-CZ" dirty="0"/>
              <a:t>Princip X zásada</a:t>
            </a:r>
          </a:p>
          <a:p>
            <a:pPr marL="1188720" lvl="3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cs-CZ" dirty="0"/>
              <a:t>Někdy se rozlišuje: zásada je odvětvová, princip je vlastní celému právu, případě je ústavní</a:t>
            </a:r>
          </a:p>
          <a:p>
            <a:pPr marL="1188720" lvl="3" indent="-246888">
              <a:lnSpc>
                <a:spcPct val="90000"/>
              </a:lnSpc>
              <a:buFont typeface="Wingdings 2"/>
              <a:buChar char=""/>
              <a:defRPr/>
            </a:pPr>
            <a:r>
              <a:rPr lang="cs-CZ" dirty="0"/>
              <a:t>Jindy bývají tyto pojmu užívány </a:t>
            </a:r>
            <a:r>
              <a:rPr lang="cs-CZ" u="sng" dirty="0"/>
              <a:t>jako synonyma 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Právní norma X právní princip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Srov. Melzer, F. Metodologie nalézání práva. Úvod do právní argumentace. 2. vydání. Praha: C. H. Beck, 2011, s. 45 </a:t>
            </a:r>
            <a:r>
              <a:rPr lang="cs-CZ" dirty="0" err="1"/>
              <a:t>an</a:t>
            </a:r>
            <a:r>
              <a:rPr lang="cs-CZ" dirty="0"/>
              <a:t>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263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628775"/>
            <a:ext cx="8229600" cy="4897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u="sng" dirty="0"/>
              <a:t>Princip poctivosti (</a:t>
            </a:r>
            <a:r>
              <a:rPr lang="cs-CZ" altLang="cs-CZ" sz="2400" u="sng" dirty="0" err="1"/>
              <a:t>Treu</a:t>
            </a:r>
            <a:r>
              <a:rPr lang="cs-CZ" altLang="cs-CZ" sz="2400" u="sng" dirty="0"/>
              <a:t> </a:t>
            </a:r>
            <a:r>
              <a:rPr lang="cs-CZ" altLang="cs-CZ" sz="2400" u="sng" dirty="0" err="1"/>
              <a:t>und</a:t>
            </a:r>
            <a:r>
              <a:rPr lang="cs-CZ" altLang="cs-CZ" sz="2400" u="sng" dirty="0"/>
              <a:t> </a:t>
            </a:r>
            <a:r>
              <a:rPr lang="cs-CZ" altLang="cs-CZ" sz="2400" u="sng" dirty="0" err="1"/>
              <a:t>Glauben</a:t>
            </a:r>
            <a:r>
              <a:rPr lang="cs-CZ" altLang="cs-CZ" sz="2400" u="sng" dirty="0"/>
              <a:t>): přikazuje</a:t>
            </a:r>
            <a:r>
              <a:rPr lang="cs-CZ" altLang="cs-CZ" sz="2400" dirty="0"/>
              <a:t>, aby jednání zohledňovalo i zjevné zájmy druhé strany. Tomu odpovídá právo druhé strany spoléhat se na, že druhá strana jedná poctivě (např. nechce ji doběhnout).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Aplikuje se zejména </a:t>
            </a:r>
            <a:r>
              <a:rPr lang="cs-CZ" altLang="cs-CZ" sz="2400" b="1" dirty="0"/>
              <a:t>ve vztazích vyšší důvěry </a:t>
            </a:r>
            <a:r>
              <a:rPr lang="cs-CZ" altLang="cs-CZ" sz="2400" dirty="0"/>
              <a:t>mezi konkrétními subjekty, typicky v závazkových vztazích. Ke svým smluvním partnerům je třeba vystupovat se zvýšeným ohledem na jejich zájmy. Jde tak o individuální pravidla, která platí ve vzájemných vztazích. Tím se liší od dobrých mravů a veřejného pořádku, které se vážou na obecná pravidla ve společnosti.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Vyšší standard než dobré mravy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Např. různé informační povinnosti jen vůči smluvnímu partnerovi, nikoli vůči kterékoli třetí osobě </a:t>
            </a:r>
          </a:p>
        </p:txBody>
      </p:sp>
      <p:sp>
        <p:nvSpPr>
          <p:cNvPr id="3891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F24F0C-DA17-408F-B4E7-56A1A2EA05E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81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/>
              <a:t>Někdy odlišná formulace v zákoně </a:t>
            </a:r>
          </a:p>
          <a:p>
            <a:pPr marL="548958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48958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/>
              <a:t>Př. § 56 odst. 1 OZ 1964: (1) Spotřebitelské smlouvy nesmějí obsahovat ujednání, která v rozporu s požadavkem dobré víry znamenají k újmě spotřebitele značnou nerovnováhu v právech a povinnostech stran.</a:t>
            </a:r>
          </a:p>
          <a:p>
            <a:pPr lvl="1">
              <a:defRPr/>
            </a:pPr>
            <a:r>
              <a:rPr lang="cs-CZ" sz="2400" dirty="0"/>
              <a:t>§ 1813: požadavek přiměřenosti </a:t>
            </a: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603165-2D58-49FB-AAC8-A339960E097B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14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229600" cy="442595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u="sng" dirty="0"/>
              <a:t>Z principu poctivosti tak může vznikat povinnost k určitému aktivnímu jednání – např. upozornit na něco (informační povinnost).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/>
              <a:t>Př. dlužník se dozví, že nemůže splnit dluh (srov. § 2008)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/>
              <a:t>Př. Výjimka z pravidla, že mlčení zásadně neznamená souhlas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Spoluvlastník věci v přítomnosti ostatních spoluvlastníků jedná se zájemcem o koupi této věci. Ostatní spoluvlastníci přihlíží, avšak nic neřeknou. Poté co je kupní smlouva uzavřena však namítnou, že k prodeji je třeba též jejich souhlasu. V tomto případě však na základě principu poctivosti mají promluvit, neučiní-li tak, považuje se jejich mlčení za souhlas. Koldín, H. VII. </a:t>
            </a:r>
          </a:p>
          <a:p>
            <a:pPr marL="27432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/>
              <a:t>Význam pro výklad právního jednání: 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300" dirty="0"/>
              <a:t>Ten, kdo právně jedná musí vůči sobě nechat platit své právní jednání v té podobě, jak musel očekávat, že mu bude rozumět adresát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</p:txBody>
      </p:sp>
      <p:sp>
        <p:nvSpPr>
          <p:cNvPr id="40963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E8D218-CA02-458E-9EB5-11EEF166AA5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878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2060"/>
                </a:solidFill>
              </a:rPr>
              <a:t>Ochrana dobré víry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132855"/>
            <a:ext cx="8504238" cy="3966319"/>
          </a:xfrm>
        </p:spPr>
        <p:txBody>
          <a:bodyPr/>
          <a:lstStyle/>
          <a:p>
            <a:pPr eaLnBrk="1" hangingPunct="1"/>
            <a:r>
              <a:rPr lang="cs-CZ" altLang="cs-CZ" u="sng" dirty="0"/>
              <a:t>Pro odlišení od principu poctivosti se někdy hovoří o subjektivní dobré víře </a:t>
            </a:r>
            <a:r>
              <a:rPr lang="cs-CZ" altLang="cs-CZ" dirty="0"/>
              <a:t>(pozor tyto pojmy se však používají i v jiném významu) </a:t>
            </a:r>
          </a:p>
          <a:p>
            <a:pPr eaLnBrk="1" hangingPunct="1"/>
            <a:r>
              <a:rPr lang="cs-CZ" altLang="cs-CZ" dirty="0"/>
              <a:t>Jde o ochranu jednání, které se děje v důvěře v to, že věci jsou takové, jaké se zdají být. </a:t>
            </a:r>
          </a:p>
          <a:p>
            <a:pPr eaLnBrk="1" hangingPunct="1"/>
            <a:r>
              <a:rPr lang="cs-CZ" altLang="cs-CZ" dirty="0"/>
              <a:t>§ 7: </a:t>
            </a:r>
            <a:r>
              <a:rPr lang="cs-CZ" altLang="cs-CZ" u="sng" dirty="0"/>
              <a:t>domněnka existence dobré víry</a:t>
            </a:r>
          </a:p>
        </p:txBody>
      </p:sp>
      <p:sp>
        <p:nvSpPr>
          <p:cNvPr id="4198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C1FA7E-3CA0-4848-B510-339B75AC7662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73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/>
            <a:r>
              <a:rPr lang="cs-CZ" altLang="cs-CZ"/>
              <a:t>Př. Vydržení - § 1089 OZ</a:t>
            </a:r>
          </a:p>
          <a:p>
            <a:pPr eaLnBrk="1" hangingPunct="1"/>
            <a:r>
              <a:rPr lang="cs-CZ" altLang="cs-CZ"/>
              <a:t>NS rozlišoval pro OZ 1964 tzv. prostou dobrou víru a dobrou víru se zřetelem ke všem okolnostem (srov. § 130, § 459 OZ) </a:t>
            </a:r>
          </a:p>
          <a:p>
            <a:pPr lvl="1" eaLnBrk="1" hangingPunct="1"/>
            <a:r>
              <a:rPr lang="cs-CZ" altLang="cs-CZ"/>
              <a:t>Pb.: musí být důvěry, že věci jsou takové, jaké se zdají být, legitimní? Tj. opřena o objektivní skutečnosti, okolnosti? </a:t>
            </a:r>
          </a:p>
          <a:p>
            <a:pPr lvl="1" eaLnBrk="1" hangingPunct="1"/>
            <a:r>
              <a:rPr lang="cs-CZ" altLang="cs-CZ"/>
              <a:t>V zásadě musí být: důvěra spočívající na nedbalosti není hodna právní ochrany.</a:t>
            </a:r>
          </a:p>
          <a:p>
            <a:pPr lvl="1" eaLnBrk="1" hangingPunct="1"/>
            <a:r>
              <a:rPr lang="cs-CZ" altLang="cs-CZ"/>
              <a:t>Odlišný požadavek OZ i jinak formuluje: srov. např. § 1095 věta druhá </a:t>
            </a:r>
          </a:p>
        </p:txBody>
      </p:sp>
      <p:sp>
        <p:nvSpPr>
          <p:cNvPr id="43011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C39A41-75F4-4FEB-8E35-D7EE5342FDA6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35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7950" y="1412875"/>
            <a:ext cx="8578850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I. ÚS 342/09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/>
              <a:t>	„V obecné rovině lze souhlasit s názorem zdůrazňujícím význam autonomie vůle v oblasti závazkových vztahů. Ústavní soud k tomu doplňuje, že </a:t>
            </a:r>
            <a:r>
              <a:rPr lang="cs-CZ" altLang="cs-CZ" sz="2200" u="sng" dirty="0"/>
              <a:t>respekt a ochranu autonomie vůle považoval ve své předchozí judikatuře dokonce </a:t>
            </a:r>
            <a:r>
              <a:rPr lang="cs-CZ" altLang="cs-CZ" sz="2200" b="1" u="sng" dirty="0"/>
              <a:t>za zcela elementární podmínku fungování materiálního právního státu</a:t>
            </a:r>
            <a:r>
              <a:rPr lang="cs-CZ" altLang="cs-CZ" sz="2200" u="sng" dirty="0"/>
              <a:t>, za původní "matrici" vztahu mezi jednotlivcem a veřejnou mocí ve smyslu "konstanty" vytčené před závorkou, "v níž se ocitají jednotlivá specifikovaná základní práva </a:t>
            </a:r>
            <a:r>
              <a:rPr lang="cs-CZ" altLang="cs-CZ" sz="2200" u="sng" dirty="0" err="1"/>
              <a:t>pozitivněprávně</a:t>
            </a:r>
            <a:r>
              <a:rPr lang="cs-CZ" altLang="cs-CZ" sz="2200" u="sng" dirty="0"/>
              <a:t> formulovaná v reakci na jejich masové porušování autoritativními či totalitními režimy</a:t>
            </a:r>
            <a:r>
              <a:rPr lang="cs-CZ" altLang="cs-CZ" sz="2200" dirty="0"/>
              <a:t>. Potřeba formulace dílčích základních práv byla totiž vždy historicky podmíněna reakcí na masové porušování té které oblasti svobody jednotlivce, z níž vyvstalo konkrétní základní právo." Přesto však ochrana autonomie vůle </a:t>
            </a:r>
            <a:r>
              <a:rPr lang="cs-CZ" altLang="cs-CZ" sz="2200" b="1" dirty="0"/>
              <a:t>nemůže být absolutní </a:t>
            </a:r>
            <a:r>
              <a:rPr lang="cs-CZ" altLang="cs-CZ" sz="2200" dirty="0"/>
              <a:t>tam, kde existuje jiné základní právo jednotlivce nebo ústavní princip či jiný ústavně aprobovaný veřejný zájem, které jsou způsobilé autonomii vůle </a:t>
            </a:r>
            <a:r>
              <a:rPr lang="cs-CZ" altLang="cs-CZ" sz="2200" b="1" dirty="0"/>
              <a:t>proporcionálně</a:t>
            </a:r>
            <a:r>
              <a:rPr lang="cs-CZ" altLang="cs-CZ" sz="2200" dirty="0"/>
              <a:t> </a:t>
            </a:r>
            <a:r>
              <a:rPr lang="cs-CZ" altLang="cs-CZ" sz="2200" b="1" dirty="0"/>
              <a:t>omezit</a:t>
            </a:r>
            <a:r>
              <a:rPr lang="cs-CZ" altLang="cs-CZ" sz="2200" dirty="0"/>
              <a:t>. </a:t>
            </a:r>
            <a:br>
              <a:rPr lang="cs-CZ" altLang="cs-CZ" sz="2200" dirty="0"/>
            </a:br>
            <a:endParaRPr lang="cs-CZ" altLang="cs-CZ" sz="2200" dirty="0"/>
          </a:p>
        </p:txBody>
      </p:sp>
      <p:sp>
        <p:nvSpPr>
          <p:cNvPr id="44035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FDD30E-1BA6-4416-9A98-DB47D65E4ECE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728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	Tímto druhým principem </a:t>
            </a:r>
            <a:r>
              <a:rPr lang="cs-CZ" altLang="cs-CZ" sz="2000" b="1"/>
              <a:t>je zásadní ochrana té osoby, která činila právní úkon s důvěrou v určitý, jí druhou stranou prezentovaný skutkový stav</a:t>
            </a:r>
            <a:r>
              <a:rPr lang="cs-CZ" altLang="cs-CZ" sz="2000"/>
              <a:t>. Ten, kdo vyvolal určité jednání, se nesmí ex post dovolávat vad jednotlivých úkonů, které sám způsobil. Uplatňování principu důvěry v úkony dalších osob při veškerém sociálním styku s nimi je základním předpokladem pro fungování komplexní společnosti (Luhmann, N.: Vetrauen. Ein Mechanismus der Reduktion socialer Komplexität. Stuttgart 1989, str. 1</a:t>
            </a:r>
            <a:r>
              <a:rPr lang="cs-CZ" altLang="cs-CZ" sz="2000" b="1"/>
              <a:t>). Důvěru je třeba pokládat za elementární kategorii sociálního života. </a:t>
            </a:r>
            <a:r>
              <a:rPr lang="cs-CZ" altLang="cs-CZ" sz="2000"/>
              <a:t>Na jedné straně vyjadřuje vnitřní postoj odrážející eticky odůvodněné představy a očekávání jednotlivých členů společnost, na straně druhé je výrazem principu právní jistoty, který představuje jednu z fazet materiálně, tj. hodnotově, chápaného právního státu, jehož ústavně normativní výraz je obsažen v čl. 1 odst. 1 Ústavy. Naznačená konkretizace principu právního státu je oním principem, který působí na straně stěžovatelky a proti principu autonomie vůle, jehož se dovolávají obecné soudy. Je pak primárně úkolem obecných soudů najít praktickou konkordanci mezi oběma protikladně působícími principy tak, aby zůstalo zachováno maximum z obou, a aby výsledek byl slučitelný s obecnou představou spravedlnosti.“</a:t>
            </a:r>
          </a:p>
        </p:txBody>
      </p:sp>
      <p:sp>
        <p:nvSpPr>
          <p:cNvPr id="45059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F81284-AA52-4664-B03A-4478FD16E0C1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681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052736"/>
            <a:ext cx="8086635" cy="504479"/>
          </a:xfrm>
        </p:spPr>
        <p:txBody>
          <a:bodyPr/>
          <a:lstStyle/>
          <a:p>
            <a:pPr>
              <a:defRPr/>
            </a:pPr>
            <a:r>
              <a:rPr lang="cs-CZ" altLang="cs-CZ" dirty="0" err="1"/>
              <a:t>Pacta</a:t>
            </a:r>
            <a:r>
              <a:rPr lang="cs-CZ" altLang="cs-CZ" dirty="0"/>
              <a:t> </a:t>
            </a:r>
            <a:r>
              <a:rPr lang="cs-CZ" altLang="cs-CZ" dirty="0" err="1"/>
              <a:t>sunt</a:t>
            </a:r>
            <a:r>
              <a:rPr lang="cs-CZ" altLang="cs-CZ" dirty="0"/>
              <a:t> </a:t>
            </a:r>
            <a:r>
              <a:rPr lang="cs-CZ" altLang="cs-CZ" dirty="0" err="1"/>
              <a:t>servanda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628799"/>
            <a:ext cx="8504238" cy="4356075"/>
          </a:xfrm>
        </p:spPr>
        <p:txBody>
          <a:bodyPr/>
          <a:lstStyle/>
          <a:p>
            <a:r>
              <a:rPr lang="cs-CZ" altLang="cs-CZ" dirty="0"/>
              <a:t>§ 3 odst. 1 písm. </a:t>
            </a:r>
            <a:r>
              <a:rPr lang="cs-CZ" altLang="cs-CZ" sz="2800" dirty="0"/>
              <a:t>d): „daný slib zavazuje a smlouvy mají být splněny“</a:t>
            </a:r>
          </a:p>
          <a:p>
            <a:pPr lvl="1"/>
            <a:r>
              <a:rPr lang="cs-CZ" altLang="cs-CZ" sz="2300" dirty="0"/>
              <a:t>daný slib zavazuje </a:t>
            </a:r>
          </a:p>
          <a:p>
            <a:pPr lvl="2"/>
            <a:r>
              <a:rPr lang="cs-CZ" altLang="cs-CZ" sz="2100" i="1" dirty="0"/>
              <a:t>Numerus clausus </a:t>
            </a:r>
            <a:r>
              <a:rPr lang="cs-CZ" altLang="cs-CZ" sz="2100" dirty="0"/>
              <a:t>jednostranných právních jednání jako právního důvodu závazku</a:t>
            </a:r>
          </a:p>
          <a:p>
            <a:pPr lvl="2"/>
            <a:r>
              <a:rPr lang="cs-CZ" altLang="cs-CZ" sz="2100" dirty="0"/>
              <a:t>I jednostranný slib (mimo uvedený </a:t>
            </a:r>
            <a:r>
              <a:rPr lang="cs-CZ" altLang="cs-CZ" sz="2100" i="1" dirty="0"/>
              <a:t>numerus clausus</a:t>
            </a:r>
            <a:r>
              <a:rPr lang="cs-CZ" altLang="cs-CZ" sz="2100" dirty="0"/>
              <a:t>) vyvolává právní následky; např. jeho porušení může být důvodem nepoctivosti právního jednání; srov. slib darování (§ 2056)</a:t>
            </a:r>
          </a:p>
          <a:p>
            <a:pPr lvl="2"/>
            <a:r>
              <a:rPr lang="cs-CZ" altLang="cs-CZ" sz="2100" dirty="0"/>
              <a:t>(např. prohlášení věřitele, že nebude vymáhat určitý dluh v určité dodatečné lhůtě)</a:t>
            </a:r>
          </a:p>
          <a:p>
            <a:pPr lvl="1"/>
            <a:r>
              <a:rPr lang="cs-CZ" altLang="cs-CZ" sz="2300" dirty="0"/>
              <a:t>smlouvy mají být splněny </a:t>
            </a:r>
          </a:p>
          <a:p>
            <a:pPr lvl="2"/>
            <a:r>
              <a:rPr lang="cs-CZ" altLang="cs-CZ" sz="2100" dirty="0"/>
              <a:t>Směřuje ke vzniku nároku (práva na plnění) </a:t>
            </a:r>
          </a:p>
          <a:p>
            <a:pPr lvl="2"/>
            <a:r>
              <a:rPr lang="cs-CZ" altLang="cs-CZ" sz="2100" dirty="0"/>
              <a:t>Smlouva jako základní zavazovací důvod </a:t>
            </a:r>
          </a:p>
          <a:p>
            <a:endParaRPr lang="cs-CZ" altLang="cs-CZ" dirty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049BDA-CD34-4888-B43D-657C4FF8A39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154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třetích osob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r>
              <a:rPr lang="cs-CZ" altLang="cs-CZ" dirty="0"/>
              <a:t>Důsledek principu rovnosti subjektů soukromého práva </a:t>
            </a:r>
          </a:p>
          <a:p>
            <a:r>
              <a:rPr lang="cs-CZ" altLang="cs-CZ" dirty="0"/>
              <a:t>Důsledek ochrany dobré víry (srov. např. § 2005 odst. 1)</a:t>
            </a: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BB7919-4DF4-4D40-9F89-5DF905509A57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10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980728"/>
            <a:ext cx="8086635" cy="503261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Ochrana slabší strany </a:t>
            </a:r>
            <a:endParaRPr lang="cs-CZ" dirty="0"/>
          </a:p>
        </p:txBody>
      </p:sp>
      <p:sp>
        <p:nvSpPr>
          <p:cNvPr id="481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56793"/>
            <a:ext cx="8504238" cy="4542382"/>
          </a:xfrm>
        </p:spPr>
        <p:txBody>
          <a:bodyPr/>
          <a:lstStyle/>
          <a:p>
            <a:r>
              <a:rPr lang="cs-CZ" altLang="cs-CZ" sz="2200" dirty="0"/>
              <a:t>Slabší strana: </a:t>
            </a:r>
          </a:p>
          <a:p>
            <a:pPr lvl="1"/>
            <a:r>
              <a:rPr lang="cs-CZ" altLang="cs-CZ" b="1" dirty="0"/>
              <a:t>Slabší strana </a:t>
            </a:r>
            <a:r>
              <a:rPr lang="cs-CZ" altLang="cs-CZ" b="1" i="1" dirty="0"/>
              <a:t>in concreto</a:t>
            </a:r>
            <a:r>
              <a:rPr lang="cs-CZ" altLang="cs-CZ" dirty="0"/>
              <a:t>: takový subjekt, který z důvodu své závislosti, nezkušenosti, tísně, rozumové slabosti atd. nemůže plně realizovat svou autonomie vůle </a:t>
            </a:r>
          </a:p>
          <a:p>
            <a:pPr lvl="2"/>
            <a:r>
              <a:rPr lang="cs-CZ" altLang="cs-CZ" sz="2200" dirty="0"/>
              <a:t>Srov. např. § 433, § 1796, § 2898 </a:t>
            </a:r>
            <a:r>
              <a:rPr lang="cs-CZ" altLang="cs-CZ" sz="2200" dirty="0" err="1"/>
              <a:t>adt</a:t>
            </a:r>
            <a:r>
              <a:rPr lang="cs-CZ" altLang="cs-CZ" sz="2200" dirty="0"/>
              <a:t>. </a:t>
            </a:r>
          </a:p>
          <a:p>
            <a:pPr lvl="1"/>
            <a:r>
              <a:rPr lang="cs-CZ" altLang="cs-CZ" b="1" dirty="0"/>
              <a:t>Slabší strana </a:t>
            </a:r>
            <a:r>
              <a:rPr lang="cs-CZ" altLang="cs-CZ" b="1" i="1" dirty="0"/>
              <a:t>in abstracto</a:t>
            </a:r>
            <a:r>
              <a:rPr lang="cs-CZ" altLang="cs-CZ" dirty="0"/>
              <a:t>: subjekt nacházející se v postavení, ve kterém typicky (nikoli nutně v konkrétním případě) je v postavení slabší strany </a:t>
            </a:r>
          </a:p>
          <a:p>
            <a:pPr lvl="2"/>
            <a:r>
              <a:rPr lang="cs-CZ" altLang="cs-CZ" sz="2200" dirty="0"/>
              <a:t>Např. spotřebitel, nájemce bytu, zaměstnanec  </a:t>
            </a:r>
          </a:p>
          <a:p>
            <a:r>
              <a:rPr lang="cs-CZ" altLang="cs-CZ" sz="2200" dirty="0"/>
              <a:t>§ 3 odst. 2 písm. c): „nikdo nesmí pro nedostatek věku, rozumu nebo pro závislost svého postavení utrpět nedůvodnou újmu; nikdo však také nesmí bezdůvodně těžit z vlastní neschopnosti k újmě druhých“</a:t>
            </a:r>
          </a:p>
          <a:p>
            <a:endParaRPr lang="cs-CZ" altLang="cs-CZ" dirty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1FCDCB-0048-47EF-AADA-3821E077EF90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8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549" y="908720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/>
              <a:t>Rozpor právních pravidel a kolize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Příklad: A koupil v dobré víře věc od B, který však nebyl vlastník, nýbrž měl věc od vlastníka C jen pronajatou. </a:t>
            </a:r>
          </a:p>
          <a:p>
            <a:pPr lvl="1"/>
            <a:r>
              <a:rPr lang="cs-CZ" dirty="0"/>
              <a:t>Rozpor pravidel: </a:t>
            </a:r>
          </a:p>
          <a:p>
            <a:pPr lvl="2"/>
            <a:r>
              <a:rPr lang="cs-CZ" dirty="0"/>
              <a:t>Pravidlo 1: dosavadní vlastník C neztrácí své vlastnictví </a:t>
            </a:r>
          </a:p>
          <a:p>
            <a:pPr lvl="2"/>
            <a:r>
              <a:rPr lang="cs-CZ" dirty="0"/>
              <a:t>Pravidlo 2: A nabyl vlastnické právo (§ 1109)</a:t>
            </a:r>
          </a:p>
          <a:p>
            <a:pPr lvl="1"/>
            <a:r>
              <a:rPr lang="cs-CZ" dirty="0"/>
              <a:t>Kolize principů: </a:t>
            </a:r>
          </a:p>
          <a:p>
            <a:pPr lvl="2"/>
            <a:r>
              <a:rPr lang="cs-CZ" dirty="0"/>
              <a:t>Princip 1: ochrana dobré víry</a:t>
            </a:r>
          </a:p>
          <a:p>
            <a:pPr lvl="2"/>
            <a:r>
              <a:rPr lang="cs-CZ" dirty="0"/>
              <a:t>Princip 2: ochrana vlastnického práva (čl. 11 LPS)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5348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§ 3 odst. 2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988839"/>
            <a:ext cx="8504238" cy="411033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/>
              <a:t>(2) Soukromé právo spočívá zejména na zásadách, že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/>
              <a:t>a) každý má právo na ochranu svého života a zdraví, jakož i svobody, cti, důstojnosti a soukromí,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/>
              <a:t>b) rodina, rodičovství a manželství požívají zvláštní zákonné ochrany,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i="1" dirty="0"/>
              <a:t>c) 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i="1" dirty="0"/>
              <a:t>d) daný slib zavazuje a smlouvy mají být splněny,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/>
              <a:t>e) vlastnické právo je chráněno zákonem a jen zákon může stanovit, jak vlastnické právo vzniká a zaniká, a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200" dirty="0"/>
              <a:t>f) nikomu nelze odepřít, co mu po právu náleží.</a:t>
            </a:r>
          </a:p>
        </p:txBody>
      </p:sp>
      <p:sp>
        <p:nvSpPr>
          <p:cNvPr id="49156" name="Zástupný symbol pro číslo snímku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F33EAD-04C8-4DDB-9F87-B106C664BA19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8802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/>
              <a:t>Děkujeme </a:t>
            </a:r>
            <a:r>
              <a:rPr lang="cs-CZ" dirty="0"/>
              <a:t>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Rozpor pravidel: tzv. derogační pravidla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9589" y="2060848"/>
            <a:ext cx="8082321" cy="4392487"/>
          </a:xfrm>
        </p:spPr>
        <p:txBody>
          <a:bodyPr/>
          <a:lstStyle/>
          <a:p>
            <a:r>
              <a:rPr lang="cs-CZ" sz="2000" i="1" dirty="0"/>
              <a:t>I. Lex </a:t>
            </a:r>
            <a:r>
              <a:rPr lang="cs-CZ" sz="2000" i="1" dirty="0" err="1"/>
              <a:t>posterior</a:t>
            </a:r>
            <a:r>
              <a:rPr lang="cs-CZ" sz="2000" i="1" dirty="0"/>
              <a:t> </a:t>
            </a:r>
            <a:r>
              <a:rPr lang="cs-CZ" sz="2000" i="1" dirty="0" err="1"/>
              <a:t>derogat</a:t>
            </a:r>
            <a:r>
              <a:rPr lang="cs-CZ" sz="2000" i="1" dirty="0"/>
              <a:t> </a:t>
            </a:r>
            <a:r>
              <a:rPr lang="cs-CZ" sz="2000" i="1" dirty="0" err="1"/>
              <a:t>legi</a:t>
            </a:r>
            <a:r>
              <a:rPr lang="cs-CZ" sz="2000" i="1" dirty="0"/>
              <a:t> priori</a:t>
            </a:r>
          </a:p>
          <a:p>
            <a:pPr marL="0" indent="0">
              <a:buNone/>
            </a:pPr>
            <a:r>
              <a:rPr lang="cs-CZ" sz="2000" dirty="0"/>
              <a:t>(právní úprava pozdější zrušuje úpravu předchozí)</a:t>
            </a:r>
          </a:p>
          <a:p>
            <a:r>
              <a:rPr lang="cs-CZ" sz="2000" dirty="0"/>
              <a:t>II</a:t>
            </a:r>
            <a:r>
              <a:rPr lang="cs-CZ" sz="2000" i="1" dirty="0"/>
              <a:t>. Lex </a:t>
            </a:r>
            <a:r>
              <a:rPr lang="cs-CZ" sz="2000" i="1" dirty="0" err="1"/>
              <a:t>specialis</a:t>
            </a:r>
            <a:r>
              <a:rPr lang="cs-CZ" sz="2000" i="1" dirty="0"/>
              <a:t> </a:t>
            </a:r>
            <a:r>
              <a:rPr lang="cs-CZ" sz="2000" i="1" dirty="0" err="1"/>
              <a:t>derogat</a:t>
            </a:r>
            <a:r>
              <a:rPr lang="cs-CZ" sz="2000" i="1" dirty="0"/>
              <a:t> </a:t>
            </a:r>
            <a:r>
              <a:rPr lang="cs-CZ" sz="2000" i="1" dirty="0" err="1"/>
              <a:t>legi</a:t>
            </a:r>
            <a:r>
              <a:rPr lang="cs-CZ" sz="2000" i="1" dirty="0"/>
              <a:t> </a:t>
            </a:r>
            <a:r>
              <a:rPr lang="cs-CZ" sz="2000" i="1" dirty="0" err="1"/>
              <a:t>generali</a:t>
            </a:r>
            <a:endParaRPr lang="cs-CZ" sz="2000" i="1" dirty="0"/>
          </a:p>
          <a:p>
            <a:pPr marL="0" indent="0">
              <a:buNone/>
            </a:pPr>
            <a:r>
              <a:rPr lang="cs-CZ" sz="2000" dirty="0"/>
              <a:t>(zvláštní úprava má přednost před normou obecnější, subsidiární, která se uplatní jen tam, kde zvláštní úprava věc sama neupravuje)</a:t>
            </a:r>
          </a:p>
          <a:p>
            <a:r>
              <a:rPr lang="cs-CZ" sz="2000" i="1" dirty="0"/>
              <a:t>III. L</a:t>
            </a:r>
            <a:r>
              <a:rPr lang="it-IT" sz="2000" i="1" dirty="0"/>
              <a:t>ex generalis non derogat legi priori </a:t>
            </a:r>
            <a:r>
              <a:rPr lang="it-IT" sz="2000" i="1" dirty="0" err="1"/>
              <a:t>specialis</a:t>
            </a: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(</a:t>
            </a:r>
            <a:r>
              <a:rPr lang="cs-CZ" sz="2000" dirty="0"/>
              <a:t>pozdější obecná úprava </a:t>
            </a:r>
            <a:r>
              <a:rPr lang="cs-CZ" sz="2000" dirty="0" err="1"/>
              <a:t>nederoguje</a:t>
            </a:r>
            <a:r>
              <a:rPr lang="cs-CZ" sz="2000" dirty="0"/>
              <a:t> dřívější zvláštní úpravu)</a:t>
            </a:r>
          </a:p>
          <a:p>
            <a:r>
              <a:rPr lang="cs-CZ" sz="2000" i="1" dirty="0"/>
              <a:t>IV. </a:t>
            </a:r>
            <a:r>
              <a:rPr lang="it-IT" sz="2000" i="1" dirty="0"/>
              <a:t>Lex superior derogat legi inferiori</a:t>
            </a:r>
          </a:p>
          <a:p>
            <a:pPr marL="0" indent="0">
              <a:buNone/>
            </a:pPr>
            <a:r>
              <a:rPr lang="cs-CZ" sz="2000" dirty="0"/>
              <a:t>(právní norma obsažená v předpisu vyšší právní síly má přednost před normou obsaženou v předpisu nižší právní síly)</a:t>
            </a:r>
          </a:p>
        </p:txBody>
      </p:sp>
    </p:spTree>
    <p:extLst>
      <p:ext uri="{BB962C8B-B14F-4D97-AF65-F5344CB8AC3E}">
        <p14:creationId xmlns:p14="http://schemas.microsoft.com/office/powerpoint/2010/main" val="128694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Poměřování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ÚS 4/94; </a:t>
            </a:r>
            <a:r>
              <a:rPr lang="cs-CZ" dirty="0" err="1"/>
              <a:t>Sb.n.u.ÚS</a:t>
            </a:r>
            <a:r>
              <a:rPr lang="cs-CZ" dirty="0"/>
              <a:t> sv.2, nález č. 46)</a:t>
            </a:r>
          </a:p>
          <a:p>
            <a:pPr lvl="1"/>
            <a:r>
              <a:rPr lang="cs-CZ" b="1" dirty="0"/>
              <a:t>Vhodnost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Jinými slovy: skutečně se jedná o kolizi </a:t>
            </a:r>
          </a:p>
          <a:p>
            <a:pPr lvl="2"/>
            <a:r>
              <a:rPr lang="cs-CZ" dirty="0"/>
              <a:t>Principy musí být stejné právní síly. </a:t>
            </a:r>
          </a:p>
          <a:p>
            <a:pPr lvl="1"/>
            <a:r>
              <a:rPr lang="cs-CZ" b="1" dirty="0"/>
              <a:t>Potřebnost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Cíl: zásah do jednoho principu může být přípustný jen v té míře, v jaké je nezbytně potřebný k ochraně jiného principu </a:t>
            </a:r>
          </a:p>
          <a:p>
            <a:pPr lvl="1"/>
            <a:r>
              <a:rPr lang="cs-CZ" b="1" dirty="0"/>
              <a:t>Proporcionalita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47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proporcionality – příklady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Nabytí od neoprávněného </a:t>
            </a:r>
          </a:p>
          <a:p>
            <a:r>
              <a:rPr lang="cs-CZ" dirty="0"/>
              <a:t>Institut utajeného svědka </a:t>
            </a:r>
          </a:p>
          <a:p>
            <a:r>
              <a:rPr lang="cs-CZ" dirty="0"/>
              <a:t>Právní jednání – teorie důvěry </a:t>
            </a:r>
          </a:p>
          <a:p>
            <a:pPr lvl="1"/>
            <a:r>
              <a:rPr lang="cs-CZ" dirty="0"/>
              <a:t>Adresované právní jednání </a:t>
            </a:r>
          </a:p>
          <a:p>
            <a:pPr lvl="1"/>
            <a:r>
              <a:rPr lang="cs-CZ" dirty="0"/>
              <a:t>Neadresované právní jednání </a:t>
            </a:r>
          </a:p>
        </p:txBody>
      </p:sp>
    </p:spTree>
    <p:extLst>
      <p:ext uri="{BB962C8B-B14F-4D97-AF65-F5344CB8AC3E}">
        <p14:creationId xmlns:p14="http://schemas.microsoft.com/office/powerpoint/2010/main" val="408884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Pojem a význam základních zásad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831"/>
            <a:ext cx="8229600" cy="460779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/>
              <a:t>Zásada: zde se zabýváme těmi zásadami, které který podstatně ovlivňují dotčenou právní materii (soukromé právo). Jde o určitá východiska této právní úpravy.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/>
              <a:t>Terminologie: zásady a principy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/>
              <a:t>Principy a pravidla  </a:t>
            </a:r>
          </a:p>
          <a:p>
            <a:pPr marL="548640" lvl="2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SzPct val="85000"/>
              <a:buFont typeface="Wingdings 2"/>
              <a:buChar char=""/>
              <a:defRPr/>
            </a:pPr>
            <a:r>
              <a:rPr lang="cs-CZ" sz="2200" dirty="0">
                <a:solidFill>
                  <a:schemeClr val="tx2"/>
                </a:solidFill>
              </a:rPr>
              <a:t>Poměřování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2060"/>
              </a:buClr>
              <a:buFont typeface="Wingdings 2"/>
              <a:buChar char=""/>
              <a:defRPr/>
            </a:pPr>
            <a:r>
              <a:rPr lang="cs-CZ" dirty="0"/>
              <a:t>Ústavní principy (zásady) promítající se do soukromého práva 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Např. čl. 11 odst. 1 LPS: „Každý má právo vlastnit majetek. Vlastnické právo všech vlastníků má stejný zákonný obsah a ochranu. Dědění se zaručuje.“</a:t>
            </a:r>
          </a:p>
        </p:txBody>
      </p:sp>
      <p:sp>
        <p:nvSpPr>
          <p:cNvPr id="1638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B3B830-4706-4438-8F0D-260555B8FD7A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6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32856"/>
            <a:ext cx="8229600" cy="4248894"/>
          </a:xfrm>
        </p:spPr>
        <p:txBody>
          <a:bodyPr/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Právní zásady (principy) jako součást práva: 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Srov. pojem práva</a:t>
            </a:r>
          </a:p>
          <a:p>
            <a:pPr marL="548958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Úkol právní vědy (dogmatiky): hledání takového řešení právního případu, který je co možná nejlépe odůvodněno právem. </a:t>
            </a:r>
          </a:p>
          <a:p>
            <a:pPr eaLnBrk="1" hangingPunct="1">
              <a:defRPr/>
            </a:pPr>
            <a:r>
              <a:rPr lang="cs-CZ" altLang="cs-CZ" sz="2800" dirty="0"/>
              <a:t>Význam právních zásad: </a:t>
            </a:r>
          </a:p>
          <a:p>
            <a:pPr lvl="1" eaLnBrk="1" hangingPunct="1">
              <a:defRPr/>
            </a:pPr>
            <a:r>
              <a:rPr lang="cs-CZ" altLang="cs-CZ" dirty="0"/>
              <a:t>Interpretační (§ 2 odst. 1)</a:t>
            </a:r>
          </a:p>
          <a:p>
            <a:pPr lvl="1" eaLnBrk="1" hangingPunct="1">
              <a:defRPr/>
            </a:pPr>
            <a:r>
              <a:rPr lang="cs-CZ" altLang="cs-CZ" dirty="0"/>
              <a:t>Legislativní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2060"/>
                </a:solidFill>
              </a:rPr>
              <a:t>Pojem a význam základních zásad</a:t>
            </a:r>
          </a:p>
        </p:txBody>
      </p:sp>
      <p:sp>
        <p:nvSpPr>
          <p:cNvPr id="1741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A3C0C3-4CBF-4E2F-AB39-DDECD68F305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</TotalTime>
  <Words>3403</Words>
  <Application>Microsoft Office PowerPoint</Application>
  <PresentationFormat>Předvádění na obrazovce (4:3)</PresentationFormat>
  <Paragraphs>281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Tahoma</vt:lpstr>
      <vt:lpstr>Wingdings</vt:lpstr>
      <vt:lpstr>Wingdings 2</vt:lpstr>
      <vt:lpstr>Motiv1</vt:lpstr>
      <vt:lpstr> </vt:lpstr>
      <vt:lpstr>Osnova</vt:lpstr>
      <vt:lpstr>Principy a pravidla (obecně)</vt:lpstr>
      <vt:lpstr>Rozpor právních pravidel a kolize právních principů</vt:lpstr>
      <vt:lpstr>Rozpor pravidel: tzv. derogační pravidla </vt:lpstr>
      <vt:lpstr>Kolize právních principů</vt:lpstr>
      <vt:lpstr>Princip proporcionality – příklady  </vt:lpstr>
      <vt:lpstr>Pojem a význam základních zásad</vt:lpstr>
      <vt:lpstr>Pojem a význam základních zásad</vt:lpstr>
      <vt:lpstr>Pojem a význam základních zásad</vt:lpstr>
      <vt:lpstr>II. Jednotlivé základní zásady soukromého práva</vt:lpstr>
      <vt:lpstr>Právo usilovat o štěstí</vt:lpstr>
      <vt:lpstr>Prezentace aplikace PowerPoint</vt:lpstr>
      <vt:lpstr>Autonomie vůle </vt:lpstr>
      <vt:lpstr>Prezentace aplikace PowerPoint</vt:lpstr>
      <vt:lpstr>Vigilantibus iura scripta sunt </vt:lpstr>
      <vt:lpstr>Zákaz zneužití práv</vt:lpstr>
      <vt:lpstr>Šikana </vt:lpstr>
      <vt:lpstr>Prezentace aplikace PowerPoint</vt:lpstr>
      <vt:lpstr>LPS</vt:lpstr>
      <vt:lpstr>§ 8 NOZ</vt:lpstr>
      <vt:lpstr>Princip právní jistoty</vt:lpstr>
      <vt:lpstr>Ochrana základních pravidel společnosti </vt:lpstr>
      <vt:lpstr>Ochrana dobrých mravů</vt:lpstr>
      <vt:lpstr>Prezentace aplikace PowerPoint</vt:lpstr>
      <vt:lpstr>Prezentace aplikace PowerPoint</vt:lpstr>
      <vt:lpstr>Prezentace aplikace PowerPoint</vt:lpstr>
      <vt:lpstr>Ochrana veřejného pořádku</vt:lpstr>
      <vt:lpstr>Princip poctivosti </vt:lpstr>
      <vt:lpstr>Prezentace aplikace PowerPoint</vt:lpstr>
      <vt:lpstr>Prezentace aplikace PowerPoint</vt:lpstr>
      <vt:lpstr>Prezentace aplikace PowerPoint</vt:lpstr>
      <vt:lpstr>Ochrana dobré víry </vt:lpstr>
      <vt:lpstr>Prezentace aplikace PowerPoint</vt:lpstr>
      <vt:lpstr>Prezentace aplikace PowerPoint</vt:lpstr>
      <vt:lpstr>Prezentace aplikace PowerPoint</vt:lpstr>
      <vt:lpstr>Pacta sunt servanda</vt:lpstr>
      <vt:lpstr>Ochrana třetích osob</vt:lpstr>
      <vt:lpstr>Ochrana slabší strany </vt:lpstr>
      <vt:lpstr>§ 3 odst. 2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Hewlett-Packard Company</cp:lastModifiedBy>
  <cp:revision>118</cp:revision>
  <cp:lastPrinted>2020-02-19T09:27:55Z</cp:lastPrinted>
  <dcterms:created xsi:type="dcterms:W3CDTF">2013-11-19T21:26:25Z</dcterms:created>
  <dcterms:modified xsi:type="dcterms:W3CDTF">2021-02-16T12:04:49Z</dcterms:modified>
</cp:coreProperties>
</file>