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58" r:id="rId3"/>
    <p:sldId id="270" r:id="rId4"/>
    <p:sldId id="316" r:id="rId5"/>
    <p:sldId id="314" r:id="rId6"/>
    <p:sldId id="337" r:id="rId7"/>
    <p:sldId id="341" r:id="rId8"/>
    <p:sldId id="342" r:id="rId9"/>
    <p:sldId id="359" r:id="rId10"/>
    <p:sldId id="317" r:id="rId11"/>
    <p:sldId id="347" r:id="rId12"/>
    <p:sldId id="340" r:id="rId13"/>
    <p:sldId id="348" r:id="rId14"/>
    <p:sldId id="315" r:id="rId15"/>
    <p:sldId id="318" r:id="rId16"/>
    <p:sldId id="334" r:id="rId17"/>
    <p:sldId id="325" r:id="rId18"/>
    <p:sldId id="339" r:id="rId19"/>
    <p:sldId id="338" r:id="rId20"/>
    <p:sldId id="335" r:id="rId21"/>
    <p:sldId id="306" r:id="rId22"/>
    <p:sldId id="343" r:id="rId23"/>
    <p:sldId id="355" r:id="rId24"/>
    <p:sldId id="310" r:id="rId25"/>
    <p:sldId id="308" r:id="rId26"/>
    <p:sldId id="350" r:id="rId27"/>
    <p:sldId id="356" r:id="rId28"/>
    <p:sldId id="351" r:id="rId29"/>
    <p:sldId id="352" r:id="rId30"/>
    <p:sldId id="349" r:id="rId31"/>
    <p:sldId id="309" r:id="rId32"/>
    <p:sldId id="344" r:id="rId33"/>
    <p:sldId id="327" r:id="rId34"/>
    <p:sldId id="354" r:id="rId35"/>
    <p:sldId id="328" r:id="rId36"/>
    <p:sldId id="329" r:id="rId37"/>
    <p:sldId id="330" r:id="rId38"/>
    <p:sldId id="353" r:id="rId39"/>
    <p:sldId id="332" r:id="rId40"/>
    <p:sldId id="333" r:id="rId41"/>
    <p:sldId id="346" r:id="rId42"/>
    <p:sldId id="357" r:id="rId43"/>
    <p:sldId id="322" r:id="rId4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737" autoAdjust="0"/>
  </p:normalViewPr>
  <p:slideViewPr>
    <p:cSldViewPr>
      <p:cViewPr varScale="1">
        <p:scale>
          <a:sx n="118" d="100"/>
          <a:sy n="118" d="100"/>
        </p:scale>
        <p:origin x="14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b="0" i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b="0" i="0"/>
            </a:p>
          </p:txBody>
        </p:sp>
      </p:grpSp>
      <p:sp>
        <p:nvSpPr>
          <p:cNvPr id="358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CFB7-4018-4494-9655-A4EE026E14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48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A2E7E09D-CFEB-41E0-9C84-80334B04A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Změna strany, Vedlejší intervence, Hlavní intervence,  Zastoupení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81128"/>
            <a:ext cx="6400800" cy="156083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latin typeface="+mn-lt"/>
              </a:rPr>
              <a:t>Mgr. Miloslav Hrdlička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260350"/>
            <a:ext cx="8229600" cy="1143000"/>
          </a:xfrm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Přibrání účastníka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992563"/>
          </a:xfrm>
          <a:noFill/>
        </p:spPr>
        <p:txBody>
          <a:bodyPr/>
          <a:lstStyle/>
          <a:p>
            <a:r>
              <a:rPr lang="cs-CZ" sz="2800" dirty="0">
                <a:effectLst/>
                <a:latin typeface="Garamond" pitchFamily="18" charset="0"/>
              </a:rPr>
              <a:t>Pouze pro nesporná řízení</a:t>
            </a:r>
          </a:p>
          <a:p>
            <a:r>
              <a:rPr lang="cs-CZ" sz="2800" dirty="0">
                <a:effectLst/>
                <a:latin typeface="Garamond" pitchFamily="18" charset="0"/>
              </a:rPr>
              <a:t>Upraveno v § 7 odst. 1 ZZŘS</a:t>
            </a:r>
          </a:p>
          <a:p>
            <a:r>
              <a:rPr lang="cs-CZ" sz="2800" dirty="0">
                <a:effectLst/>
                <a:latin typeface="Garamond" pitchFamily="18" charset="0"/>
              </a:rPr>
              <a:t>Soud usnesením přibere v případech, kdy se ukáže, že někdo, o jehož právech a povinnostech se v řízení rozhoduje, není účastníkem</a:t>
            </a:r>
          </a:p>
          <a:p>
            <a:r>
              <a:rPr lang="cs-CZ" sz="2800" dirty="0">
                <a:effectLst/>
                <a:latin typeface="Garamond" pitchFamily="18" charset="0"/>
              </a:rPr>
              <a:t>Nepřípustnost odvolání proti tomuto usnesení</a:t>
            </a:r>
          </a:p>
          <a:p>
            <a:endParaRPr lang="cs-CZ" sz="2800" dirty="0">
              <a:effectLst/>
              <a:latin typeface="Garamond" pitchFamily="18" charset="0"/>
            </a:endParaRPr>
          </a:p>
          <a:p>
            <a:r>
              <a:rPr lang="cs-CZ" sz="2800" dirty="0">
                <a:effectLst/>
                <a:latin typeface="Garamond" pitchFamily="18" charset="0"/>
              </a:rPr>
              <a:t>Poznámka – Řízení podle části V.  OSŘ - § 250a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Ukončení účasti v řízení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Nesporná řízení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Pokud se ukáže v průběhu řízení, že se ho účastní někdo, o jehož právech a povinnostech se v řízení nerozhoduje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Soud usnesením ukončí účast v řízení</a:t>
            </a:r>
          </a:p>
          <a:p>
            <a:endParaRPr lang="cs-CZ">
              <a:effectLst/>
            </a:endParaRPr>
          </a:p>
          <a:p>
            <a:endParaRPr lang="cs-CZ"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685800" y="1736725"/>
            <a:ext cx="7772400" cy="2555875"/>
          </a:xfrm>
        </p:spPr>
        <p:txBody>
          <a:bodyPr/>
          <a:lstStyle/>
          <a:p>
            <a:pPr>
              <a:defRPr/>
            </a:pPr>
            <a:r>
              <a:rPr lang="cs-CZ" sz="4400" dirty="0">
                <a:latin typeface="Garamond" panose="02020404030301010803" pitchFamily="18" charset="0"/>
              </a:rPr>
              <a:t>Hlavní a vedlejší intervence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Společný výklad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</a:rPr>
              <a:t>Instituty umožňující účast třetích osob v řízení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Pouze ve sporných řízeních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Názvem podobné instituty, ale každý dopadá na naprosto jinou situaci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Hlavní intervence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§ 91a OSŘ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Podstata – kdo si činí nárok na věc, nebo právo o které jde v soudním řízení, podá žalobu proti původním účastníkům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Jedná se o zahájení nového řízení</a:t>
            </a:r>
          </a:p>
          <a:p>
            <a:endParaRPr lang="cs-CZ">
              <a:effectLst/>
            </a:endParaRPr>
          </a:p>
          <a:p>
            <a:endParaRPr lang="cs-CZ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Hlavní intervence II.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</a:rPr>
              <a:t>Procesní řešení této situace:</a:t>
            </a:r>
          </a:p>
          <a:p>
            <a:pPr lvl="1"/>
            <a:r>
              <a:rPr lang="cs-CZ" dirty="0">
                <a:effectLst/>
              </a:rPr>
              <a:t>Soud tato řízení spojí a rozhodne </a:t>
            </a:r>
          </a:p>
          <a:p>
            <a:pPr lvl="1"/>
            <a:r>
              <a:rPr lang="cs-CZ" dirty="0">
                <a:effectLst/>
              </a:rPr>
              <a:t>Přeruší původní řízení -  pokud vyhoví nově podané žalobě, zamítne původní</a:t>
            </a:r>
          </a:p>
          <a:p>
            <a:endParaRPr lang="cs-CZ" dirty="0">
              <a:effectLst/>
            </a:endParaRPr>
          </a:p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Odlišné od vedlejší intervence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 dirty="0">
                <a:effectLst/>
                <a:latin typeface="Garamond" pitchFamily="18" charset="0"/>
              </a:rPr>
              <a:t>Vedlejší intervence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70000"/>
              </a:lnSpc>
            </a:pPr>
            <a:endParaRPr lang="cs-CZ" altLang="cs-CZ" sz="2000" dirty="0">
              <a:effectLst/>
            </a:endParaRPr>
          </a:p>
          <a:p>
            <a:pPr>
              <a:lnSpc>
                <a:spcPct val="70000"/>
              </a:lnSpc>
            </a:pPr>
            <a:r>
              <a:rPr lang="cs-CZ" altLang="cs-CZ" sz="2000" dirty="0">
                <a:effectLst/>
              </a:rPr>
              <a:t>§ 93 OSŘ</a:t>
            </a:r>
          </a:p>
          <a:p>
            <a:pPr>
              <a:lnSpc>
                <a:spcPct val="70000"/>
              </a:lnSpc>
            </a:pPr>
            <a:endParaRPr lang="cs-CZ" altLang="cs-CZ" sz="2000" dirty="0">
              <a:effectLst/>
            </a:endParaRPr>
          </a:p>
          <a:p>
            <a:pPr>
              <a:lnSpc>
                <a:spcPct val="70000"/>
              </a:lnSpc>
            </a:pPr>
            <a:r>
              <a:rPr lang="cs-CZ" altLang="cs-CZ" sz="2000" dirty="0">
                <a:effectLst/>
              </a:rPr>
              <a:t>Do řízení přistoupí třetí osoba, která má </a:t>
            </a:r>
            <a:r>
              <a:rPr lang="cs-CZ" altLang="cs-CZ" sz="2000" i="1" u="sng" dirty="0">
                <a:effectLst/>
              </a:rPr>
              <a:t>právní zájem </a:t>
            </a:r>
            <a:r>
              <a:rPr lang="cs-CZ" altLang="cs-CZ" sz="2000" dirty="0">
                <a:effectLst/>
              </a:rPr>
              <a:t>na výsledku sporu</a:t>
            </a:r>
          </a:p>
          <a:p>
            <a:pPr>
              <a:lnSpc>
                <a:spcPct val="70000"/>
              </a:lnSpc>
            </a:pPr>
            <a:endParaRPr lang="cs-CZ" altLang="cs-CZ" sz="2000" dirty="0">
              <a:effectLst/>
            </a:endParaRPr>
          </a:p>
          <a:p>
            <a:pPr>
              <a:lnSpc>
                <a:spcPct val="70000"/>
              </a:lnSpc>
            </a:pPr>
            <a:r>
              <a:rPr lang="cs-CZ" altLang="cs-CZ" sz="2000" dirty="0">
                <a:effectLst/>
              </a:rPr>
              <a:t>Příklad – ručitel (riziko regresu)</a:t>
            </a:r>
          </a:p>
          <a:p>
            <a:pPr>
              <a:lnSpc>
                <a:spcPct val="70000"/>
              </a:lnSpc>
            </a:pPr>
            <a:endParaRPr lang="cs-CZ" altLang="cs-CZ" sz="2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Soud o přípustnosti rozhoduje pouze a návrh (přípustné odvolání)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V řízení obecně stejná práva jako účastník (ale výjimky!)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Pokud by jeho úkon odporoval vůli účastníka řízení, soud je posoudí podle povahy okolností</a:t>
            </a:r>
          </a:p>
          <a:p>
            <a:pPr>
              <a:lnSpc>
                <a:spcPct val="70000"/>
              </a:lnSpc>
            </a:pPr>
            <a:endParaRPr lang="cs-CZ" altLang="cs-CZ" sz="2000" dirty="0">
              <a:effectLst/>
            </a:endParaRPr>
          </a:p>
          <a:p>
            <a:pPr>
              <a:lnSpc>
                <a:spcPct val="70000"/>
              </a:lnSpc>
            </a:pPr>
            <a:endParaRPr lang="cs-CZ" altLang="cs-CZ" sz="2000" dirty="0">
              <a:effectLst/>
            </a:endParaRPr>
          </a:p>
          <a:p>
            <a:pPr>
              <a:lnSpc>
                <a:spcPct val="90000"/>
              </a:lnSpc>
            </a:pPr>
            <a:endParaRPr lang="cs-CZ" sz="20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 dirty="0">
                <a:effectLst/>
                <a:latin typeface="Garamond" pitchFamily="18" charset="0"/>
              </a:rPr>
              <a:t>Vedlejší intervenient v systému opravných prostředků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sz="2800" dirty="0">
                <a:effectLst/>
              </a:rPr>
              <a:t>Odvolání – Ano (ale za podmínek - § 203 OSŘ)</a:t>
            </a: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Dovolání – Ne (§ 240 OSŘ)</a:t>
            </a: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Žaloba na obnovu řízení – Ano ( za podmínek § 231 OSŘ)</a:t>
            </a: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Žaloba pro zmatečnost – Ano (za podmínek § 231 OSŘ)</a:t>
            </a:r>
          </a:p>
          <a:p>
            <a:pPr>
              <a:buFont typeface="Wingdings" pitchFamily="2" charset="2"/>
              <a:buNone/>
            </a:pPr>
            <a:endParaRPr lang="cs-CZ" sz="2800" dirty="0">
              <a:effectLst/>
            </a:endParaRPr>
          </a:p>
          <a:p>
            <a:pPr>
              <a:buFont typeface="Wingdings" pitchFamily="2" charset="2"/>
              <a:buNone/>
            </a:pPr>
            <a:endParaRPr lang="cs-CZ" sz="2800" dirty="0">
              <a:effectLst/>
            </a:endParaRPr>
          </a:p>
          <a:p>
            <a:pPr>
              <a:buFont typeface="Wingdings" pitchFamily="2" charset="2"/>
              <a:buNone/>
            </a:pPr>
            <a:endParaRPr lang="cs-CZ" sz="2800" dirty="0">
              <a:effectLst/>
              <a:latin typeface="Garamond" pitchFamily="18" charset="0"/>
            </a:endParaRPr>
          </a:p>
          <a:p>
            <a:pPr>
              <a:buFont typeface="Wingdings" pitchFamily="2" charset="2"/>
              <a:buNone/>
            </a:pPr>
            <a:endParaRPr lang="cs-CZ" sz="28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5818187"/>
          </a:xfrm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Zastoupení účastníků řízení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00663"/>
            <a:ext cx="8229600" cy="825500"/>
          </a:xfrm>
          <a:noFill/>
        </p:spPr>
        <p:txBody>
          <a:bodyPr/>
          <a:lstStyle/>
          <a:p>
            <a:endParaRPr lang="cs-CZ"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Zastoupení obecně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Pojem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Některý z účastníků nemůže, popřípadě nechce jednat sám</a:t>
            </a:r>
          </a:p>
          <a:p>
            <a:pPr lvl="1">
              <a:lnSpc>
                <a:spcPct val="80000"/>
              </a:lnSpc>
            </a:pPr>
            <a:endParaRPr lang="cs-CZ" sz="18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Nutné chápat jako procesní institut (zastoupení v procesním slova smyslu – zastoupení pro řízení)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Práva a povinnosti vznikají přímo zastoupenému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Zástupcem může být obecně FO – výjimky (§ 26 a § 26a OSŘ)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Upraveno procesním právem</a:t>
            </a:r>
          </a:p>
          <a:p>
            <a:pPr lvl="1">
              <a:lnSpc>
                <a:spcPct val="80000"/>
              </a:lnSpc>
            </a:pPr>
            <a:r>
              <a:rPr lang="cs-CZ" sz="1600" dirty="0">
                <a:effectLst/>
              </a:rPr>
              <a:t>Právní úprava - § 22 – 32 OSŘ, dále např. § 137, 138 OSŘ, atd.</a:t>
            </a:r>
          </a:p>
          <a:p>
            <a:pPr lvl="1">
              <a:lnSpc>
                <a:spcPct val="80000"/>
              </a:lnSpc>
            </a:pPr>
            <a:endParaRPr lang="cs-CZ" sz="18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Členění: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Zastoupení na základě zákona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Zastoupení na základě rozhodnutí soudu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Zastoupení na základě dohody o plné moci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</a:rPr>
              <a:t>Osnova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>
                <a:effectLst/>
              </a:rPr>
              <a:t>Změny v okruhu účastníků řízení</a:t>
            </a:r>
          </a:p>
          <a:p>
            <a:pPr>
              <a:lnSpc>
                <a:spcPct val="90000"/>
              </a:lnSpc>
            </a:pPr>
            <a:endParaRPr lang="cs-CZ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dirty="0">
                <a:effectLst/>
              </a:rPr>
              <a:t>Účast třetích osob na řízení</a:t>
            </a:r>
          </a:p>
          <a:p>
            <a:pPr>
              <a:lnSpc>
                <a:spcPct val="90000"/>
              </a:lnSpc>
            </a:pPr>
            <a:endParaRPr lang="cs-CZ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dirty="0">
                <a:effectLst/>
              </a:rPr>
              <a:t>Zastoupení</a:t>
            </a:r>
          </a:p>
          <a:p>
            <a:pPr>
              <a:lnSpc>
                <a:spcPct val="90000"/>
              </a:lnSpc>
            </a:pP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66696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Zastoupení na základě zákona</a:t>
            </a:r>
          </a:p>
        </p:txBody>
      </p:sp>
      <p:sp>
        <p:nvSpPr>
          <p:cNvPr id="22530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cs-CZ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 dirty="0">
                <a:effectLst/>
                <a:latin typeface="Garamond" pitchFamily="18" charset="0"/>
              </a:rPr>
              <a:t>Zákonné zastoupení - příklady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</a:rPr>
              <a:t>Nezletilec:</a:t>
            </a:r>
          </a:p>
          <a:p>
            <a:pPr lvl="1"/>
            <a:r>
              <a:rPr lang="cs-CZ" dirty="0">
                <a:effectLst/>
              </a:rPr>
              <a:t>Zásadně rodič (§ 892 a násl. NOZ)</a:t>
            </a:r>
          </a:p>
          <a:p>
            <a:pPr lvl="1"/>
            <a:r>
              <a:rPr lang="cs-CZ" dirty="0">
                <a:effectLst/>
              </a:rPr>
              <a:t> Poručník ( § 928 a násl. NOZ)</a:t>
            </a:r>
          </a:p>
          <a:p>
            <a:pPr lvl="0">
              <a:buClr>
                <a:srgbClr val="FFCC00"/>
              </a:buClr>
            </a:pPr>
            <a:r>
              <a:rPr lang="cs-CZ" dirty="0">
                <a:solidFill>
                  <a:srgbClr val="FFFFFF"/>
                </a:solidFill>
                <a:effectLst/>
              </a:rPr>
              <a:t>Mohou i jiné subjekty (některé aspekty např. pěstoun  - § 966 NOZ)</a:t>
            </a:r>
          </a:p>
          <a:p>
            <a:pPr marL="0" lvl="0" indent="0">
              <a:buClr>
                <a:srgbClr val="FFCC00"/>
              </a:buClr>
              <a:buNone/>
            </a:pPr>
            <a:endParaRPr lang="cs-CZ" dirty="0">
              <a:solidFill>
                <a:srgbClr val="FFFFFF"/>
              </a:solidFill>
              <a:effectLst/>
            </a:endParaRPr>
          </a:p>
          <a:p>
            <a:pPr marL="457200" lvl="1" indent="0">
              <a:buNone/>
            </a:pPr>
            <a:endParaRPr lang="cs-CZ" dirty="0"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§ 23 OSŘ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Soud může rozhodnout,že osoba, která </a:t>
            </a:r>
            <a:r>
              <a:rPr lang="cs-CZ" u="sng">
                <a:effectLst/>
              </a:rPr>
              <a:t>nemá plnou svéprávnost</a:t>
            </a:r>
            <a:r>
              <a:rPr lang="cs-CZ">
                <a:effectLst/>
              </a:rPr>
              <a:t>, musí být zastoupena </a:t>
            </a:r>
            <a:r>
              <a:rPr lang="cs-CZ" u="sng">
                <a:effectLst/>
              </a:rPr>
              <a:t>zákonným zástupcem nebo opatrovníkem</a:t>
            </a:r>
          </a:p>
          <a:p>
            <a:endParaRPr lang="cs-CZ" u="sng">
              <a:effectLst/>
            </a:endParaRPr>
          </a:p>
          <a:p>
            <a:r>
              <a:rPr lang="cs-CZ">
                <a:effectLst/>
              </a:rPr>
              <a:t>Vliv v procesní rovině – není dotčena </a:t>
            </a:r>
            <a:r>
              <a:rPr lang="cs-CZ" u="sng">
                <a:effectLst/>
              </a:rPr>
              <a:t>hmotněprávní stránka (svéprávnost)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Nedostatek zastoupení zákonným zástupcem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</a:rPr>
              <a:t>Odstranitelný nedostatek</a:t>
            </a:r>
            <a:endParaRPr lang="cs-CZ" u="sng" dirty="0">
              <a:effectLst/>
            </a:endParaRPr>
          </a:p>
          <a:p>
            <a:r>
              <a:rPr lang="cs-CZ" dirty="0">
                <a:effectLst/>
              </a:rPr>
              <a:t>Způsoby odstranění:</a:t>
            </a:r>
          </a:p>
          <a:p>
            <a:pPr lvl="1"/>
            <a:r>
              <a:rPr lang="cs-CZ" dirty="0">
                <a:effectLst/>
              </a:rPr>
              <a:t>Soud sám ustanoví opatrovníka</a:t>
            </a:r>
          </a:p>
          <a:p>
            <a:pPr lvl="1"/>
            <a:r>
              <a:rPr lang="cs-CZ" dirty="0">
                <a:effectLst/>
              </a:rPr>
              <a:t>Soud dá podnět k ustanovení opatrovníka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§ 109 odst. 1 OSŘ – přerušení řízení</a:t>
            </a:r>
          </a:p>
          <a:p>
            <a:r>
              <a:rPr lang="cs-CZ" dirty="0">
                <a:effectLst/>
              </a:rPr>
              <a:t>Možné podat žalobu pro zmatečnost - § 229 odst. 1 písm. c.</a:t>
            </a:r>
          </a:p>
        </p:txBody>
      </p:sp>
    </p:spTree>
    <p:extLst>
      <p:ext uri="{BB962C8B-B14F-4D97-AF65-F5344CB8AC3E}">
        <p14:creationId xmlns:p14="http://schemas.microsoft.com/office/powerpoint/2010/main" val="2283827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5170487"/>
          </a:xfrm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Zastoupení na základě rozhodnutí soudu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734050"/>
            <a:ext cx="8229600" cy="392113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cs-CZ" sz="240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Zastoupení na základě rozhodnutí soudu - případy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84313"/>
            <a:ext cx="8229600" cy="4525962"/>
          </a:xfrm>
          <a:noFill/>
        </p:spPr>
        <p:txBody>
          <a:bodyPr/>
          <a:lstStyle/>
          <a:p>
            <a:pPr eaLnBrk="1" hangingPunct="1"/>
            <a:r>
              <a:rPr lang="cs-CZ">
                <a:effectLst/>
              </a:rPr>
              <a:t>Mohou vzniknout tyto případy:</a:t>
            </a:r>
          </a:p>
          <a:p>
            <a:pPr lvl="1" eaLnBrk="1" hangingPunct="1"/>
            <a:r>
              <a:rPr lang="cs-CZ">
                <a:effectLst/>
              </a:rPr>
              <a:t>Procesně nezpůsobilá FO a PO, za kterou nemá kdo jednat (§ 29 odst. 1 a 2 OSŘ)</a:t>
            </a:r>
          </a:p>
          <a:p>
            <a:pPr lvl="1" eaLnBrk="1" hangingPunct="1">
              <a:buFont typeface="Wingdings" pitchFamily="2" charset="2"/>
              <a:buNone/>
            </a:pPr>
            <a:endParaRPr lang="cs-CZ">
              <a:effectLst/>
            </a:endParaRPr>
          </a:p>
          <a:p>
            <a:pPr lvl="1" eaLnBrk="1" hangingPunct="1"/>
            <a:r>
              <a:rPr lang="cs-CZ">
                <a:effectLst/>
              </a:rPr>
              <a:t>Procesně způsobilého účastníka (§ 29 odst. 3)</a:t>
            </a:r>
          </a:p>
          <a:p>
            <a:pPr lvl="1" eaLnBrk="1" hangingPunct="1">
              <a:buFont typeface="Wingdings" pitchFamily="2" charset="2"/>
              <a:buNone/>
            </a:pPr>
            <a:endParaRPr lang="cs-CZ">
              <a:effectLst/>
            </a:endParaRPr>
          </a:p>
          <a:p>
            <a:pPr lvl="1" eaLnBrk="1" hangingPunct="1"/>
            <a:r>
              <a:rPr lang="cs-CZ">
                <a:effectLst/>
              </a:rPr>
              <a:t>Zastoupení podle § 30 OSŘ</a:t>
            </a:r>
          </a:p>
          <a:p>
            <a:endParaRPr lang="cs-CZ"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Procesně nezpůsobilá FO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92500"/>
          </a:bodyPr>
          <a:lstStyle/>
          <a:p>
            <a:r>
              <a:rPr lang="cs-CZ" dirty="0">
                <a:effectLst/>
              </a:rPr>
              <a:t>§ 29 odst.1 OSŘ </a:t>
            </a:r>
          </a:p>
          <a:p>
            <a:r>
              <a:rPr lang="cs-CZ" dirty="0">
                <a:effectLst/>
              </a:rPr>
              <a:t>Předpoklady:</a:t>
            </a:r>
          </a:p>
          <a:p>
            <a:pPr lvl="1"/>
            <a:r>
              <a:rPr lang="cs-CZ" dirty="0">
                <a:effectLst/>
              </a:rPr>
              <a:t>Není procesní způsobilost</a:t>
            </a:r>
          </a:p>
          <a:p>
            <a:pPr lvl="1"/>
            <a:r>
              <a:rPr lang="cs-CZ" dirty="0">
                <a:effectLst/>
              </a:rPr>
              <a:t>Není zákonný zástupce</a:t>
            </a:r>
          </a:p>
          <a:p>
            <a:r>
              <a:rPr lang="cs-CZ" dirty="0">
                <a:effectLst/>
              </a:rPr>
              <a:t>Řešení – </a:t>
            </a:r>
          </a:p>
          <a:p>
            <a:pPr lvl="1"/>
            <a:r>
              <a:rPr lang="cs-CZ" dirty="0">
                <a:effectLst/>
              </a:rPr>
              <a:t>V případě nebezpečí z prodlení soud ustanoví opatrovníka sám – ad hoc pro toto řízení</a:t>
            </a:r>
          </a:p>
          <a:p>
            <a:pPr lvl="1"/>
            <a:r>
              <a:rPr lang="cs-CZ" dirty="0">
                <a:effectLst/>
              </a:rPr>
              <a:t>Pokud není nebezpečí z prodlení – podá podnět opatrovnickému soudu k ustanovení opatrovníka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Procesně nezpůsobilá PO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</a:rPr>
              <a:t>§ 29 odst. 2 OSŘ </a:t>
            </a:r>
          </a:p>
          <a:p>
            <a:r>
              <a:rPr lang="cs-CZ" dirty="0">
                <a:effectLst/>
              </a:rPr>
              <a:t>Případy:</a:t>
            </a:r>
          </a:p>
          <a:p>
            <a:pPr lvl="1"/>
            <a:r>
              <a:rPr lang="cs-CZ" dirty="0">
                <a:effectLst/>
              </a:rPr>
              <a:t>Není osoba, která má za PO právně jednat (např. není statutární orgán, nebo jiný orgán podle § 21 OSŘ)</a:t>
            </a:r>
          </a:p>
          <a:p>
            <a:pPr lvl="1"/>
            <a:r>
              <a:rPr lang="cs-CZ" dirty="0">
                <a:effectLst/>
              </a:rPr>
              <a:t>Nebo je sporné, kdo je oprávněn právně jednat za PO</a:t>
            </a:r>
          </a:p>
          <a:p>
            <a:r>
              <a:rPr lang="cs-CZ" dirty="0">
                <a:effectLst/>
              </a:rPr>
              <a:t>Řešení – </a:t>
            </a:r>
          </a:p>
          <a:p>
            <a:pPr lvl="1"/>
            <a:r>
              <a:rPr lang="cs-CZ" dirty="0">
                <a:effectLst/>
              </a:rPr>
              <a:t>V případě nebezpečí z prodlení soud ustanoví opatrovníka sám – ad hoc pro toto řízení</a:t>
            </a:r>
          </a:p>
        </p:txBody>
      </p:sp>
    </p:spTree>
    <p:extLst>
      <p:ext uri="{BB962C8B-B14F-4D97-AF65-F5344CB8AC3E}">
        <p14:creationId xmlns:p14="http://schemas.microsoft.com/office/powerpoint/2010/main" val="2357812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Procesně způsobilý účastník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</a:rPr>
              <a:t>§ 29 odst. 3 OSŘ</a:t>
            </a:r>
          </a:p>
          <a:p>
            <a:r>
              <a:rPr lang="cs-CZ" dirty="0">
                <a:effectLst/>
              </a:rPr>
              <a:t>Účel – </a:t>
            </a:r>
            <a:r>
              <a:rPr lang="cs-CZ" u="sng" dirty="0">
                <a:effectLst/>
              </a:rPr>
              <a:t>ochrana tohoto účastníka </a:t>
            </a:r>
            <a:r>
              <a:rPr lang="cs-CZ" dirty="0">
                <a:effectLst/>
              </a:rPr>
              <a:t>a zároveň možnost pokračovat v řízení</a:t>
            </a:r>
          </a:p>
          <a:p>
            <a:r>
              <a:rPr lang="cs-CZ" dirty="0">
                <a:effectLst/>
              </a:rPr>
              <a:t>Uvedené případy:</a:t>
            </a:r>
          </a:p>
          <a:p>
            <a:pPr lvl="1"/>
            <a:r>
              <a:rPr lang="cs-CZ" dirty="0">
                <a:effectLst/>
              </a:rPr>
              <a:t>Neznámí dědicové zůstavitele</a:t>
            </a:r>
          </a:p>
          <a:p>
            <a:pPr lvl="1"/>
            <a:r>
              <a:rPr lang="cs-CZ" dirty="0">
                <a:effectLst/>
              </a:rPr>
              <a:t>Pobyt účastníka není znám</a:t>
            </a:r>
          </a:p>
          <a:p>
            <a:pPr lvl="1"/>
            <a:r>
              <a:rPr lang="cs-CZ" dirty="0">
                <a:effectLst/>
              </a:rPr>
              <a:t>Nepodařilo se doručit na adresu v cizině</a:t>
            </a:r>
          </a:p>
          <a:p>
            <a:pPr lvl="1"/>
            <a:r>
              <a:rPr lang="cs-CZ" dirty="0">
                <a:effectLst/>
              </a:rPr>
              <a:t>FO je stižena duševní poruchou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Judikatura  - nesmí se jednat o pouhé formální ustavení opatrovníka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I.ÚS 559/2000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62500" lnSpcReduction="20000"/>
          </a:bodyPr>
          <a:lstStyle/>
          <a:p>
            <a:r>
              <a:rPr lang="cs-CZ" u="sng" dirty="0">
                <a:effectLst/>
              </a:rPr>
              <a:t>Nepřítomnému účastníkovi soudního řízení musí být zajištěna ochrana jeho zájmů i základních práv. </a:t>
            </a:r>
            <a:r>
              <a:rPr lang="cs-CZ" dirty="0">
                <a:effectLst/>
              </a:rPr>
              <a:t>Funkce opatrovníka nebyla zákonem stanovena, </a:t>
            </a:r>
            <a:r>
              <a:rPr lang="cs-CZ" u="sng" dirty="0">
                <a:effectLst/>
              </a:rPr>
              <a:t>aby usnadňovala činnost soudu tím, že má kam odesílat písemnosti. </a:t>
            </a:r>
            <a:r>
              <a:rPr lang="cs-CZ" dirty="0">
                <a:effectLst/>
              </a:rPr>
              <a:t>Byla vytvořena proto, aby do důsledku hájila zájmy </a:t>
            </a:r>
            <a:r>
              <a:rPr lang="cs-CZ" u="sng" dirty="0">
                <a:effectLst/>
              </a:rPr>
              <a:t>nepřítomného, což představuje mj. studium spisu, podávání vyjádření a vedení celého sporu za nepřítomného tak, jak by takovou povinnost byl nucen plnit smluvní zástupce. </a:t>
            </a:r>
            <a:r>
              <a:rPr lang="cs-CZ" dirty="0">
                <a:effectLst/>
              </a:rPr>
              <a:t>Ustanovení opatrovníka podle § 29 a násl. spadá v o. s. ř. do rubriky "Zástupci účastníků". Pro tento druh zastoupení platí ustanovení § 31 o. s. ř., podle kterého ustanovený zástupce má stejné postavení jako zástupce na základě procesní plné moci. </a:t>
            </a:r>
            <a:r>
              <a:rPr lang="cs-CZ" u="sng" dirty="0">
                <a:effectLst/>
              </a:rPr>
              <a:t>Ustanovení opatrovníka účastníku řízení, jehož pobyt není znám, musí předcházet šetření o tom, zda jsou dány předpoklady pro postup v řízení, či zda není možno použít jiné opatření</a:t>
            </a:r>
            <a:r>
              <a:rPr lang="cs-CZ" dirty="0">
                <a:effectLst/>
              </a:rPr>
              <a:t>. Opatrovníka </a:t>
            </a:r>
            <a:r>
              <a:rPr lang="cs-CZ" u="sng" dirty="0">
                <a:effectLst/>
              </a:rPr>
              <a:t>je pak třeba hledat především v okruhu osob blízkých osobě zastupovaného, resp. těch, jež jsou schopny skutečně reprezentovat zájmy účastníka.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Změna strany</a:t>
            </a:r>
          </a:p>
        </p:txBody>
      </p:sp>
      <p:sp>
        <p:nvSpPr>
          <p:cNvPr id="6146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cs-CZ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§29a OSŘ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Nově od 1.1.2014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Reaguje na institut předběžného prohlášení (§ 38-44 NOZ)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Soud jmenuje opatrovníkem osobu uvedenou v předběžném prohlášení (s jejím souhlasem)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§ 30 OSŘ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sz="2800" dirty="0">
                <a:effectLst/>
              </a:rPr>
              <a:t>Zastoupení na základě „práva chudých“</a:t>
            </a:r>
          </a:p>
          <a:p>
            <a:r>
              <a:rPr lang="cs-CZ" sz="2800" dirty="0">
                <a:effectLst/>
              </a:rPr>
              <a:t>Právo na přístup k soudu</a:t>
            </a:r>
          </a:p>
          <a:p>
            <a:r>
              <a:rPr lang="cs-CZ" sz="2800" dirty="0">
                <a:effectLst/>
              </a:rPr>
              <a:t>Předpoklady:</a:t>
            </a:r>
          </a:p>
          <a:p>
            <a:pPr lvl="1"/>
            <a:r>
              <a:rPr lang="cs-CZ" sz="2400" dirty="0">
                <a:effectLst/>
              </a:rPr>
              <a:t>Pokud účastník splňuje předpoklady pro osvobození od soudního poplatku - § 138 OSŘ </a:t>
            </a:r>
          </a:p>
          <a:p>
            <a:pPr lvl="1"/>
            <a:r>
              <a:rPr lang="cs-CZ" sz="2400" dirty="0">
                <a:effectLst/>
              </a:rPr>
              <a:t>Na žádost</a:t>
            </a:r>
          </a:p>
          <a:p>
            <a:pPr lvl="1"/>
            <a:r>
              <a:rPr lang="cs-CZ" sz="2400" dirty="0">
                <a:effectLst/>
              </a:rPr>
              <a:t>Nutné k ochraně jeho zájmů</a:t>
            </a:r>
          </a:p>
          <a:p>
            <a:r>
              <a:rPr lang="cs-CZ" sz="2800" dirty="0">
                <a:effectLst/>
              </a:rPr>
              <a:t>Kdo může být ustanoven?</a:t>
            </a:r>
          </a:p>
          <a:p>
            <a:r>
              <a:rPr lang="cs-CZ" sz="2800" dirty="0">
                <a:effectLst/>
              </a:rPr>
              <a:t>Odměna advokáta - platí stát  - § 140 OSŘ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685800" y="1736725"/>
            <a:ext cx="7772400" cy="2413000"/>
          </a:xfrm>
        </p:spPr>
        <p:txBody>
          <a:bodyPr/>
          <a:lstStyle/>
          <a:p>
            <a:pPr>
              <a:defRPr/>
            </a:pPr>
            <a:r>
              <a:rPr lang="cs-CZ" sz="4400" dirty="0">
                <a:latin typeface="Garamond" panose="02020404030301010803" pitchFamily="18" charset="0"/>
              </a:rPr>
              <a:t>Zastoupení na základě plné moci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Obecný výklad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>
                <a:effectLst/>
                <a:latin typeface="Garamond" pitchFamily="18" charset="0"/>
              </a:rPr>
              <a:t>Nutné chápat jako procesní zastoupení</a:t>
            </a:r>
          </a:p>
          <a:p>
            <a:pPr eaLnBrk="1" hangingPunct="1">
              <a:lnSpc>
                <a:spcPct val="80000"/>
              </a:lnSpc>
            </a:pPr>
            <a:endParaRPr lang="cs-CZ" sz="2400" b="1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>
                <a:effectLst/>
                <a:latin typeface="Garamond" pitchFamily="18" charset="0"/>
              </a:rPr>
              <a:t>Ustanovení o hmotněprávním zastoupení se použijí jen podpůrně</a:t>
            </a:r>
          </a:p>
          <a:p>
            <a:pPr eaLnBrk="1" hangingPunct="1">
              <a:lnSpc>
                <a:spcPct val="80000"/>
              </a:lnSpc>
            </a:pPr>
            <a:endParaRPr lang="cs-CZ" sz="2400" b="1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>
                <a:effectLst/>
                <a:latin typeface="Garamond" pitchFamily="18" charset="0"/>
              </a:rPr>
              <a:t>Vnitřní a vnější vztah</a:t>
            </a:r>
          </a:p>
          <a:p>
            <a:pPr eaLnBrk="1" hangingPunct="1">
              <a:lnSpc>
                <a:spcPct val="80000"/>
              </a:lnSpc>
            </a:pPr>
            <a:endParaRPr lang="cs-CZ" sz="2400" b="1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>
                <a:effectLst/>
                <a:latin typeface="Garamond" pitchFamily="18" charset="0"/>
              </a:rPr>
              <a:t>Dohoda o plné moci x plná moc</a:t>
            </a:r>
          </a:p>
          <a:p>
            <a:pPr eaLnBrk="1" hangingPunct="1">
              <a:lnSpc>
                <a:spcPct val="80000"/>
              </a:lnSpc>
            </a:pPr>
            <a:endParaRPr lang="cs-CZ" sz="2400" b="1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>
                <a:effectLst/>
                <a:latin typeface="Garamond" pitchFamily="18" charset="0"/>
              </a:rPr>
              <a:t>Druhy plné moci: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>
                <a:effectLst/>
                <a:latin typeface="Garamond" pitchFamily="18" charset="0"/>
              </a:rPr>
              <a:t>Prostá plná moc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>
                <a:effectLst/>
                <a:latin typeface="Garamond" pitchFamily="18" charset="0"/>
              </a:rPr>
              <a:t>Procesní plná moc</a:t>
            </a:r>
            <a:endParaRPr lang="cs-CZ" sz="160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1642194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Udělení plné moci a doložení oprávnění zmocněnce jednat jako zástupce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2856"/>
            <a:ext cx="8229600" cy="3993307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Plnou moc možné udělit (§ 28 odst. 1 OSŘ):</a:t>
            </a:r>
          </a:p>
          <a:p>
            <a:pPr lvl="1"/>
            <a:r>
              <a:rPr lang="cs-CZ" dirty="0">
                <a:effectLst/>
                <a:latin typeface="Garamond" pitchFamily="18" charset="0"/>
              </a:rPr>
              <a:t>Ústně do protokolu</a:t>
            </a:r>
          </a:p>
          <a:p>
            <a:pPr lvl="1"/>
            <a:r>
              <a:rPr lang="cs-CZ" dirty="0">
                <a:effectLst/>
                <a:latin typeface="Garamond" pitchFamily="18" charset="0"/>
              </a:rPr>
              <a:t>Písemně</a:t>
            </a:r>
          </a:p>
          <a:p>
            <a:endParaRPr lang="cs-CZ" dirty="0">
              <a:effectLst/>
              <a:latin typeface="Garamond" pitchFamily="18" charset="0"/>
            </a:endParaRPr>
          </a:p>
          <a:p>
            <a:r>
              <a:rPr lang="cs-CZ" dirty="0">
                <a:effectLst/>
                <a:latin typeface="Garamond" pitchFamily="18" charset="0"/>
              </a:rPr>
              <a:t>Doložení oprávnění za účastníka jednat – již při prvním úkonu, který činí (§ 32 OSŘ) – toto se vztahuje na všechny druhy zastoupení</a:t>
            </a:r>
          </a:p>
        </p:txBody>
      </p:sp>
    </p:spTree>
    <p:extLst>
      <p:ext uri="{BB962C8B-B14F-4D97-AF65-F5344CB8AC3E}">
        <p14:creationId xmlns:p14="http://schemas.microsoft.com/office/powerpoint/2010/main" val="18446062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Kdo může být zástupcem účastníků na základě plné moci?</a:t>
            </a:r>
            <a:br>
              <a:rPr lang="cs-CZ" dirty="0">
                <a:effectLst/>
                <a:latin typeface="Garamond" pitchFamily="18" charset="0"/>
              </a:rPr>
            </a:br>
            <a:endParaRPr lang="cs-CZ" dirty="0">
              <a:effectLst/>
              <a:latin typeface="Garamond" pitchFamily="18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  <a:latin typeface="Garamond" pitchFamily="18" charset="0"/>
              </a:rPr>
              <a:t>Základní členění:</a:t>
            </a:r>
          </a:p>
          <a:p>
            <a:r>
              <a:rPr lang="cs-CZ" dirty="0">
                <a:effectLst/>
                <a:latin typeface="Garamond" pitchFamily="18" charset="0"/>
              </a:rPr>
              <a:t>Právnická osoba (§ 26 a 26a OSŘ – odborová organizace, spolek chránící před </a:t>
            </a:r>
            <a:r>
              <a:rPr lang="cs-CZ">
                <a:effectLst/>
                <a:latin typeface="Garamond" pitchFamily="18" charset="0"/>
              </a:rPr>
              <a:t>diskriminací atd.)</a:t>
            </a:r>
            <a:endParaRPr lang="cs-CZ" dirty="0">
              <a:effectLst/>
              <a:latin typeface="Garamond" pitchFamily="18" charset="0"/>
            </a:endParaRPr>
          </a:p>
          <a:p>
            <a:r>
              <a:rPr lang="cs-CZ" dirty="0">
                <a:effectLst/>
                <a:latin typeface="Garamond" pitchFamily="18" charset="0"/>
              </a:rPr>
              <a:t>Fyzická osoba</a:t>
            </a:r>
          </a:p>
          <a:p>
            <a:pPr lvl="1"/>
            <a:r>
              <a:rPr lang="cs-CZ" dirty="0">
                <a:effectLst/>
                <a:latin typeface="Garamond" pitchFamily="18" charset="0"/>
              </a:rPr>
              <a:t>Zejména:</a:t>
            </a:r>
          </a:p>
          <a:p>
            <a:pPr lvl="2"/>
            <a:r>
              <a:rPr lang="cs-CZ" dirty="0">
                <a:effectLst/>
                <a:latin typeface="Garamond" pitchFamily="18" charset="0"/>
              </a:rPr>
              <a:t>Obecný zmocněnec</a:t>
            </a:r>
          </a:p>
          <a:p>
            <a:pPr lvl="1"/>
            <a:endParaRPr lang="cs-CZ" dirty="0">
              <a:effectLst/>
              <a:latin typeface="Garamond" pitchFamily="18" charset="0"/>
            </a:endParaRPr>
          </a:p>
          <a:p>
            <a:pPr lvl="2"/>
            <a:r>
              <a:rPr lang="cs-CZ" dirty="0">
                <a:effectLst/>
                <a:latin typeface="Garamond" pitchFamily="18" charset="0"/>
              </a:rPr>
              <a:t>Patentový zástupce</a:t>
            </a:r>
          </a:p>
          <a:p>
            <a:pPr lvl="1"/>
            <a:endParaRPr lang="cs-CZ" dirty="0">
              <a:effectLst/>
              <a:latin typeface="Garamond" pitchFamily="18" charset="0"/>
            </a:endParaRPr>
          </a:p>
          <a:p>
            <a:pPr lvl="2"/>
            <a:r>
              <a:rPr lang="cs-CZ" dirty="0">
                <a:effectLst/>
                <a:latin typeface="Garamond" pitchFamily="18" charset="0"/>
              </a:rPr>
              <a:t>Notář</a:t>
            </a:r>
          </a:p>
          <a:p>
            <a:pPr lvl="1"/>
            <a:endParaRPr lang="cs-CZ" dirty="0">
              <a:effectLst/>
              <a:latin typeface="Garamond" pitchFamily="18" charset="0"/>
            </a:endParaRPr>
          </a:p>
          <a:p>
            <a:pPr lvl="2"/>
            <a:r>
              <a:rPr lang="cs-CZ" dirty="0">
                <a:effectLst/>
                <a:latin typeface="Garamond" pitchFamily="18" charset="0"/>
              </a:rPr>
              <a:t>Advokát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Obecný zmocněnec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556792"/>
            <a:ext cx="8229600" cy="4525963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  <a:latin typeface="Garamond" pitchFamily="18" charset="0"/>
              </a:rPr>
              <a:t>Právní úprava - § 27 OSŘ</a:t>
            </a:r>
          </a:p>
          <a:p>
            <a:endParaRPr lang="cs-CZ" dirty="0">
              <a:effectLst/>
              <a:latin typeface="Garamond" pitchFamily="18" charset="0"/>
            </a:endParaRPr>
          </a:p>
          <a:p>
            <a:r>
              <a:rPr lang="cs-CZ" dirty="0">
                <a:effectLst/>
                <a:latin typeface="Garamond" pitchFamily="18" charset="0"/>
              </a:rPr>
              <a:t>Muže být plně svéprávná FO</a:t>
            </a:r>
          </a:p>
          <a:p>
            <a:endParaRPr lang="cs-CZ" dirty="0">
              <a:effectLst/>
              <a:latin typeface="Garamond" pitchFamily="18" charset="0"/>
            </a:endParaRPr>
          </a:p>
          <a:p>
            <a:r>
              <a:rPr lang="cs-CZ" dirty="0">
                <a:effectLst/>
                <a:latin typeface="Garamond" pitchFamily="18" charset="0"/>
              </a:rPr>
              <a:t>Soud může rozhodnout, že takové zastoupení není přípustné v případech:</a:t>
            </a:r>
          </a:p>
          <a:p>
            <a:pPr lvl="1"/>
            <a:r>
              <a:rPr lang="cs-CZ" dirty="0">
                <a:effectLst/>
                <a:latin typeface="Garamond" pitchFamily="18" charset="0"/>
              </a:rPr>
              <a:t>Zástupce není zřejmě způsobilý řádně zastupovat</a:t>
            </a:r>
          </a:p>
          <a:p>
            <a:pPr lvl="1"/>
            <a:r>
              <a:rPr lang="cs-CZ" dirty="0">
                <a:effectLst/>
                <a:latin typeface="Garamond" pitchFamily="18" charset="0"/>
              </a:rPr>
              <a:t>Zástupce vystupuje před soudem opakovaně</a:t>
            </a:r>
          </a:p>
          <a:p>
            <a:r>
              <a:rPr lang="cs-CZ" dirty="0">
                <a:effectLst/>
                <a:latin typeface="Garamond" pitchFamily="18" charset="0"/>
              </a:rPr>
              <a:t>Přípustné odvolání</a:t>
            </a:r>
          </a:p>
          <a:p>
            <a:endParaRPr lang="cs-CZ" dirty="0">
              <a:effectLst/>
              <a:latin typeface="Garamond" pitchFamily="18" charset="0"/>
            </a:endParaRPr>
          </a:p>
          <a:p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Patentový zástupce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§ 25b OSŘ + zákon č. 417/2004 Sb., o patentových zástupcích a o změně zákona o opatřeních na ochranu průmyslového vlastnictví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Možné zastupovat pouze ve vymezených věcech – např.</a:t>
            </a:r>
            <a:r>
              <a:rPr lang="cs-CZ" sz="2000" dirty="0">
                <a:effectLst/>
                <a:latin typeface="Garamond" pitchFamily="18" charset="0"/>
                <a:sym typeface="Wingdings" panose="05000000000000000000" pitchFamily="2" charset="2"/>
              </a:rPr>
              <a:t> (§1 odst. 2 zákona č. 417/2004 Sb.):</a:t>
            </a:r>
          </a:p>
          <a:p>
            <a:pPr lvl="1">
              <a:lnSpc>
                <a:spcPct val="80000"/>
              </a:lnSpc>
            </a:pPr>
            <a:r>
              <a:rPr lang="cs-CZ" sz="1600" dirty="0">
                <a:effectLst/>
                <a:latin typeface="Garamond" pitchFamily="18" charset="0"/>
                <a:sym typeface="Wingdings" panose="05000000000000000000" pitchFamily="2" charset="2"/>
              </a:rPr>
              <a:t>Vymezeno jako řízení ve věcech průmyslového vlastnictví (např. ochrana průmyslových vzorů atd.)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Vyloučeno zastoupení u dovolání (§ 25b + § 241 OSŘ)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Právo na odměnu, která tvoří i náklady řízení (§ 137 odst. 2 OSŘ)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 dirty="0">
                <a:effectLst/>
                <a:latin typeface="Garamond" pitchFamily="18" charset="0"/>
              </a:rPr>
              <a:t>Notář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Může zastupovat jen ve vymezených věcech – zejm. nesporná řízení.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Příklady (§ 3 zákona č. 358/1992 Sb., notářského řádu):</a:t>
            </a:r>
          </a:p>
          <a:p>
            <a:pPr lvl="1">
              <a:lnSpc>
                <a:spcPct val="80000"/>
              </a:lnSpc>
            </a:pPr>
            <a:r>
              <a:rPr lang="cs-CZ" sz="1600" dirty="0">
                <a:effectLst/>
                <a:latin typeface="Garamond" pitchFamily="18" charset="0"/>
              </a:rPr>
              <a:t>V řízení podle části V. OSŘ</a:t>
            </a:r>
          </a:p>
          <a:p>
            <a:pPr lvl="1">
              <a:lnSpc>
                <a:spcPct val="80000"/>
              </a:lnSpc>
            </a:pPr>
            <a:r>
              <a:rPr lang="cs-CZ" sz="1600" dirty="0">
                <a:effectLst/>
                <a:latin typeface="Garamond" pitchFamily="18" charset="0"/>
              </a:rPr>
              <a:t>Ve věcech veřejných rejstříků</a:t>
            </a:r>
          </a:p>
          <a:p>
            <a:pPr lvl="1">
              <a:lnSpc>
                <a:spcPct val="80000"/>
              </a:lnSpc>
            </a:pPr>
            <a:r>
              <a:rPr lang="cs-CZ" sz="1600" dirty="0">
                <a:effectLst/>
                <a:latin typeface="Garamond" pitchFamily="18" charset="0"/>
              </a:rPr>
              <a:t>V řízeních podle zákona o zvláštních řízeních soudních </a:t>
            </a:r>
          </a:p>
          <a:p>
            <a:pPr lvl="2">
              <a:lnSpc>
                <a:spcPct val="80000"/>
              </a:lnSpc>
            </a:pPr>
            <a:r>
              <a:rPr lang="cs-CZ" sz="1200" dirty="0">
                <a:effectLst/>
                <a:latin typeface="Garamond" pitchFamily="18" charset="0"/>
              </a:rPr>
              <a:t>Výjimky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Lze udělit pouze tzv. procesní plnou moc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Právo na odměnu a odměna je nákladem řízení (§ 137 OSŘ)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  <a:latin typeface="Garamond" pitchFamily="18" charset="0"/>
              </a:rPr>
              <a:t>Možné zastupování i v dovolání (§ 241 OSŘ)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637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Advokát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Může zastupovat ve všech věcech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Základní právní úprava –  § 25 OSŘ + zákon č. 85/1996 Sb., o advokacii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Lze udělit pouze tzv. procesní plnou moc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Právo substituce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Právo na odměnu</a:t>
            </a:r>
            <a:endParaRPr lang="cs-CZ" b="1" i="1" u="sng" dirty="0">
              <a:effectLst/>
              <a:latin typeface="Garamond" pitchFamily="18" charset="0"/>
            </a:endParaRP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Změny okruhu účastníků – obecný výklad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>
                <a:effectLst/>
              </a:rPr>
              <a:t>Důvody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Ztráta procesní subjektivity 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Odstranění nedostatku věcné legitimace</a:t>
            </a:r>
          </a:p>
          <a:p>
            <a:pPr>
              <a:lnSpc>
                <a:spcPct val="80000"/>
              </a:lnSpc>
            </a:pPr>
            <a:endParaRPr lang="cs-CZ" sz="22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sz="2200" dirty="0">
                <a:effectLst/>
              </a:rPr>
              <a:t>Základní členění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Přistoupení účastníka (§ 92 odst. 1 OSŘ)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Záměna účastníků (§ 92 odst. 2 OSŘ)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Přibrání účastníka ( § 7 odst. 1 ZZŘS)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Ukončení účasti v řízení (§ 7 odst. 2 ZZŘS)</a:t>
            </a:r>
          </a:p>
          <a:p>
            <a:pPr lvl="1"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Procesní nástupnictví podle § 107 OSŘ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effectLst/>
              </a:rPr>
              <a:t>Procesní nástupnictví podle § 107a OSŘ</a:t>
            </a:r>
            <a:endParaRPr lang="cs-CZ" sz="1800" dirty="0">
              <a:effectLst/>
            </a:endParaRPr>
          </a:p>
          <a:p>
            <a:pPr>
              <a:lnSpc>
                <a:spcPct val="80000"/>
              </a:lnSpc>
            </a:pPr>
            <a:endParaRPr lang="cs-CZ" sz="2200" dirty="0">
              <a:effectLst/>
            </a:endParaRPr>
          </a:p>
          <a:p>
            <a:pPr>
              <a:lnSpc>
                <a:spcPct val="80000"/>
              </a:lnSpc>
            </a:pPr>
            <a:endParaRPr lang="cs-CZ" sz="2100" dirty="0">
              <a:effectLst/>
            </a:endParaRPr>
          </a:p>
          <a:p>
            <a:pPr>
              <a:lnSpc>
                <a:spcPct val="80000"/>
              </a:lnSpc>
            </a:pPr>
            <a:endParaRPr lang="cs-CZ" sz="2400" dirty="0">
              <a:effectLst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Advokát II. – Odměna advokátů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Odměna – tvoří náklady řízení - § 137 OSŘ</a:t>
            </a:r>
          </a:p>
          <a:p>
            <a:pPr lvl="1">
              <a:defRPr/>
            </a:pPr>
            <a:r>
              <a:rPr lang="cs-CZ" dirty="0">
                <a:effectLst/>
                <a:latin typeface="Garamond" pitchFamily="18" charset="0"/>
              </a:rPr>
              <a:t>Vyhláška č. 177/1996 Sb., advokátní tarif</a:t>
            </a:r>
          </a:p>
          <a:p>
            <a:pPr lvl="1">
              <a:defRPr/>
            </a:pPr>
            <a:r>
              <a:rPr lang="cs-CZ" sz="2000" i="1" dirty="0">
                <a:effectLst/>
                <a:latin typeface="Garamond" pitchFamily="18" charset="0"/>
              </a:rPr>
              <a:t>Vyhláška 484/2000 Sb., kterou se stanoví paušální sazby výše odměny za zastupování účastníka advokátem nebo notářem při rozhodování o náhradě nákladů v občanském soudním řízení a kterou se mění vyhláška Ministerstva spravedlnosti č. 177/1996 Sb., o odměnách advokátů a náhradách advokátů za poskytování právních služeb (advokátní tarif), ve znění pozdějších předpisů</a:t>
            </a:r>
            <a:r>
              <a:rPr lang="cs-CZ" dirty="0">
                <a:effectLst/>
                <a:latin typeface="Garamond" pitchFamily="18" charset="0"/>
              </a:rPr>
              <a:t>- </a:t>
            </a:r>
            <a:r>
              <a:rPr lang="cs-CZ" b="1" i="1" u="sng" dirty="0">
                <a:effectLst/>
                <a:latin typeface="Garamond" pitchFamily="18" charset="0"/>
              </a:rPr>
              <a:t>zrušena ÚS – </a:t>
            </a:r>
            <a:r>
              <a:rPr lang="cs-CZ" b="1" i="1" u="sng" dirty="0" err="1">
                <a:effectLst/>
                <a:latin typeface="Garamond" pitchFamily="18" charset="0"/>
              </a:rPr>
              <a:t>Pl</a:t>
            </a:r>
            <a:r>
              <a:rPr lang="cs-CZ" b="1" i="1" u="sng" dirty="0">
                <a:effectLst/>
                <a:latin typeface="Garamond" pitchFamily="18" charset="0"/>
              </a:rPr>
              <a:t>. ÚS 25/12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1426170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Obligatorní zastoupení účastníků advokátem v civilním soudním řízení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8840"/>
            <a:ext cx="8229600" cy="4137323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Dovolací řízení - § 241 OSŘ</a:t>
            </a:r>
          </a:p>
          <a:p>
            <a:endParaRPr lang="cs-CZ" dirty="0">
              <a:effectLst/>
              <a:latin typeface="Garamond" pitchFamily="18" charset="0"/>
            </a:endParaRPr>
          </a:p>
          <a:p>
            <a:r>
              <a:rPr lang="cs-CZ" dirty="0">
                <a:effectLst/>
                <a:latin typeface="Garamond" pitchFamily="18" charset="0"/>
              </a:rPr>
              <a:t>Soud vyzve ke zvolení zástupce (sám soud jej neustanovuje)</a:t>
            </a:r>
          </a:p>
          <a:p>
            <a:endParaRPr lang="cs-CZ" dirty="0">
              <a:effectLst/>
              <a:latin typeface="Garamond" pitchFamily="18" charset="0"/>
            </a:endParaRPr>
          </a:p>
          <a:p>
            <a:r>
              <a:rPr lang="cs-CZ" dirty="0">
                <a:effectLst/>
                <a:latin typeface="Garamond" pitchFamily="18" charset="0"/>
              </a:rPr>
              <a:t>Pokud není zastoupen účastník – zastavení řízení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7544" y="332656"/>
            <a:ext cx="8229600" cy="1426170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Zánik zmocnění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8840"/>
            <a:ext cx="8229600" cy="4137323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Odvolání zmocnitelem nebo výpověď zmocněncem</a:t>
            </a:r>
          </a:p>
          <a:p>
            <a:pPr lvl="1"/>
            <a:r>
              <a:rPr lang="cs-CZ" dirty="0">
                <a:effectLst/>
                <a:latin typeface="Garamond" pitchFamily="18" charset="0"/>
              </a:rPr>
              <a:t>jednostranný procesní úkon adresovaný soudu</a:t>
            </a:r>
          </a:p>
          <a:p>
            <a:r>
              <a:rPr lang="cs-CZ" dirty="0">
                <a:effectLst/>
                <a:latin typeface="Garamond" pitchFamily="18" charset="0"/>
              </a:rPr>
              <a:t>Udělením plné moci novému zmocněnci</a:t>
            </a:r>
          </a:p>
          <a:p>
            <a:r>
              <a:rPr lang="cs-CZ" dirty="0">
                <a:effectLst/>
                <a:latin typeface="Garamond" pitchFamily="18" charset="0"/>
              </a:rPr>
              <a:t>Ztrátou procesní subjektivity zmocnitele nebo smrtí či zánikem zmocněnce</a:t>
            </a:r>
          </a:p>
          <a:p>
            <a:r>
              <a:rPr lang="cs-CZ" dirty="0">
                <a:effectLst/>
                <a:latin typeface="Garamond" pitchFamily="18" charset="0"/>
              </a:rPr>
              <a:t>Dnem právní moci rozhodnutí, jímž bylo skončeno řízení, pro které byla udělena</a:t>
            </a:r>
          </a:p>
        </p:txBody>
      </p:sp>
    </p:spTree>
    <p:extLst>
      <p:ext uri="{BB962C8B-B14F-4D97-AF65-F5344CB8AC3E}">
        <p14:creationId xmlns:p14="http://schemas.microsoft.com/office/powerpoint/2010/main" val="16479318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sz="4400">
                <a:effectLst/>
                <a:latin typeface="Garamond" pitchFamily="18" charset="0"/>
              </a:rPr>
              <a:t>Děkuji za pozornost…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Přistoupení účastníka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628800"/>
            <a:ext cx="8229600" cy="4525963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effectLst/>
              </a:rPr>
              <a:t>§ 92 odst. 1 OSŘ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effectLst/>
              </a:rPr>
              <a:t>Původní účastník zůstává – pouze přistoupí další subjekt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effectLst/>
              </a:rPr>
              <a:t>Příklad – nebyli žalováni na určení neplatnosti smlouvy všichni její účastníci</a:t>
            </a:r>
          </a:p>
          <a:p>
            <a:pPr>
              <a:lnSpc>
                <a:spcPct val="90000"/>
              </a:lnSpc>
            </a:pPr>
            <a:endParaRPr lang="cs-CZ" sz="2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effectLst/>
              </a:rPr>
              <a:t>Předpoklady: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effectLst/>
              </a:rPr>
              <a:t>Návrh žalobce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effectLst/>
              </a:rPr>
              <a:t>Soud může připustit</a:t>
            </a:r>
          </a:p>
          <a:p>
            <a:pPr>
              <a:lnSpc>
                <a:spcPct val="90000"/>
              </a:lnSpc>
            </a:pPr>
            <a:endParaRPr lang="cs-CZ" sz="2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effectLst/>
              </a:rPr>
              <a:t>Souhlas nově přistoupeného pouze v případě, že by měl přistoupit na  stranu žalující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Záměna účastníků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3000">
                <a:effectLst/>
              </a:rPr>
              <a:t>§ 92 odst. 2 OSŘ</a:t>
            </a:r>
          </a:p>
          <a:p>
            <a:pPr>
              <a:lnSpc>
                <a:spcPct val="80000"/>
              </a:lnSpc>
            </a:pPr>
            <a:r>
              <a:rPr lang="cs-CZ" sz="3000">
                <a:effectLst/>
              </a:rPr>
              <a:t>Změní se účastník na jedné straně (původní z řízení vystoupí a nový nastoupí na jeho místo)</a:t>
            </a:r>
          </a:p>
          <a:p>
            <a:pPr>
              <a:lnSpc>
                <a:spcPct val="80000"/>
              </a:lnSpc>
            </a:pPr>
            <a:r>
              <a:rPr lang="cs-CZ" sz="3000">
                <a:effectLst/>
              </a:rPr>
              <a:t>Předpoklady:</a:t>
            </a:r>
          </a:p>
          <a:p>
            <a:pPr lvl="1">
              <a:lnSpc>
                <a:spcPct val="80000"/>
              </a:lnSpc>
            </a:pPr>
            <a:r>
              <a:rPr lang="cs-CZ" sz="2600">
                <a:effectLst/>
              </a:rPr>
              <a:t>Návrh žalobce</a:t>
            </a:r>
          </a:p>
          <a:p>
            <a:pPr lvl="1">
              <a:lnSpc>
                <a:spcPct val="80000"/>
              </a:lnSpc>
            </a:pPr>
            <a:r>
              <a:rPr lang="cs-CZ" sz="2600">
                <a:effectLst/>
              </a:rPr>
              <a:t>Souhlas žalovaného</a:t>
            </a:r>
          </a:p>
          <a:p>
            <a:pPr lvl="1">
              <a:lnSpc>
                <a:spcPct val="80000"/>
              </a:lnSpc>
            </a:pPr>
            <a:r>
              <a:rPr lang="cs-CZ" sz="2600">
                <a:effectLst/>
              </a:rPr>
              <a:t>Soud může připustit záměnu</a:t>
            </a:r>
          </a:p>
          <a:p>
            <a:pPr>
              <a:lnSpc>
                <a:spcPct val="80000"/>
              </a:lnSpc>
            </a:pPr>
            <a:r>
              <a:rPr lang="cs-CZ">
                <a:effectLst/>
              </a:rPr>
              <a:t>Souhlas 3. osoby nutný v případě, kdy má být žalobcem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260350"/>
            <a:ext cx="8229600" cy="1143000"/>
          </a:xfrm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Procesní nástupnictví podle § 107 OSŘ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992563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>
                <a:effectLst/>
              </a:rPr>
              <a:t>Účastník ztratí v průběhu řízení způsobilost být účastníkem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effectLst/>
              </a:rPr>
              <a:t>Universální sukcese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effectLst/>
              </a:rPr>
              <a:t>Postup: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</a:rPr>
              <a:t>Soud posoudí, zda povaha věci umožní pokračovat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</a:rPr>
              <a:t>Zda existuje osoba, která vstoupila do práv a povinností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</a:rPr>
              <a:t>Soud rozhoduje usnesením(přípustné odvolání) s kým bude pokračovat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effectLst/>
              </a:rPr>
              <a:t>Subjekt, který vstoupí, musí přijmout stav řízení, jaký tu je v době jeho nástupu do řízení.</a:t>
            </a:r>
          </a:p>
          <a:p>
            <a:pPr>
              <a:lnSpc>
                <a:spcPct val="80000"/>
              </a:lnSpc>
            </a:pPr>
            <a:endParaRPr lang="cs-CZ" sz="2800" dirty="0">
              <a:effectLst/>
            </a:endParaRPr>
          </a:p>
          <a:p>
            <a:pPr>
              <a:lnSpc>
                <a:spcPct val="80000"/>
              </a:lnSpc>
            </a:pPr>
            <a:endParaRPr lang="cs-CZ" sz="2800" dirty="0">
              <a:effectLst/>
            </a:endParaRPr>
          </a:p>
          <a:p>
            <a:pPr>
              <a:lnSpc>
                <a:spcPct val="80000"/>
              </a:lnSpc>
            </a:pPr>
            <a:endParaRPr lang="cs-CZ" sz="2800" dirty="0">
              <a:effectLst/>
            </a:endParaRPr>
          </a:p>
          <a:p>
            <a:pPr>
              <a:lnSpc>
                <a:spcPct val="80000"/>
              </a:lnSpc>
            </a:pPr>
            <a:endParaRPr lang="cs-CZ" sz="28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260350"/>
            <a:ext cx="8229600" cy="1143000"/>
          </a:xfrm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Procesní nástupnictví podle § 107a OSŘ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992563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V </a:t>
            </a:r>
            <a:r>
              <a:rPr lang="cs-CZ" sz="2000" u="sng" dirty="0">
                <a:effectLst/>
              </a:rPr>
              <a:t>průběhu řízení</a:t>
            </a:r>
            <a:r>
              <a:rPr lang="cs-CZ" sz="2000" dirty="0">
                <a:effectLst/>
              </a:rPr>
              <a:t> došlo k takové skutečnosti, která zakládá převod nebo přechod práva nebo povinnosti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Příklad – cese, převzetí dluhu, změna vlastníka nemovitosti (např. u nájemních vztahů)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Singulární sukcese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Předpoklady:</a:t>
            </a:r>
          </a:p>
          <a:p>
            <a:pPr lvl="1">
              <a:lnSpc>
                <a:spcPct val="80000"/>
              </a:lnSpc>
            </a:pPr>
            <a:r>
              <a:rPr lang="cs-CZ" sz="1800" u="sng" dirty="0">
                <a:effectLst/>
              </a:rPr>
              <a:t>Návrh</a:t>
            </a:r>
            <a:r>
              <a:rPr lang="cs-CZ" sz="1800" dirty="0">
                <a:effectLst/>
              </a:rPr>
              <a:t> žalobce před rozhodnutím soudu o věci samé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Soud může vyhovět usnesením(odvolání přípustné), pokud se </a:t>
            </a:r>
            <a:r>
              <a:rPr lang="cs-CZ" sz="1800" u="sng" dirty="0">
                <a:effectLst/>
              </a:rPr>
              <a:t>prokáže</a:t>
            </a:r>
            <a:r>
              <a:rPr lang="cs-CZ" sz="1800" dirty="0">
                <a:effectLst/>
              </a:rPr>
              <a:t>, že k takové skutečnosti došlo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Souhlas třetí osoby – pouze pokud žalobce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effectLst/>
              </a:rPr>
              <a:t>Souhlas žalovaného ani třetí osoby, která má být žalovaným se nevyžaduje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Subjekt, který vstoupí, musí přijmout stav řízení, jaký tu je v době jeho nástupu do řízení.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Soud rozhoduje usnesením – přípustné odvolání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effectLst/>
              </a:rPr>
              <a:t>Možné i v odvolacím řízení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6380" y="2276872"/>
            <a:ext cx="8229600" cy="1584176"/>
          </a:xfrm>
          <a:noFill/>
        </p:spPr>
        <p:txBody>
          <a:bodyPr/>
          <a:lstStyle/>
          <a:p>
            <a:r>
              <a:rPr lang="cs-CZ" sz="4000" dirty="0">
                <a:effectLst/>
                <a:latin typeface="Garamond" pitchFamily="18" charset="0"/>
              </a:rPr>
              <a:t>Exkurz k nesporným řízením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992563"/>
          </a:xfrm>
          <a:noFill/>
        </p:spPr>
        <p:txBody>
          <a:bodyPr/>
          <a:lstStyle/>
          <a:p>
            <a:endParaRPr lang="cs-CZ" sz="2800" dirty="0"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041740"/>
      </p:ext>
    </p:extLst>
  </p:cSld>
  <p:clrMapOvr>
    <a:masterClrMapping/>
  </p:clrMapOvr>
</p:sld>
</file>

<file path=ppt/theme/theme1.xml><?xml version="1.0" encoding="utf-8"?>
<a:theme xmlns:a="http://schemas.openxmlformats.org/drawingml/2006/main" name="1_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Proudění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4300</TotalTime>
  <Words>1890</Words>
  <Application>Microsoft Office PowerPoint</Application>
  <PresentationFormat>Předvádění na obrazovce (4:3)</PresentationFormat>
  <Paragraphs>297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Garamond</vt:lpstr>
      <vt:lpstr>Wingdings</vt:lpstr>
      <vt:lpstr>1_Proudění</vt:lpstr>
      <vt:lpstr>Změna strany, Vedlejší intervence, Hlavní intervence,  Zastoupení</vt:lpstr>
      <vt:lpstr>Osnova</vt:lpstr>
      <vt:lpstr>Změna strany</vt:lpstr>
      <vt:lpstr>Změny okruhu účastníků – obecný výklad</vt:lpstr>
      <vt:lpstr>Přistoupení účastníka</vt:lpstr>
      <vt:lpstr>Záměna účastníků</vt:lpstr>
      <vt:lpstr>Procesní nástupnictví podle § 107 OSŘ</vt:lpstr>
      <vt:lpstr>Procesní nástupnictví podle § 107a OSŘ</vt:lpstr>
      <vt:lpstr>Exkurz k nesporným řízením</vt:lpstr>
      <vt:lpstr>Přibrání účastníka</vt:lpstr>
      <vt:lpstr>Ukončení účasti v řízení</vt:lpstr>
      <vt:lpstr>Hlavní a vedlejší intervence</vt:lpstr>
      <vt:lpstr>Společný výklad</vt:lpstr>
      <vt:lpstr>Hlavní intervence</vt:lpstr>
      <vt:lpstr>Hlavní intervence II.</vt:lpstr>
      <vt:lpstr>Vedlejší intervence</vt:lpstr>
      <vt:lpstr>Vedlejší intervenient v systému opravných prostředků</vt:lpstr>
      <vt:lpstr>Zastoupení účastníků řízení</vt:lpstr>
      <vt:lpstr>Zastoupení obecně</vt:lpstr>
      <vt:lpstr>Zastoupení na základě zákona</vt:lpstr>
      <vt:lpstr>Zákonné zastoupení - příklady</vt:lpstr>
      <vt:lpstr>§ 23 OSŘ</vt:lpstr>
      <vt:lpstr>Nedostatek zastoupení zákonným zástupcem</vt:lpstr>
      <vt:lpstr>Zastoupení na základě rozhodnutí soudu</vt:lpstr>
      <vt:lpstr>Zastoupení na základě rozhodnutí soudu - případy</vt:lpstr>
      <vt:lpstr>Procesně nezpůsobilá FO </vt:lpstr>
      <vt:lpstr>Procesně nezpůsobilá PO </vt:lpstr>
      <vt:lpstr>Procesně způsobilý účastník</vt:lpstr>
      <vt:lpstr>I.ÚS 559/2000</vt:lpstr>
      <vt:lpstr>§29a OSŘ</vt:lpstr>
      <vt:lpstr>§ 30 OSŘ</vt:lpstr>
      <vt:lpstr>Zastoupení na základě plné moci</vt:lpstr>
      <vt:lpstr>Obecný výklad</vt:lpstr>
      <vt:lpstr>Udělení plné moci a doložení oprávnění zmocněnce jednat jako zástupce</vt:lpstr>
      <vt:lpstr>Kdo může být zástupcem účastníků na základě plné moci? </vt:lpstr>
      <vt:lpstr>Obecný zmocněnec</vt:lpstr>
      <vt:lpstr>Patentový zástupce</vt:lpstr>
      <vt:lpstr>Notář</vt:lpstr>
      <vt:lpstr>Advokát</vt:lpstr>
      <vt:lpstr>Advokát II. – Odměna advokátů</vt:lpstr>
      <vt:lpstr>Obligatorní zastoupení účastníků advokátem v civilním soudním řízení</vt:lpstr>
      <vt:lpstr>Zánik zmocnění</vt:lpstr>
      <vt:lpstr>Děkuji za pozornost…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soudnictví</dc:title>
  <dc:creator>100109</dc:creator>
  <cp:lastModifiedBy>Miloslav Hrdlička</cp:lastModifiedBy>
  <cp:revision>164</cp:revision>
  <dcterms:created xsi:type="dcterms:W3CDTF">2011-10-19T06:17:44Z</dcterms:created>
  <dcterms:modified xsi:type="dcterms:W3CDTF">2021-03-29T15:11:39Z</dcterms:modified>
</cp:coreProperties>
</file>