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39"/>
  </p:notes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 autoAdjust="0"/>
  </p:normalViewPr>
  <p:slideViewPr>
    <p:cSldViewPr>
      <p:cViewPr varScale="1">
        <p:scale>
          <a:sx n="67" d="100"/>
          <a:sy n="67" d="100"/>
        </p:scale>
        <p:origin x="12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dirty="0"/>
              <a:t>Příjmy rozpočtu EU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F0-451E-ABA3-1617780170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F0-451E-ABA3-1617780170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F0-451E-ABA3-1617780170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F0-451E-ABA3-1617780170A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F0-451E-ABA3-1617780170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zemědělské dávky</c:v>
                </c:pt>
                <c:pt idx="1">
                  <c:v>Cla</c:v>
                </c:pt>
                <c:pt idx="2">
                  <c:v>Podíl DPH</c:v>
                </c:pt>
                <c:pt idx="3">
                  <c:v>Příspěvek z HNP</c:v>
                </c:pt>
                <c:pt idx="4">
                  <c:v>Ostatní </c:v>
                </c:pt>
              </c:strCache>
            </c:strRef>
          </c:cat>
          <c:val>
            <c:numRef>
              <c:f>List1!$B$2:$B$6</c:f>
              <c:numCache>
                <c:formatCode>0.00%</c:formatCode>
                <c:ptCount val="5"/>
                <c:pt idx="0">
                  <c:v>1E-3</c:v>
                </c:pt>
                <c:pt idx="1">
                  <c:v>0.115</c:v>
                </c:pt>
                <c:pt idx="2">
                  <c:v>0.113</c:v>
                </c:pt>
                <c:pt idx="3">
                  <c:v>0.75900000000000001</c:v>
                </c:pt>
                <c:pt idx="4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44-42FD-972D-1E56597B5E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68853893263342"/>
          <c:y val="0.90194603539401708"/>
          <c:w val="0.70662292213473321"/>
          <c:h val="9.80539646059828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BF-470D-9BD2-6ACD817137B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BF-470D-9BD2-6ACD817137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BF-470D-9BD2-6ACD817137B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BF-470D-9BD2-6ACD817137B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BF-470D-9BD2-6ACD817137B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BF-470D-9BD2-6ACD817137B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BF-470D-9BD2-6ACD817137B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List1!$A$2:$A$8</c:f>
              <c:strCache>
                <c:ptCount val="7"/>
                <c:pt idx="0">
                  <c:v>Země Afriky a Karibik 58%</c:v>
                </c:pt>
                <c:pt idx="1">
                  <c:v>Asie 16%</c:v>
                </c:pt>
                <c:pt idx="2">
                  <c:v>Severní Afrika + Střední Asie 13%</c:v>
                </c:pt>
                <c:pt idx="3">
                  <c:v>Latinská Amerika 3%</c:v>
                </c:pt>
                <c:pt idx="4">
                  <c:v>Východní Evropa 2%</c:v>
                </c:pt>
                <c:pt idx="5">
                  <c:v>PPP program 4%</c:v>
                </c:pt>
                <c:pt idx="6">
                  <c:v>Ostatní 4%</c:v>
                </c:pt>
              </c:strCache>
            </c:strRef>
          </c:cat>
          <c:val>
            <c:numRef>
              <c:f>List1!$B$2:$B$8</c:f>
              <c:numCache>
                <c:formatCode>0%</c:formatCode>
                <c:ptCount val="7"/>
                <c:pt idx="0">
                  <c:v>0.57999999999999996</c:v>
                </c:pt>
                <c:pt idx="1">
                  <c:v>0.16</c:v>
                </c:pt>
                <c:pt idx="2">
                  <c:v>0.13</c:v>
                </c:pt>
                <c:pt idx="3">
                  <c:v>0.03</c:v>
                </c:pt>
                <c:pt idx="4">
                  <c:v>0.02</c:v>
                </c:pt>
                <c:pt idx="5">
                  <c:v>0.04</c:v>
                </c:pt>
                <c:pt idx="6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ABF-470D-9BD2-6ACD817137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4/27/2021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50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169320"/>
          </a:xfrm>
        </p:spPr>
        <p:txBody>
          <a:bodyPr>
            <a:normAutofit/>
          </a:bodyPr>
          <a:lstStyle>
            <a:lvl1pPr marL="0" marR="36576" indent="0" algn="r">
              <a:spcBef>
                <a:spcPts val="0"/>
              </a:spcBef>
              <a:buNone/>
              <a:defRPr sz="240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můžete upravit styl předlohy.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1BF1CCF-7666-4D44-83CF-B1D9081B196F}" type="datetime1">
              <a:rPr lang="en-US" smtClean="0"/>
              <a:pPr/>
              <a:t>4/27/2021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Upravte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Upravte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317-6CCF-44A4-B99C-75730E0DA706}" type="datetime1">
              <a:rPr lang="en-US" smtClean="0"/>
              <a:pPr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cs-CZ"/>
              <a:t>Upravte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4/27/2021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362700"/>
            <a:ext cx="2133600" cy="304800"/>
          </a:xfrm>
        </p:spPr>
        <p:txBody>
          <a:bodyPr/>
          <a:lstStyle/>
          <a:p>
            <a:fld id="{4C3E4E52-550E-4B84-9D4F-14979F5A0D6E}" type="datetime1">
              <a:rPr lang="en-US" smtClean="0"/>
              <a:pPr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366669"/>
            <a:ext cx="4260056" cy="300831"/>
          </a:xfrm>
        </p:spPr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Upravte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Upravte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Upravte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4/27/2021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5957668"/>
          </a:xfrm>
        </p:spPr>
        <p:txBody>
          <a:bodyPr vert="vert270" anchor="b"/>
          <a:lstStyle>
            <a:lvl1pPr marL="0" algn="ctr">
              <a:defRPr sz="3300" b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2909668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282127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Upravte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2897476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/>
              <a:t>Upravte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350924"/>
            <a:ext cx="6858000" cy="28974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Upravte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02F-3A95-4944-9ABC-E1DA10A11467}" type="datetime1">
              <a:rPr lang="en-US" smtClean="0"/>
              <a:pPr/>
              <a:t>4/27/2021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7A8D-4D3E-4B4C-B199-3FF96543B789}" type="datetime1">
              <a:rPr lang="en-US" smtClean="0"/>
              <a:pPr/>
              <a:t>4/27/2021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7121-7AB3-44A9-B455-30D9FB40A79E}" type="datetime1">
              <a:rPr lang="en-US" smtClean="0"/>
              <a:pPr/>
              <a:t>4/27/2021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883105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883105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283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Upravte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7799-E3A9-4516-B428-D2DCE16620CD}" type="datetime1">
              <a:rPr lang="en-US" smtClean="0"/>
              <a:pPr/>
              <a:t>4/27/2021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097504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264834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638800"/>
            <a:ext cx="7333488" cy="6096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688B-20E5-4279-9389-143F269CFCDC}" type="datetime1">
              <a:rPr lang="en-US" smtClean="0"/>
              <a:pPr/>
              <a:t>4/27/2021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/>
              <a:t>Upravte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365748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4/27/2021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366669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365748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u="none" dirty="0"/>
              <a:t>Evropská unie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u="none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Sem umístěte své logo.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334940"/>
            <a:ext cx="4151734" cy="305833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cs-CZ" u="sng" dirty="0"/>
              <a:t>Rada Evropské unie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Je hlavním rozhodovacím orgánem EU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Má legislativní a rozpočtovou funkci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Skládá se vždy z jednoho zástupce z každého členského státu na ministerské úrovni</a:t>
            </a:r>
          </a:p>
          <a:p>
            <a:pPr marL="64008" indent="0">
              <a:buNone/>
            </a:pPr>
            <a:r>
              <a:rPr lang="cs-CZ" sz="2000" dirty="0"/>
              <a:t>(Např. řeší-li se rozpočet, jsou země zastoupené ministry financí, řeší-li se zahraniční problematika, jsou země zastoupeny ministry zahraničí atd.).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Evropská unie, orgány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28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507288" cy="514350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cs-CZ" u="sng" dirty="0"/>
              <a:t>Evropská komise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Každý členský stát má jednoho komisaře.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Funkční období je pětileté.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Jde o výkonný orgán 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Komisaři jsou jmenováni po dohodě mezi členskými zeměmi </a:t>
            </a:r>
            <a:r>
              <a:rPr lang="cs-CZ" sz="2000" dirty="0"/>
              <a:t>(vládami) </a:t>
            </a:r>
            <a:r>
              <a:rPr lang="cs-CZ" dirty="0"/>
              <a:t>a schváleni Evropským parlamentem.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Každý komisař má na starosti několik agend, které zpracuje generální ředitelství </a:t>
            </a:r>
            <a:r>
              <a:rPr lang="cs-CZ" sz="2000" dirty="0"/>
              <a:t>(např. zahraniční, zemědělství, životní prostředí atd.)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Evropská unie, orgány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420888"/>
            <a:ext cx="1656184" cy="138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44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cs-CZ" u="sng" dirty="0"/>
              <a:t>Soudní dvůr Evropské unie</a:t>
            </a:r>
          </a:p>
          <a:p>
            <a:pPr marL="64008" indent="0">
              <a:buNone/>
            </a:pPr>
            <a:r>
              <a:rPr lang="cs-CZ" sz="2000" dirty="0"/>
              <a:t>(Pozor: Evropský soud pro lidská práva v Haagu není orgánem EU)</a:t>
            </a:r>
          </a:p>
          <a:p>
            <a:pPr marL="64008" indent="0">
              <a:buNone/>
            </a:pPr>
            <a:r>
              <a:rPr lang="cs-CZ" u="sng" dirty="0"/>
              <a:t>Evropský účetní dvůr</a:t>
            </a:r>
          </a:p>
          <a:p>
            <a:pPr marL="64008" indent="0">
              <a:buNone/>
            </a:pPr>
            <a:r>
              <a:rPr lang="cs-CZ" u="sng" dirty="0"/>
              <a:t>Evropská centrální banka</a:t>
            </a:r>
          </a:p>
          <a:p>
            <a:pPr marL="64008" indent="0">
              <a:buNone/>
            </a:pPr>
            <a:r>
              <a:rPr lang="cs-CZ" u="sng" dirty="0"/>
              <a:t>Evropská investiční banka</a:t>
            </a:r>
          </a:p>
          <a:p>
            <a:pPr marL="64008" indent="0">
              <a:buNone/>
            </a:pPr>
            <a:r>
              <a:rPr lang="cs-CZ" u="sng" dirty="0"/>
              <a:t>Hospodářský a sociální výbor</a:t>
            </a:r>
          </a:p>
          <a:p>
            <a:pPr marL="64008" indent="0">
              <a:buNone/>
            </a:pPr>
            <a:r>
              <a:rPr lang="cs-CZ" u="sng" dirty="0"/>
              <a:t>Výbor regionů a další orgány</a:t>
            </a:r>
          </a:p>
          <a:p>
            <a:pPr marL="6400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Evropská unie, orgány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139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301208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cs-CZ" b="1" dirty="0"/>
              <a:t>Rozpočet – definice</a:t>
            </a:r>
            <a:r>
              <a:rPr lang="cs-CZ" dirty="0"/>
              <a:t>:</a:t>
            </a:r>
          </a:p>
          <a:p>
            <a:pPr marL="64008" indent="0">
              <a:buNone/>
            </a:pPr>
            <a:r>
              <a:rPr lang="cs-CZ" dirty="0"/>
              <a:t>Hospodářská rozvaha dané instituce s předpokládanými příjmy a předpokládanými výdaji zpravidla na jeden rok. </a:t>
            </a:r>
          </a:p>
          <a:p>
            <a:pPr marL="64008" indent="0">
              <a:buNone/>
            </a:pPr>
            <a:r>
              <a:rPr lang="cs-CZ" dirty="0"/>
              <a:t>Rozpočet může být: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Vyrovnaný – pokud jsou výdaje stejné jako příjmy </a:t>
            </a:r>
            <a:r>
              <a:rPr lang="cs-CZ" sz="2400" dirty="0"/>
              <a:t>(rozpočet EU)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Přebytkový – pokud jsou příjmy větší než výdaje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Schodkový – pokud jsou příjmy menší než výdaje</a:t>
            </a:r>
          </a:p>
          <a:p>
            <a:pPr marL="578358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225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4543400"/>
          </a:xfrm>
        </p:spPr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cs-CZ" b="1" dirty="0"/>
              <a:t>Obecná charakteristika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Rozpočet EU je zásadně jiný než u národních států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Největší položky u národních států tvoří výdaje na obranu, bezpečnost, zdravotnictví, sociální výdaje, zaměstnanost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EU tyto výdaje nemá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Největší výdaje EU jsou na společnou zemědělskou politiku a tzv. politiku hospodářské a sociální soudržnosti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33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916832"/>
            <a:ext cx="8686800" cy="475066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Rozpočet EU je vždy vyrovnaný a plánovaný v sedmileté finanční perspektivě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Rozpočet EU schvaluje Evropský parlament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Rozpočet EU je velmi malý. Měřeno podílem HDP celé EU dosahuje max. 1,25 %.</a:t>
            </a:r>
          </a:p>
          <a:p>
            <a:pPr marL="64008" indent="0">
              <a:buNone/>
            </a:pPr>
            <a:r>
              <a:rPr lang="cs-CZ" sz="2000" dirty="0"/>
              <a:t>(V ČR 42,5 %,ve Švédsku nejvíc 55,6 % HDP, v Rumunsku nejméně 32,1 % HDP, v USA federální rozpočet 20,5 % HDP.)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Rozpočet EU nemá rysy federálního rozpočtu </a:t>
            </a:r>
            <a:r>
              <a:rPr lang="cs-CZ" sz="2000" dirty="0"/>
              <a:t>(v tradiční rozpočtové skladbě). </a:t>
            </a:r>
            <a:r>
              <a:rPr lang="cs-CZ" dirty="0"/>
              <a:t>Má charakter finančního fondu členského sdružení, na kterém se všichni shodnou.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92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BE895E0-5A8E-4DFD-A3A9-2CE19F93E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cs-CZ" b="1" dirty="0"/>
              <a:t>Příjmy EU</a:t>
            </a:r>
          </a:p>
          <a:p>
            <a:pPr marL="64008" indent="0">
              <a:buNone/>
            </a:pPr>
            <a:endParaRPr lang="cs-CZ" b="1" dirty="0"/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Zemědělské dávky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Cla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DPH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HNP (resp. členský podíl v závislosti na HNP)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Ostatní</a:t>
            </a:r>
          </a:p>
          <a:p>
            <a:pPr marL="64008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B65CB77-C537-48B3-8952-8E9F2B067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9338062-B89A-4528-82FB-B7A5286FEBA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02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CC9737D-115B-4E58-AED8-68C4F8DFE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524000"/>
            <a:ext cx="8291264" cy="5143500"/>
          </a:xfrm>
        </p:spPr>
        <p:txBody>
          <a:bodyPr>
            <a:normAutofit fontScale="92500"/>
          </a:bodyPr>
          <a:lstStyle/>
          <a:p>
            <a:pPr marL="64008" indent="0">
              <a:buNone/>
            </a:pPr>
            <a:r>
              <a:rPr lang="cs-CZ" dirty="0"/>
              <a:t>1. Zemědělské dávky</a:t>
            </a:r>
          </a:p>
          <a:p>
            <a:pPr marL="578358" indent="-514350">
              <a:buFont typeface="+mj-lt"/>
              <a:buAutoNum type="arabicPeriod"/>
            </a:pPr>
            <a:endParaRPr lang="cs-CZ" dirty="0"/>
          </a:p>
          <a:p>
            <a:pPr marL="578358" indent="-514350">
              <a:buFont typeface="+mj-lt"/>
              <a:buAutoNum type="arabicPeriod"/>
            </a:pPr>
            <a:endParaRPr lang="cs-CZ" dirty="0"/>
          </a:p>
          <a:p>
            <a:pPr marL="578358" indent="-514350">
              <a:buFont typeface="+mj-lt"/>
              <a:buAutoNum type="arabicPeriod"/>
            </a:pPr>
            <a:endParaRPr lang="cs-CZ" dirty="0"/>
          </a:p>
          <a:p>
            <a:pPr marL="578358" indent="-514350">
              <a:buFont typeface="+mj-lt"/>
              <a:buAutoNum type="arabicPeriod"/>
            </a:pPr>
            <a:endParaRPr lang="cs-CZ" dirty="0"/>
          </a:p>
          <a:p>
            <a:pPr marL="578358" indent="-514350">
              <a:buFont typeface="+mj-lt"/>
              <a:buAutoNum type="arabicPeriod"/>
            </a:pPr>
            <a:endParaRPr lang="cs-CZ" dirty="0"/>
          </a:p>
          <a:p>
            <a:pPr marL="578358" indent="-514350">
              <a:buFont typeface="+mj-lt"/>
              <a:buAutoNum type="arabicPeriod"/>
            </a:pPr>
            <a:endParaRPr lang="cs-CZ" dirty="0"/>
          </a:p>
          <a:p>
            <a:pPr marL="578358" indent="-514350">
              <a:buFont typeface="+mj-lt"/>
              <a:buAutoNum type="arabicPeriod"/>
            </a:pPr>
            <a:endParaRPr lang="cs-CZ" dirty="0"/>
          </a:p>
          <a:p>
            <a:pPr marL="64008" indent="0">
              <a:buNone/>
            </a:pPr>
            <a:r>
              <a:rPr lang="cs-CZ" sz="2600" i="1" dirty="0"/>
              <a:t>Zemědělská dávka je vybírána na vnějších hranicích EU za dovoz zemědělských produktů z třetích zemí.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677FF0B-A74B-476D-A106-555D67EA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EU, příjmy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BE137D-5F48-4F95-B3C4-5C986BD51BD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4D50539-BD6E-4DA9-8C39-97DFEBA378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154830"/>
              </p:ext>
            </p:extLst>
          </p:nvPr>
        </p:nvGraphicFramePr>
        <p:xfrm>
          <a:off x="1524000" y="2276872"/>
          <a:ext cx="6096000" cy="2952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6713081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76606724"/>
                    </a:ext>
                  </a:extLst>
                </a:gridCol>
              </a:tblGrid>
              <a:tr h="49205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Podíl (v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55444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237576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185317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213963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591297"/>
                  </a:ext>
                </a:extLst>
              </a:tr>
              <a:tr h="49205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718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368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3B6A9D1-83FE-4538-AA42-31582D497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45034"/>
            <a:ext cx="8229600" cy="5045472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cs-CZ" dirty="0"/>
              <a:t>2. Cla</a:t>
            </a:r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r>
              <a:rPr lang="cs-CZ" sz="2600" i="1" dirty="0"/>
              <a:t>Clo je vybíráno na vnějších hranicích EU z dovozu produktů a zboží z třetích zemí. Vlivem odstraňování bariér obchodních překážek jeho význam klesá.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D304832-0A30-4F74-B14C-D71A3B314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EU, příjmy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E5B35B7-65C6-4A3B-8B87-207541238B8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B9E69D1-7328-4F01-88D0-EBD5162A4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146884"/>
              </p:ext>
            </p:extLst>
          </p:nvPr>
        </p:nvGraphicFramePr>
        <p:xfrm>
          <a:off x="1331640" y="2132856"/>
          <a:ext cx="6288360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5495">
                  <a:extLst>
                    <a:ext uri="{9D8B030D-6E8A-4147-A177-3AD203B41FA5}">
                      <a16:colId xmlns:a16="http://schemas.microsoft.com/office/drawing/2014/main" val="1111768164"/>
                    </a:ext>
                  </a:extLst>
                </a:gridCol>
                <a:gridCol w="3272865">
                  <a:extLst>
                    <a:ext uri="{9D8B030D-6E8A-4147-A177-3AD203B41FA5}">
                      <a16:colId xmlns:a16="http://schemas.microsoft.com/office/drawing/2014/main" val="4014869950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Podíl v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985185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84577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34,8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5619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22,3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978279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13,6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2736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11,5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519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888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7AC1DC5-7133-420D-A7B9-A3736D139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cs-CZ" dirty="0"/>
              <a:t>3. Podíl DPH</a:t>
            </a:r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r>
              <a:rPr lang="cs-CZ" sz="2600" i="1" dirty="0"/>
              <a:t>Výpočet odvodu z DPH je poměrně složitý. Základem je celková vybraná daň v daném státě. Z té se vypočítá tzv. vyměřovací základ. Ten se vypočte na základě jednotlivých sazeb. Z takto vypočtené celkové sumy se odvede 0,3 % do rozpočtu EU (tzv. unijní sazba DPH).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6A459E6-9B98-4901-9BCC-559106E80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EU, příjmy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B07F8F-9961-4C70-BA71-693F4A18D31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9DC8E6B-52A3-4C98-9902-6FDB69F6A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463940"/>
              </p:ext>
            </p:extLst>
          </p:nvPr>
        </p:nvGraphicFramePr>
        <p:xfrm>
          <a:off x="1524000" y="1916832"/>
          <a:ext cx="6096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48505431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96720209"/>
                    </a:ext>
                  </a:extLst>
                </a:gridCol>
              </a:tblGrid>
              <a:tr h="420047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Podíl v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996357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89504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067173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57,2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315385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33,2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745250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508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0758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cs-CZ" dirty="0"/>
              <a:t>Základní pojmy: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Mezinárodní ekonomická integrace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Stupně ekonomické integrace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Mechanismus ekonomické integrace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Evropská integrace – historie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Evropská unie – základní pojmy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Rozpočet Evropské unie – definice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Rozpočet Evropské unie - struktura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 Evropské </a:t>
            </a:r>
            <a:r>
              <a:rPr lang="cs-CZ"/>
              <a:t>unie-základní pojmy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066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DD4833F-4FB9-4D9A-82F9-99EECB04F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marL="64008" indent="0">
              <a:buNone/>
            </a:pPr>
            <a:r>
              <a:rPr lang="cs-CZ" dirty="0"/>
              <a:t>4. HNP</a:t>
            </a:r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r>
              <a:rPr lang="cs-CZ" sz="2800" i="1" dirty="0"/>
              <a:t>Každý členský stát platí stejné procento z dosaženého HNP. Výše členského příspěvku z HNP se dopočítává podle výše potřeby příjmů do rozpočtu EU tak, aby byl rozpočet vyrovnaný a kryl výdaje EU.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A5D2721-2A72-4B08-B164-B4F2FF297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EU, příjmy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4D6D03E-9802-453F-802B-1A93697793D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6D58740-63CE-4B15-9DF3-51F64AED8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079549"/>
              </p:ext>
            </p:extLst>
          </p:nvPr>
        </p:nvGraphicFramePr>
        <p:xfrm>
          <a:off x="1524000" y="1916832"/>
          <a:ext cx="6096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1150560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303350835"/>
                    </a:ext>
                  </a:extLst>
                </a:gridCol>
              </a:tblGrid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Podíl v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335313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802162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873323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10,6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790051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37,0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117103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75,9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37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212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8A06E19-DA9C-41B0-8D80-A7C88806F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3500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cs-CZ" dirty="0"/>
              <a:t>5. Ostatní příjmy</a:t>
            </a:r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r>
              <a:rPr lang="cs-CZ" sz="2400" i="1" dirty="0"/>
              <a:t>Tyto příjmy jsou velmi nestabilní. Patří mezi ně: poplatky na činnost institucí EU, pokuty, penále, úroky, daně z příjmu zaměstnanců EU, přebytky rozpočtu atd.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04A72DE-4FE0-4252-8F40-FF5D3C740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EU, příjmy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CFF939-2975-4C3D-B093-7565AC26FC2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024AD59-2352-4B23-AC29-E27ACDFD9B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646546"/>
              </p:ext>
            </p:extLst>
          </p:nvPr>
        </p:nvGraphicFramePr>
        <p:xfrm>
          <a:off x="1403648" y="2060848"/>
          <a:ext cx="62163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194743112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58761111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Podíl v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37018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44,4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43441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18,9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48307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13,7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2436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14,3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27927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37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773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C3C654B5-FF60-4706-945B-5D2BA6C130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521197"/>
              </p:ext>
            </p:extLst>
          </p:nvPr>
        </p:nvGraphicFramePr>
        <p:xfrm>
          <a:off x="457200" y="1371600"/>
          <a:ext cx="8229600" cy="5218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A01D4D6B-997D-4D91-AF9E-9BA19795E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EU, příjmy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C9918C-E1B5-480A-8B52-E415D5E8A90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352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BEE1FF6-568D-4BEA-A81A-D2C058081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cs-CZ" dirty="0"/>
              <a:t>Celkové výdaje rozpočtu EU (v roce 2011)</a:t>
            </a:r>
          </a:p>
          <a:p>
            <a:pPr marL="64008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8F92CA3-866A-413C-A47B-11B72618E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EU, výdaje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FA97A5-0DA1-4AE4-877E-2CE8385845B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75B1A43B-879D-4626-BED7-CEB9E25D9E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370177"/>
              </p:ext>
            </p:extLst>
          </p:nvPr>
        </p:nvGraphicFramePr>
        <p:xfrm>
          <a:off x="457200" y="2276872"/>
          <a:ext cx="8291264" cy="4545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632">
                  <a:extLst>
                    <a:ext uri="{9D8B030D-6E8A-4147-A177-3AD203B41FA5}">
                      <a16:colId xmlns:a16="http://schemas.microsoft.com/office/drawing/2014/main" val="3645514537"/>
                    </a:ext>
                  </a:extLst>
                </a:gridCol>
                <a:gridCol w="4145632">
                  <a:extLst>
                    <a:ext uri="{9D8B030D-6E8A-4147-A177-3AD203B41FA5}">
                      <a16:colId xmlns:a16="http://schemas.microsoft.com/office/drawing/2014/main" val="3997699172"/>
                    </a:ext>
                  </a:extLst>
                </a:gridCol>
              </a:tblGrid>
              <a:tr h="58857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Položka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Podíl v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311340"/>
                  </a:ext>
                </a:extLst>
              </a:tr>
              <a:tr h="58857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Udržitelný růst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44,5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866154"/>
                  </a:ext>
                </a:extLst>
              </a:tr>
              <a:tr h="90204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Ochrana přírodních zdrojů a hospodaření s emisemi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42,2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71819"/>
                  </a:ext>
                </a:extLst>
              </a:tr>
              <a:tr h="691569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Ochrana svobody, právo a bezpečnost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860396"/>
                  </a:ext>
                </a:extLst>
              </a:tr>
              <a:tr h="58857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EU jako globální hráč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5,6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26948"/>
                  </a:ext>
                </a:extLst>
              </a:tr>
              <a:tr h="58857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Správní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5,5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37656"/>
                  </a:ext>
                </a:extLst>
              </a:tr>
              <a:tr h="58857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Náhrady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/>
                        <a:t>p.m</a:t>
                      </a:r>
                      <a:r>
                        <a:rPr lang="cs-CZ" sz="20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616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138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1128E1E-DCC9-4748-969B-6C30B5C9E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5110708"/>
          </a:xfrm>
        </p:spPr>
        <p:txBody>
          <a:bodyPr/>
          <a:lstStyle/>
          <a:p>
            <a:pPr marL="64008" indent="0">
              <a:buNone/>
            </a:pPr>
            <a:r>
              <a:rPr lang="cs-CZ" sz="2600" b="1" i="1" dirty="0"/>
              <a:t>Udržitelný růst </a:t>
            </a:r>
            <a:r>
              <a:rPr lang="cs-CZ" sz="2600" dirty="0"/>
              <a:t>– zahrnuje financováni největšího množství aktivit EU. Největší potřebou je podpora výzkumu a technologického rozvoje.</a:t>
            </a:r>
          </a:p>
          <a:p>
            <a:pPr>
              <a:buFontTx/>
              <a:buChar char="-"/>
            </a:pPr>
            <a:r>
              <a:rPr lang="cs-CZ" sz="2600" dirty="0"/>
              <a:t>Podpora vzdělávání, školení a výměna studentů.</a:t>
            </a:r>
          </a:p>
          <a:p>
            <a:pPr>
              <a:buFontTx/>
              <a:buChar char="-"/>
            </a:pPr>
            <a:r>
              <a:rPr lang="cs-CZ" sz="2600" dirty="0"/>
              <a:t>Budování transevropských dopravních a energetických sítí</a:t>
            </a:r>
          </a:p>
          <a:p>
            <a:pPr>
              <a:buFontTx/>
              <a:buChar char="-"/>
            </a:pPr>
            <a:r>
              <a:rPr lang="cs-CZ" sz="2600" dirty="0"/>
              <a:t>Fungování jednotného trhu</a:t>
            </a:r>
          </a:p>
          <a:p>
            <a:pPr>
              <a:buFontTx/>
              <a:buChar char="-"/>
            </a:pPr>
            <a:r>
              <a:rPr lang="cs-CZ" sz="2600" dirty="0"/>
              <a:t>Ochrana hospodářské soutěže</a:t>
            </a:r>
          </a:p>
          <a:p>
            <a:pPr>
              <a:buFontTx/>
              <a:buChar char="-"/>
            </a:pPr>
            <a:r>
              <a:rPr lang="cs-CZ" sz="2600" dirty="0"/>
              <a:t>Podpora informační společnosti</a:t>
            </a:r>
          </a:p>
          <a:p>
            <a:pPr>
              <a:buFontTx/>
              <a:buChar char="-"/>
            </a:pPr>
            <a:r>
              <a:rPr lang="cs-CZ" sz="2600" dirty="0"/>
              <a:t>Fiskální a celní politika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DEDF597-722A-47DD-88DB-603BEB1DE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EFP- Rozpočet EU, výdaje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26A08-D120-43A0-B4C3-45215057C0F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36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7C4156F-2317-47CA-A7A9-BDC9AD9EB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cs-CZ" dirty="0"/>
              <a:t>Součástí této kapitoly jsou i tzv. </a:t>
            </a:r>
            <a:r>
              <a:rPr lang="cs-CZ" b="1" i="1" dirty="0"/>
              <a:t>strukturální fondy. </a:t>
            </a:r>
            <a:r>
              <a:rPr lang="cs-CZ" dirty="0"/>
              <a:t>Cíl:</a:t>
            </a:r>
          </a:p>
          <a:p>
            <a:pPr>
              <a:buFontTx/>
              <a:buChar char="-"/>
            </a:pPr>
            <a:r>
              <a:rPr lang="cs-CZ" dirty="0"/>
              <a:t>Konvergence</a:t>
            </a:r>
          </a:p>
          <a:p>
            <a:pPr>
              <a:buFontTx/>
              <a:buChar char="-"/>
            </a:pPr>
            <a:r>
              <a:rPr lang="cs-CZ" dirty="0"/>
              <a:t>Regionální konkurenceschopnost</a:t>
            </a:r>
          </a:p>
          <a:p>
            <a:pPr>
              <a:buFontTx/>
              <a:buChar char="-"/>
            </a:pPr>
            <a:r>
              <a:rPr lang="cs-CZ" dirty="0"/>
              <a:t>Evropská územní spolupráce</a:t>
            </a:r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r>
              <a:rPr lang="cs-CZ" dirty="0"/>
              <a:t>Tzv. fond soudržnosti. Cíl:</a:t>
            </a:r>
          </a:p>
          <a:p>
            <a:pPr marL="64008" indent="0">
              <a:buNone/>
            </a:pPr>
            <a:r>
              <a:rPr lang="cs-CZ" dirty="0"/>
              <a:t>- soudržnost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9CA0A97-F859-460A-B8B9-CAFF7CF7A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EU, výdaje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FBBF80-3A6E-41B0-8365-346DB672404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621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02438AB-8436-4DB3-B7F9-93ADEE0EA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cs-CZ" b="1" i="1" dirty="0"/>
              <a:t>Ochrana přírodních zdrojů a hospodaření s nimi. </a:t>
            </a:r>
            <a:r>
              <a:rPr lang="cs-CZ" dirty="0"/>
              <a:t>Tato rozpočtová kapitola zahrnuje:</a:t>
            </a:r>
          </a:p>
          <a:p>
            <a:pPr>
              <a:buFontTx/>
              <a:buChar char="-"/>
            </a:pPr>
            <a:r>
              <a:rPr lang="cs-CZ" dirty="0"/>
              <a:t>Společnou zemědělskou politiku + povinné platby (74%)</a:t>
            </a:r>
          </a:p>
          <a:p>
            <a:pPr>
              <a:buFontTx/>
              <a:buChar char="-"/>
            </a:pPr>
            <a:r>
              <a:rPr lang="cs-CZ" dirty="0"/>
              <a:t>Rozvoj venkova</a:t>
            </a:r>
          </a:p>
          <a:p>
            <a:pPr>
              <a:buFontTx/>
              <a:buChar char="-"/>
            </a:pPr>
            <a:r>
              <a:rPr lang="cs-CZ" dirty="0"/>
              <a:t>Rybolov</a:t>
            </a:r>
          </a:p>
          <a:p>
            <a:pPr>
              <a:buFontTx/>
              <a:buChar char="-"/>
            </a:pPr>
            <a:r>
              <a:rPr lang="cs-CZ" dirty="0"/>
              <a:t>Životní prostředí</a:t>
            </a:r>
          </a:p>
          <a:p>
            <a:pPr>
              <a:buFontTx/>
              <a:buChar char="-"/>
            </a:pPr>
            <a:r>
              <a:rPr lang="cs-CZ" dirty="0"/>
              <a:t>Další opatření a programy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A5AB14E-0418-4063-AEA9-C9C445075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EU, výdaje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8024347-AFF0-4DAA-842E-CA4D1C9C35B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94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0FF2374-7D10-45CE-B964-E7CC155D4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17368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cs-CZ" b="1" i="1" dirty="0"/>
              <a:t>Občanství, svoboda, právo a bezpečnost</a:t>
            </a:r>
            <a:r>
              <a:rPr lang="cs-CZ" dirty="0"/>
              <a:t>.</a:t>
            </a:r>
          </a:p>
          <a:p>
            <a:pPr marL="64008" indent="0">
              <a:buNone/>
            </a:pPr>
            <a:r>
              <a:rPr lang="cs-CZ" sz="2400" dirty="0"/>
              <a:t>Rozpočtová kapitola zahrnuje tyto položky: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Solidarita a migrační toky (30%)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Bezpečnost a ochrana svobod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Základní práva a spravedlnost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Podpora evropské kultury a rozmanitosti (13,6%)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Media 2007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Zabezpečení přístupu k základnímu zboží a službám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Finanční nástroje pro civilní ochranu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Informovanost o evropské politice a komunikace s občany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decentralizované agentury (21%) aj.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pPr marL="64008" indent="0">
              <a:buNone/>
            </a:pPr>
            <a:endParaRPr lang="cs-CZ" sz="24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6B3334F-C4E5-4AB7-9B00-BF1E5154B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 výdaje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DBBE073-E7D9-45E4-8C57-3F0C8FD933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4798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1524000"/>
            <a:ext cx="8856984" cy="5217368"/>
          </a:xfrm>
        </p:spPr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cs-CZ" dirty="0"/>
              <a:t>Jedná se o finanční prostředky, které EU věnuje na </a:t>
            </a:r>
            <a:r>
              <a:rPr lang="cs-CZ" b="1" i="1" dirty="0"/>
              <a:t>podporu rozvoje třetích zemí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Předvstupní pomoc </a:t>
            </a:r>
            <a:r>
              <a:rPr lang="cs-CZ" sz="2000" dirty="0"/>
              <a:t>(19,5%)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Evropský nástroj sousedství a partnerství </a:t>
            </a:r>
            <a:r>
              <a:rPr lang="cs-CZ" sz="2000" dirty="0"/>
              <a:t>(20,5%)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Nástroj pro rozvojovou spolupráci </a:t>
            </a:r>
            <a:r>
              <a:rPr lang="cs-CZ" sz="2600" dirty="0"/>
              <a:t>(30,3%)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Demokracie a lidská práva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Nástroj stability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Nástroj pro spolupráci v oblasti jaderné bezpečnosti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Humanitární pomoc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Společná zahraniční a bezpečnostní politika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Rezerva na mimořádnou pomoc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Potravinový nástroj aj.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EFP – Rozpočet EU, výdaje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239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cs-CZ" sz="2400" b="1" i="1" dirty="0"/>
              <a:t>EU jako globální partner </a:t>
            </a:r>
            <a:r>
              <a:rPr lang="cs-CZ" sz="2400" dirty="0"/>
              <a:t>– rozdělení humanitární pomoci EU (v roce 2010)</a:t>
            </a:r>
          </a:p>
          <a:p>
            <a:pPr marL="6400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EU, výdaje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1915583831"/>
              </p:ext>
            </p:extLst>
          </p:nvPr>
        </p:nvGraphicFramePr>
        <p:xfrm>
          <a:off x="899592" y="2348880"/>
          <a:ext cx="7488832" cy="44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125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11352"/>
          </a:xfrm>
        </p:spPr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cs-CZ" dirty="0"/>
              <a:t>Pásmo volného obchodu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Celní unie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Společné trh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Měnová unie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Hospodářská unie</a:t>
            </a:r>
          </a:p>
          <a:p>
            <a:pPr marL="578358" indent="-514350">
              <a:buFont typeface="+mj-lt"/>
              <a:buAutoNum type="arabicPeriod"/>
            </a:pPr>
            <a:r>
              <a:rPr lang="cs-CZ" dirty="0"/>
              <a:t>Úplná integrace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79296" cy="1104106"/>
          </a:xfrm>
        </p:spPr>
        <p:txBody>
          <a:bodyPr>
            <a:normAutofit fontScale="90000"/>
          </a:bodyPr>
          <a:lstStyle/>
          <a:p>
            <a:r>
              <a:rPr lang="cs-CZ" dirty="0"/>
              <a:t>EFP – Stupně ekonomické integrace</a:t>
            </a:r>
          </a:p>
        </p:txBody>
      </p:sp>
    </p:spTree>
    <p:extLst>
      <p:ext uri="{BB962C8B-B14F-4D97-AF65-F5344CB8AC3E}">
        <p14:creationId xmlns:p14="http://schemas.microsoft.com/office/powerpoint/2010/main" val="14214686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cs-CZ" b="1" i="1" dirty="0"/>
              <a:t>Správní náklady</a:t>
            </a:r>
          </a:p>
          <a:p>
            <a:pPr marL="64008" indent="0">
              <a:buNone/>
            </a:pPr>
            <a:r>
              <a:rPr lang="cs-CZ" dirty="0"/>
              <a:t>Kapacita zahrnuje položky:</a:t>
            </a:r>
          </a:p>
          <a:p>
            <a:pPr marL="6400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EU, výdaje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311727"/>
              </p:ext>
            </p:extLst>
          </p:nvPr>
        </p:nvGraphicFramePr>
        <p:xfrm>
          <a:off x="1403648" y="2924943"/>
          <a:ext cx="6096000" cy="34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9352">
                <a:tc>
                  <a:txBody>
                    <a:bodyPr/>
                    <a:lstStyle/>
                    <a:p>
                      <a:r>
                        <a:rPr lang="cs-CZ" dirty="0"/>
                        <a:t>Položka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Podíl v procentech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352">
                <a:tc>
                  <a:txBody>
                    <a:bodyPr/>
                    <a:lstStyle/>
                    <a:p>
                      <a:r>
                        <a:rPr lang="cs-CZ" dirty="0"/>
                        <a:t>Komise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45,7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352">
                <a:tc>
                  <a:txBody>
                    <a:bodyPr/>
                    <a:lstStyle/>
                    <a:p>
                      <a:r>
                        <a:rPr lang="cs-CZ" dirty="0"/>
                        <a:t>Ostatní instituce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352">
                <a:tc>
                  <a:txBody>
                    <a:bodyPr/>
                    <a:lstStyle/>
                    <a:p>
                      <a:r>
                        <a:rPr lang="cs-CZ" dirty="0"/>
                        <a:t>Důchody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352">
                <a:tc>
                  <a:txBody>
                    <a:bodyPr/>
                    <a:lstStyle/>
                    <a:p>
                      <a:r>
                        <a:rPr lang="cs-CZ" dirty="0"/>
                        <a:t>Evropské</a:t>
                      </a:r>
                      <a:r>
                        <a:rPr lang="cs-CZ" baseline="0" dirty="0"/>
                        <a:t> školy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1205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25536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EU zaměstnává celkem 35 000 pracovníků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Kapitola zahrnuje mzdové náklady, provoz (energie, údržba, nájmy atd.),</a:t>
            </a:r>
          </a:p>
          <a:p>
            <a:pPr marL="64008" indent="0">
              <a:buNone/>
            </a:pPr>
            <a:r>
              <a:rPr lang="cs-CZ" dirty="0"/>
              <a:t>    péči o zaměstnance (zdravotní péče,  </a:t>
            </a:r>
          </a:p>
          <a:p>
            <a:pPr marL="64008" indent="0">
              <a:buNone/>
            </a:pPr>
            <a:r>
              <a:rPr lang="cs-CZ" dirty="0"/>
              <a:t>    školy, školení), doprava, zasedání, </a:t>
            </a:r>
          </a:p>
          <a:p>
            <a:pPr marL="64008" indent="0">
              <a:buNone/>
            </a:pPr>
            <a:r>
              <a:rPr lang="cs-CZ" dirty="0"/>
              <a:t>    reprezentace atd.</a:t>
            </a:r>
          </a:p>
          <a:p>
            <a:pPr marL="64008" indent="0">
              <a:buNone/>
            </a:pPr>
            <a:r>
              <a:rPr lang="cs-CZ" dirty="0"/>
              <a:t>    </a:t>
            </a:r>
          </a:p>
          <a:p>
            <a:pPr marL="64008" indent="0">
              <a:buNone/>
            </a:pPr>
            <a:r>
              <a:rPr lang="cs-CZ" dirty="0"/>
              <a:t>  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Rozpočet EU, výdaje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506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Evropský rozpočet se připravuje na sedmileté plánovací období (tzv. finanční perspektiva).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Finanční perspektivu schvaluje Evropský parlament.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Dlouhodobě klesá význam tradičních finančních zdrojů (zemědělské dávky a cla).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Celkový objem rozpočtových prostředků vykazuje mírný meziroční růst (o cca 1,1%)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EFP – Rozpočet EU, finanční prosperita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206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cs-CZ" dirty="0"/>
              <a:t>Rozpočtová bilance určuje, zda členský stát více do rozpočtu EU platí nebo z něho čerpá (tzv. čistý plátce nebo čistý příjemce).</a:t>
            </a:r>
          </a:p>
          <a:p>
            <a:pPr marL="64008" indent="0">
              <a:buNone/>
            </a:pPr>
            <a:r>
              <a:rPr lang="cs-CZ" dirty="0"/>
              <a:t>Mezi čisté příjemce patří: </a:t>
            </a:r>
            <a:r>
              <a:rPr lang="cs-CZ" sz="2400" dirty="0"/>
              <a:t>Bulharsko, ČR, Estonsko, Řecko, Lotyšsko, Litva, Maďarsko, Polsko, Portugalsko, Rumunsko.</a:t>
            </a:r>
          </a:p>
          <a:p>
            <a:pPr marL="64008" indent="0">
              <a:buNone/>
            </a:pPr>
            <a:r>
              <a:rPr lang="cs-CZ" dirty="0"/>
              <a:t>Mezi čisté plátce patří: </a:t>
            </a:r>
            <a:r>
              <a:rPr lang="cs-CZ" sz="2400" dirty="0"/>
              <a:t>Belgie, Dánsko, Francie, Německo, Itálie, Nizozemí, Finsko, Švédsko, Velká Británie, Rakousko.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EFP – Rozpočet EU, rozpočtová bilance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847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Rozpočet EU se dlouhodobě pohybuje na úrovni 1% HDP všech zemí EU.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Existují však náklady, které nejsou součástí rozpočtu EU, např. tzv. Evropský stabilizační mechanismus ve výši 700 mld. eur, dále tzv. mimorozpočtové financování Společné zahraniční a bezpečnostní politiky </a:t>
            </a:r>
            <a:r>
              <a:rPr lang="cs-CZ" sz="2400" dirty="0"/>
              <a:t>(financováno z fondu vytvořeného pro tyto účely).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Rozpočet EU významně ovlivní případný odchod Velké Británie (</a:t>
            </a:r>
            <a:r>
              <a:rPr lang="cs-CZ" dirty="0" err="1"/>
              <a:t>brexit</a:t>
            </a:r>
            <a:r>
              <a:rPr lang="cs-CZ" dirty="0"/>
              <a:t>) – v rozsahu 2 mld. eur.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EFP – Rozpočet EU, rozpočtová perspektiva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7814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579296" cy="4648200"/>
          </a:xfrm>
        </p:spPr>
        <p:txBody>
          <a:bodyPr/>
          <a:lstStyle/>
          <a:p>
            <a:pPr marL="64008" indent="0">
              <a:buNone/>
            </a:pPr>
            <a:r>
              <a:rPr lang="cs-CZ" dirty="0"/>
              <a:t>Anomálie rozpočtu EU: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celkově nízká úroveň rozpočtu (cca 1% HNP všech zemí EU).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vysoké dotace do zemědělského sektoru (až 60% rozpočtu)- podíl zemědělského sektoru 1 – 2% HDP a 5% na zaměstnanost.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požadavek vyrovnanosti rozpočtu je v rozporu z požadavkem funkcí veřejných financí.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EFP – Rozpočet EU, budoucnost rozpočtu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70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64008" indent="0" algn="ctr">
              <a:buNone/>
            </a:pPr>
            <a:r>
              <a:rPr lang="cs-CZ" sz="5400" i="1" dirty="0"/>
              <a:t>Děkuji za pozornost.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66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46154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800 – Karel Veliký inicioval opětovné vytvoření Římské říše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1462 – Jiří z Poděbrad – návrh evropské konfederace proti Turkům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1693 – Wiliam </a:t>
            </a:r>
            <a:r>
              <a:rPr lang="cs-CZ" dirty="0" err="1"/>
              <a:t>Penn</a:t>
            </a:r>
            <a:r>
              <a:rPr lang="cs-CZ" dirty="0"/>
              <a:t> – návrh Evropského parlamentu řešícího spory evropských států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1814 – </a:t>
            </a:r>
            <a:r>
              <a:rPr lang="cs-CZ" dirty="0" err="1"/>
              <a:t>Henri</a:t>
            </a:r>
            <a:r>
              <a:rPr lang="cs-CZ" dirty="0"/>
              <a:t> de Saint Simon – návrh politické a ekonomické unie Spojených států evropských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EFP – Evropská integrace - historie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027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20888"/>
            <a:ext cx="8291264" cy="37513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1923 – Richard hrabě </a:t>
            </a:r>
            <a:r>
              <a:rPr lang="cs-CZ" dirty="0" err="1"/>
              <a:t>Coudenhove</a:t>
            </a:r>
            <a:r>
              <a:rPr lang="cs-CZ" dirty="0"/>
              <a:t> –</a:t>
            </a:r>
            <a:r>
              <a:rPr lang="cs-CZ" dirty="0" err="1"/>
              <a:t>Kalergi</a:t>
            </a:r>
            <a:r>
              <a:rPr lang="cs-CZ" dirty="0"/>
              <a:t> – autor knihy </a:t>
            </a:r>
            <a:r>
              <a:rPr lang="cs-CZ" dirty="0" err="1"/>
              <a:t>PanEvropa</a:t>
            </a:r>
            <a:r>
              <a:rPr lang="cs-CZ" dirty="0"/>
              <a:t>, návrh vytvoření Panevropské unie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1944 – </a:t>
            </a:r>
            <a:r>
              <a:rPr lang="cs-CZ" dirty="0" err="1"/>
              <a:t>BeNeLux</a:t>
            </a:r>
            <a:r>
              <a:rPr lang="cs-CZ" dirty="0"/>
              <a:t> – vznikl až v roce 1948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1948 – Marshallův plán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1949 – Rada Evropy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1951 – Evropské společenství uhlí a oceli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EFP – Evropská integrace - historie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11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1957 – Evropské hospodářské společenství a Evropské společenství pro atomovou energii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1979 – vznik Evropského měnového systému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1985 – Schengenská dohoda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1992 – Maastrichtská smlouva – Smlouva o Evropské unii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2002 – zavedení eura v hotovostní podobě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EFP – Evropská integrace - historie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88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412776"/>
            <a:ext cx="8424936" cy="4759424"/>
          </a:xfrm>
        </p:spPr>
        <p:txBody>
          <a:bodyPr/>
          <a:lstStyle/>
          <a:p>
            <a:pPr marL="6400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 fontScale="90000"/>
          </a:bodyPr>
          <a:lstStyle/>
          <a:p>
            <a:r>
              <a:rPr lang="cs-CZ" dirty="0"/>
              <a:t>EFP – Evropská unie, základní fakta </a:t>
            </a:r>
            <a:r>
              <a:rPr lang="cs-CZ" sz="2200" dirty="0"/>
              <a:t>(počet obyvatel: 508 450 856)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pic>
        <p:nvPicPr>
          <p:cNvPr id="5" name="Zástupný symbol pro obsah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50" t="10475" r="17341" b="13687"/>
          <a:stretch/>
        </p:blipFill>
        <p:spPr>
          <a:xfrm>
            <a:off x="523899" y="1412776"/>
            <a:ext cx="8208912" cy="545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00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4543400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cs-CZ" u="sng" dirty="0"/>
              <a:t>Evropský parlament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Sídlí ve </a:t>
            </a:r>
            <a:r>
              <a:rPr lang="cs-CZ" dirty="0" err="1"/>
              <a:t>Strasbourgu</a:t>
            </a:r>
            <a:r>
              <a:rPr lang="cs-CZ" dirty="0"/>
              <a:t> (Francie)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Jako jediný orgán je volen přímo občany EU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Má 750 poslanců (počet kolísá)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Mandát poslance je pětiletý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Mandát předsedy EP je poloviční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Parlament má 22 výborů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Funkce EP: rozpočtová, legislativní, kontrolní, reprezentativní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EFP – Evropská unie, struktura a orgány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544" y="819547"/>
            <a:ext cx="2304256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611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cs-CZ" u="sng" dirty="0"/>
              <a:t>Evropská rada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Je reprezentována: předsedou Evropské rady, předsedou Evropské komise a hlavami členských států EU (prezidenti či předsedové vlád).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Hlavním  úkolem ER je vymezovat obecné politické směry rozvoje EU. Jde o vrcholný politický orgán.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EFP – Evropská unie, orgány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035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FA09BE7-D810-492C-8EF3-4D03EDD68C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týkající se plánu prodeje</Template>
  <TotalTime>0</TotalTime>
  <Words>1782</Words>
  <Application>Microsoft Office PowerPoint</Application>
  <PresentationFormat>Předvádění na obrazovce (4:3)</PresentationFormat>
  <Paragraphs>351</Paragraphs>
  <Slides>36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Calibri</vt:lpstr>
      <vt:lpstr>Century Gothic</vt:lpstr>
      <vt:lpstr>Verdana</vt:lpstr>
      <vt:lpstr>Wingdings</vt:lpstr>
      <vt:lpstr>Wingdings 2</vt:lpstr>
      <vt:lpstr>Talent</vt:lpstr>
      <vt:lpstr>Evropská unie</vt:lpstr>
      <vt:lpstr> Evropské unie-základní pojmy </vt:lpstr>
      <vt:lpstr>EFP – Stupně ekonomické integrace</vt:lpstr>
      <vt:lpstr>EFP – Evropská integrace - historie</vt:lpstr>
      <vt:lpstr>EFP – Evropská integrace - historie</vt:lpstr>
      <vt:lpstr>EFP – Evropská integrace - historie</vt:lpstr>
      <vt:lpstr>EFP – Evropská unie, základní fakta (počet obyvatel: 508 450 856)</vt:lpstr>
      <vt:lpstr>EFP – Evropská unie, struktura a orgány</vt:lpstr>
      <vt:lpstr>EFP – Evropská unie, orgány</vt:lpstr>
      <vt:lpstr>EFP – Evropská unie, orgány</vt:lpstr>
      <vt:lpstr>EFP – Evropská unie, orgány</vt:lpstr>
      <vt:lpstr>EFP – Evropská unie, orgány</vt:lpstr>
      <vt:lpstr>EFP – Rozpočet EU</vt:lpstr>
      <vt:lpstr>EFP – Rozpočet EU</vt:lpstr>
      <vt:lpstr>EFP – Rozpočet EU</vt:lpstr>
      <vt:lpstr>EFP – Rozpočet EU</vt:lpstr>
      <vt:lpstr>EFP – Rozpočet EU, příjmy</vt:lpstr>
      <vt:lpstr>EFP – Rozpočet EU, příjmy</vt:lpstr>
      <vt:lpstr>EFP – Rozpočet EU, příjmy</vt:lpstr>
      <vt:lpstr>EFP – Rozpočet EU, příjmy</vt:lpstr>
      <vt:lpstr>EFP – Rozpočet EU, příjmy</vt:lpstr>
      <vt:lpstr>EFP – Rozpočet EU, příjmy</vt:lpstr>
      <vt:lpstr>EFP – Rozpočet EU, výdaje</vt:lpstr>
      <vt:lpstr>EFP- Rozpočet EU, výdaje</vt:lpstr>
      <vt:lpstr>EFP – Rozpočet EU, výdaje</vt:lpstr>
      <vt:lpstr>EFP – Rozpočet EU, výdaje</vt:lpstr>
      <vt:lpstr>EFP – Rozpočet EU výdaje</vt:lpstr>
      <vt:lpstr>EFP – Rozpočet EU, výdaje</vt:lpstr>
      <vt:lpstr>EFP – Rozpočet EU, výdaje</vt:lpstr>
      <vt:lpstr>EFP – Rozpočet EU, výdaje</vt:lpstr>
      <vt:lpstr>EFP – Rozpočet EU, výdaje</vt:lpstr>
      <vt:lpstr>EFP – Rozpočet EU, finanční prosperita</vt:lpstr>
      <vt:lpstr>EFP – Rozpočet EU, rozpočtová bilance</vt:lpstr>
      <vt:lpstr>EFP – Rozpočet EU, rozpočtová perspektiva</vt:lpstr>
      <vt:lpstr>EFP – Rozpočet EU, budoucnost rozpočtu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2019-02-19T16:37:14Z</dcterms:created>
  <dcterms:modified xsi:type="dcterms:W3CDTF">2021-04-27T18:49:22Z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TC102202139990</vt:lpwstr>
  </property>
</Properties>
</file>