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63" r:id="rId4"/>
    <p:sldId id="276" r:id="rId5"/>
    <p:sldId id="264" r:id="rId6"/>
    <p:sldId id="265" r:id="rId7"/>
    <p:sldId id="266" r:id="rId8"/>
    <p:sldId id="267" r:id="rId9"/>
    <p:sldId id="259" r:id="rId10"/>
    <p:sldId id="260" r:id="rId11"/>
    <p:sldId id="268" r:id="rId12"/>
    <p:sldId id="269" r:id="rId13"/>
    <p:sldId id="270" r:id="rId14"/>
    <p:sldId id="271" r:id="rId15"/>
    <p:sldId id="272" r:id="rId16"/>
    <p:sldId id="274" r:id="rId17"/>
    <p:sldId id="261" r:id="rId18"/>
    <p:sldId id="277" r:id="rId19"/>
    <p:sldId id="280" r:id="rId20"/>
    <p:sldId id="278" r:id="rId2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1218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746" name="Group 2"/>
          <p:cNvGrpSpPr>
            <a:grpSpLocks/>
          </p:cNvGrpSpPr>
          <p:nvPr/>
        </p:nvGrpSpPr>
        <p:grpSpPr bwMode="auto">
          <a:xfrm>
            <a:off x="3800475" y="1789113"/>
            <a:ext cx="5340350" cy="5056187"/>
            <a:chOff x="2394" y="1127"/>
            <a:chExt cx="3364" cy="3185"/>
          </a:xfrm>
        </p:grpSpPr>
        <p:sp>
          <p:nvSpPr>
            <p:cNvPr id="31747" name="Rectangle 3"/>
            <p:cNvSpPr>
              <a:spLocks noChangeArrowheads="1"/>
            </p:cNvSpPr>
            <p:nvPr/>
          </p:nvSpPr>
          <p:spPr bwMode="ltGray">
            <a:xfrm>
              <a:off x="4230" y="1365"/>
              <a:ext cx="197" cy="102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just" fontAlgn="base">
                <a:spcBef>
                  <a:spcPct val="0"/>
                </a:spcBef>
                <a:spcAft>
                  <a:spcPct val="0"/>
                </a:spcAft>
              </a:pPr>
              <a:endParaRPr lang="cs-CZ" sz="2000">
                <a:solidFill>
                  <a:srgbClr val="FFFFFF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31748" name="Oval 4"/>
            <p:cNvSpPr>
              <a:spLocks noChangeArrowheads="1"/>
            </p:cNvSpPr>
            <p:nvPr/>
          </p:nvSpPr>
          <p:spPr bwMode="ltGray">
            <a:xfrm>
              <a:off x="4299" y="1185"/>
              <a:ext cx="47" cy="47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just" fontAlgn="base">
                <a:spcBef>
                  <a:spcPct val="0"/>
                </a:spcBef>
                <a:spcAft>
                  <a:spcPct val="0"/>
                </a:spcAft>
              </a:pPr>
              <a:endParaRPr lang="cs-CZ" sz="2000">
                <a:solidFill>
                  <a:srgbClr val="FFFFFF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31749" name="Rectangle 5"/>
            <p:cNvSpPr>
              <a:spLocks noChangeArrowheads="1"/>
            </p:cNvSpPr>
            <p:nvPr/>
          </p:nvSpPr>
          <p:spPr bwMode="ltGray">
            <a:xfrm rot="995337">
              <a:off x="5205" y="1495"/>
              <a:ext cx="6" cy="20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just" fontAlgn="base">
                <a:spcBef>
                  <a:spcPct val="0"/>
                </a:spcBef>
                <a:spcAft>
                  <a:spcPct val="0"/>
                </a:spcAft>
              </a:pPr>
              <a:endParaRPr lang="cs-CZ" sz="2000">
                <a:solidFill>
                  <a:srgbClr val="FFFFFF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31750" name="Freeform 6"/>
            <p:cNvSpPr>
              <a:spLocks noEditPoints="1"/>
            </p:cNvSpPr>
            <p:nvPr/>
          </p:nvSpPr>
          <p:spPr bwMode="ltGray">
            <a:xfrm>
              <a:off x="4871" y="3508"/>
              <a:ext cx="66" cy="96"/>
            </a:xfrm>
            <a:custGeom>
              <a:avLst/>
              <a:gdLst>
                <a:gd name="T0" fmla="*/ 18 w 66"/>
                <a:gd name="T1" fmla="*/ 96 h 96"/>
                <a:gd name="T2" fmla="*/ 42 w 66"/>
                <a:gd name="T3" fmla="*/ 78 h 96"/>
                <a:gd name="T4" fmla="*/ 60 w 66"/>
                <a:gd name="T5" fmla="*/ 60 h 96"/>
                <a:gd name="T6" fmla="*/ 66 w 66"/>
                <a:gd name="T7" fmla="*/ 36 h 96"/>
                <a:gd name="T8" fmla="*/ 60 w 66"/>
                <a:gd name="T9" fmla="*/ 12 h 96"/>
                <a:gd name="T10" fmla="*/ 36 w 66"/>
                <a:gd name="T11" fmla="*/ 0 h 96"/>
                <a:gd name="T12" fmla="*/ 24 w 66"/>
                <a:gd name="T13" fmla="*/ 6 h 96"/>
                <a:gd name="T14" fmla="*/ 12 w 66"/>
                <a:gd name="T15" fmla="*/ 12 h 96"/>
                <a:gd name="T16" fmla="*/ 0 w 66"/>
                <a:gd name="T17" fmla="*/ 36 h 96"/>
                <a:gd name="T18" fmla="*/ 0 w 66"/>
                <a:gd name="T19" fmla="*/ 60 h 96"/>
                <a:gd name="T20" fmla="*/ 12 w 66"/>
                <a:gd name="T21" fmla="*/ 84 h 96"/>
                <a:gd name="T22" fmla="*/ 18 w 66"/>
                <a:gd name="T23" fmla="*/ 96 h 96"/>
                <a:gd name="T24" fmla="*/ 18 w 66"/>
                <a:gd name="T25" fmla="*/ 96 h 96"/>
                <a:gd name="T26" fmla="*/ 42 w 66"/>
                <a:gd name="T27" fmla="*/ 18 h 96"/>
                <a:gd name="T28" fmla="*/ 54 w 66"/>
                <a:gd name="T29" fmla="*/ 24 h 96"/>
                <a:gd name="T30" fmla="*/ 60 w 66"/>
                <a:gd name="T31" fmla="*/ 36 h 96"/>
                <a:gd name="T32" fmla="*/ 60 w 66"/>
                <a:gd name="T33" fmla="*/ 48 h 96"/>
                <a:gd name="T34" fmla="*/ 54 w 66"/>
                <a:gd name="T35" fmla="*/ 54 h 96"/>
                <a:gd name="T36" fmla="*/ 36 w 66"/>
                <a:gd name="T37" fmla="*/ 72 h 96"/>
                <a:gd name="T38" fmla="*/ 24 w 66"/>
                <a:gd name="T39" fmla="*/ 78 h 96"/>
                <a:gd name="T40" fmla="*/ 24 w 66"/>
                <a:gd name="T41" fmla="*/ 78 h 96"/>
                <a:gd name="T42" fmla="*/ 12 w 66"/>
                <a:gd name="T43" fmla="*/ 48 h 96"/>
                <a:gd name="T44" fmla="*/ 18 w 66"/>
                <a:gd name="T45" fmla="*/ 24 h 96"/>
                <a:gd name="T46" fmla="*/ 30 w 66"/>
                <a:gd name="T47" fmla="*/ 18 h 96"/>
                <a:gd name="T48" fmla="*/ 42 w 66"/>
                <a:gd name="T49" fmla="*/ 18 h 96"/>
                <a:gd name="T50" fmla="*/ 42 w 66"/>
                <a:gd name="T51" fmla="*/ 18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66" h="96">
                  <a:moveTo>
                    <a:pt x="18" y="96"/>
                  </a:moveTo>
                  <a:lnTo>
                    <a:pt x="42" y="78"/>
                  </a:lnTo>
                  <a:lnTo>
                    <a:pt x="60" y="60"/>
                  </a:lnTo>
                  <a:lnTo>
                    <a:pt x="66" y="36"/>
                  </a:lnTo>
                  <a:lnTo>
                    <a:pt x="60" y="12"/>
                  </a:lnTo>
                  <a:lnTo>
                    <a:pt x="36" y="0"/>
                  </a:lnTo>
                  <a:lnTo>
                    <a:pt x="24" y="6"/>
                  </a:lnTo>
                  <a:lnTo>
                    <a:pt x="12" y="12"/>
                  </a:lnTo>
                  <a:lnTo>
                    <a:pt x="0" y="36"/>
                  </a:lnTo>
                  <a:lnTo>
                    <a:pt x="0" y="60"/>
                  </a:lnTo>
                  <a:lnTo>
                    <a:pt x="12" y="84"/>
                  </a:lnTo>
                  <a:lnTo>
                    <a:pt x="18" y="96"/>
                  </a:lnTo>
                  <a:lnTo>
                    <a:pt x="18" y="96"/>
                  </a:lnTo>
                  <a:close/>
                  <a:moveTo>
                    <a:pt x="42" y="18"/>
                  </a:moveTo>
                  <a:lnTo>
                    <a:pt x="54" y="24"/>
                  </a:lnTo>
                  <a:lnTo>
                    <a:pt x="60" y="36"/>
                  </a:lnTo>
                  <a:lnTo>
                    <a:pt x="60" y="48"/>
                  </a:lnTo>
                  <a:lnTo>
                    <a:pt x="54" y="54"/>
                  </a:lnTo>
                  <a:lnTo>
                    <a:pt x="36" y="72"/>
                  </a:lnTo>
                  <a:lnTo>
                    <a:pt x="24" y="78"/>
                  </a:lnTo>
                  <a:lnTo>
                    <a:pt x="24" y="78"/>
                  </a:lnTo>
                  <a:lnTo>
                    <a:pt x="12" y="48"/>
                  </a:lnTo>
                  <a:lnTo>
                    <a:pt x="18" y="24"/>
                  </a:lnTo>
                  <a:lnTo>
                    <a:pt x="30" y="18"/>
                  </a:lnTo>
                  <a:lnTo>
                    <a:pt x="42" y="18"/>
                  </a:lnTo>
                  <a:lnTo>
                    <a:pt x="42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just" fontAlgn="base">
                <a:spcBef>
                  <a:spcPct val="0"/>
                </a:spcBef>
                <a:spcAft>
                  <a:spcPct val="0"/>
                </a:spcAft>
              </a:pPr>
              <a:endParaRPr lang="cs-CZ" sz="2000">
                <a:solidFill>
                  <a:srgbClr val="FFFFFF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31751" name="Rectangle 7"/>
            <p:cNvSpPr>
              <a:spLocks noChangeArrowheads="1"/>
            </p:cNvSpPr>
            <p:nvPr/>
          </p:nvSpPr>
          <p:spPr bwMode="ltGray">
            <a:xfrm rot="91736">
              <a:off x="5487" y="1535"/>
              <a:ext cx="6" cy="1998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just" fontAlgn="base">
                <a:spcBef>
                  <a:spcPct val="0"/>
                </a:spcBef>
                <a:spcAft>
                  <a:spcPct val="0"/>
                </a:spcAft>
              </a:pPr>
              <a:endParaRPr lang="cs-CZ" sz="2000">
                <a:solidFill>
                  <a:srgbClr val="FFFFFF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31752" name="Rectangle 8"/>
            <p:cNvSpPr>
              <a:spLocks noChangeArrowheads="1"/>
            </p:cNvSpPr>
            <p:nvPr/>
          </p:nvSpPr>
          <p:spPr bwMode="ltGray">
            <a:xfrm rot="-926223">
              <a:off x="5640" y="1521"/>
              <a:ext cx="6" cy="881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just" fontAlgn="base">
                <a:spcBef>
                  <a:spcPct val="0"/>
                </a:spcBef>
                <a:spcAft>
                  <a:spcPct val="0"/>
                </a:spcAft>
              </a:pPr>
              <a:endParaRPr lang="cs-CZ" sz="2000">
                <a:solidFill>
                  <a:srgbClr val="FFFFFF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31753" name="Rectangle 9"/>
            <p:cNvSpPr>
              <a:spLocks noChangeArrowheads="1"/>
            </p:cNvSpPr>
            <p:nvPr/>
          </p:nvSpPr>
          <p:spPr bwMode="ltGray">
            <a:xfrm rot="-1140313">
              <a:off x="3444" y="1816"/>
              <a:ext cx="6" cy="203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just" fontAlgn="base">
                <a:spcBef>
                  <a:spcPct val="0"/>
                </a:spcBef>
                <a:spcAft>
                  <a:spcPct val="0"/>
                </a:spcAft>
              </a:pPr>
              <a:endParaRPr lang="cs-CZ" sz="2000">
                <a:solidFill>
                  <a:srgbClr val="FFFFFF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31754" name="Rectangle 10"/>
            <p:cNvSpPr>
              <a:spLocks noChangeArrowheads="1"/>
            </p:cNvSpPr>
            <p:nvPr/>
          </p:nvSpPr>
          <p:spPr bwMode="ltGray">
            <a:xfrm rot="1114412">
              <a:off x="2757" y="1821"/>
              <a:ext cx="6" cy="2119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just" fontAlgn="base">
                <a:spcBef>
                  <a:spcPct val="0"/>
                </a:spcBef>
                <a:spcAft>
                  <a:spcPct val="0"/>
                </a:spcAft>
              </a:pPr>
              <a:endParaRPr lang="cs-CZ" sz="2000">
                <a:solidFill>
                  <a:srgbClr val="FFFFFF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31755" name="Rectangle 11"/>
            <p:cNvSpPr>
              <a:spLocks noChangeArrowheads="1"/>
            </p:cNvSpPr>
            <p:nvPr/>
          </p:nvSpPr>
          <p:spPr bwMode="ltGray">
            <a:xfrm rot="254676">
              <a:off x="3035" y="1870"/>
              <a:ext cx="6" cy="1906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just" fontAlgn="base">
                <a:spcBef>
                  <a:spcPct val="0"/>
                </a:spcBef>
                <a:spcAft>
                  <a:spcPct val="0"/>
                </a:spcAft>
              </a:pPr>
              <a:endParaRPr lang="cs-CZ" sz="2000">
                <a:solidFill>
                  <a:srgbClr val="FFFFFF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31756" name="Freeform 12"/>
            <p:cNvSpPr>
              <a:spLocks/>
            </p:cNvSpPr>
            <p:nvPr/>
          </p:nvSpPr>
          <p:spPr bwMode="ltGray">
            <a:xfrm>
              <a:off x="4007" y="3021"/>
              <a:ext cx="623" cy="156"/>
            </a:xfrm>
            <a:custGeom>
              <a:avLst/>
              <a:gdLst>
                <a:gd name="T0" fmla="*/ 6 w 623"/>
                <a:gd name="T1" fmla="*/ 18 h 156"/>
                <a:gd name="T2" fmla="*/ 162 w 623"/>
                <a:gd name="T3" fmla="*/ 36 h 156"/>
                <a:gd name="T4" fmla="*/ 251 w 623"/>
                <a:gd name="T5" fmla="*/ 36 h 156"/>
                <a:gd name="T6" fmla="*/ 354 w 623"/>
                <a:gd name="T7" fmla="*/ 30 h 156"/>
                <a:gd name="T8" fmla="*/ 473 w 623"/>
                <a:gd name="T9" fmla="*/ 18 h 156"/>
                <a:gd name="T10" fmla="*/ 611 w 623"/>
                <a:gd name="T11" fmla="*/ 0 h 156"/>
                <a:gd name="T12" fmla="*/ 623 w 623"/>
                <a:gd name="T13" fmla="*/ 114 h 156"/>
                <a:gd name="T14" fmla="*/ 497 w 623"/>
                <a:gd name="T15" fmla="*/ 138 h 156"/>
                <a:gd name="T16" fmla="*/ 414 w 623"/>
                <a:gd name="T17" fmla="*/ 150 h 156"/>
                <a:gd name="T18" fmla="*/ 318 w 623"/>
                <a:gd name="T19" fmla="*/ 156 h 156"/>
                <a:gd name="T20" fmla="*/ 215 w 623"/>
                <a:gd name="T21" fmla="*/ 156 h 156"/>
                <a:gd name="T22" fmla="*/ 108 w 623"/>
                <a:gd name="T23" fmla="*/ 150 h 156"/>
                <a:gd name="T24" fmla="*/ 0 w 623"/>
                <a:gd name="T25" fmla="*/ 132 h 156"/>
                <a:gd name="T26" fmla="*/ 6 w 623"/>
                <a:gd name="T27" fmla="*/ 18 h 156"/>
                <a:gd name="T28" fmla="*/ 6 w 623"/>
                <a:gd name="T29" fmla="*/ 18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623" h="156">
                  <a:moveTo>
                    <a:pt x="6" y="18"/>
                  </a:moveTo>
                  <a:lnTo>
                    <a:pt x="162" y="36"/>
                  </a:lnTo>
                  <a:lnTo>
                    <a:pt x="251" y="36"/>
                  </a:lnTo>
                  <a:lnTo>
                    <a:pt x="354" y="30"/>
                  </a:lnTo>
                  <a:lnTo>
                    <a:pt x="473" y="18"/>
                  </a:lnTo>
                  <a:lnTo>
                    <a:pt x="611" y="0"/>
                  </a:lnTo>
                  <a:lnTo>
                    <a:pt x="623" y="114"/>
                  </a:lnTo>
                  <a:lnTo>
                    <a:pt x="497" y="138"/>
                  </a:lnTo>
                  <a:lnTo>
                    <a:pt x="414" y="150"/>
                  </a:lnTo>
                  <a:lnTo>
                    <a:pt x="318" y="156"/>
                  </a:lnTo>
                  <a:lnTo>
                    <a:pt x="215" y="156"/>
                  </a:lnTo>
                  <a:lnTo>
                    <a:pt x="108" y="150"/>
                  </a:lnTo>
                  <a:lnTo>
                    <a:pt x="0" y="132"/>
                  </a:lnTo>
                  <a:lnTo>
                    <a:pt x="6" y="18"/>
                  </a:lnTo>
                  <a:lnTo>
                    <a:pt x="6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just" fontAlgn="base">
                <a:spcBef>
                  <a:spcPct val="0"/>
                </a:spcBef>
                <a:spcAft>
                  <a:spcPct val="0"/>
                </a:spcAft>
              </a:pPr>
              <a:endParaRPr lang="cs-CZ" sz="2000">
                <a:solidFill>
                  <a:srgbClr val="FFFFFF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31757" name="Freeform 13"/>
            <p:cNvSpPr>
              <a:spLocks/>
            </p:cNvSpPr>
            <p:nvPr/>
          </p:nvSpPr>
          <p:spPr bwMode="ltGray">
            <a:xfrm>
              <a:off x="4762" y="3591"/>
              <a:ext cx="996" cy="126"/>
            </a:xfrm>
            <a:custGeom>
              <a:avLst/>
              <a:gdLst>
                <a:gd name="T0" fmla="*/ 754 w 993"/>
                <a:gd name="T1" fmla="*/ 6 h 126"/>
                <a:gd name="T2" fmla="*/ 652 w 993"/>
                <a:gd name="T3" fmla="*/ 6 h 126"/>
                <a:gd name="T4" fmla="*/ 563 w 993"/>
                <a:gd name="T5" fmla="*/ 6 h 126"/>
                <a:gd name="T6" fmla="*/ 479 w 993"/>
                <a:gd name="T7" fmla="*/ 6 h 126"/>
                <a:gd name="T8" fmla="*/ 401 w 993"/>
                <a:gd name="T9" fmla="*/ 6 h 126"/>
                <a:gd name="T10" fmla="*/ 335 w 993"/>
                <a:gd name="T11" fmla="*/ 0 h 126"/>
                <a:gd name="T12" fmla="*/ 276 w 993"/>
                <a:gd name="T13" fmla="*/ 0 h 126"/>
                <a:gd name="T14" fmla="*/ 222 w 993"/>
                <a:gd name="T15" fmla="*/ 0 h 126"/>
                <a:gd name="T16" fmla="*/ 180 w 993"/>
                <a:gd name="T17" fmla="*/ 6 h 126"/>
                <a:gd name="T18" fmla="*/ 138 w 993"/>
                <a:gd name="T19" fmla="*/ 6 h 126"/>
                <a:gd name="T20" fmla="*/ 108 w 993"/>
                <a:gd name="T21" fmla="*/ 6 h 126"/>
                <a:gd name="T22" fmla="*/ 54 w 993"/>
                <a:gd name="T23" fmla="*/ 6 h 126"/>
                <a:gd name="T24" fmla="*/ 24 w 993"/>
                <a:gd name="T25" fmla="*/ 12 h 126"/>
                <a:gd name="T26" fmla="*/ 6 w 993"/>
                <a:gd name="T27" fmla="*/ 18 h 126"/>
                <a:gd name="T28" fmla="*/ 0 w 993"/>
                <a:gd name="T29" fmla="*/ 24 h 126"/>
                <a:gd name="T30" fmla="*/ 12 w 993"/>
                <a:gd name="T31" fmla="*/ 42 h 126"/>
                <a:gd name="T32" fmla="*/ 18 w 993"/>
                <a:gd name="T33" fmla="*/ 48 h 126"/>
                <a:gd name="T34" fmla="*/ 30 w 993"/>
                <a:gd name="T35" fmla="*/ 54 h 126"/>
                <a:gd name="T36" fmla="*/ 60 w 993"/>
                <a:gd name="T37" fmla="*/ 60 h 126"/>
                <a:gd name="T38" fmla="*/ 90 w 993"/>
                <a:gd name="T39" fmla="*/ 72 h 126"/>
                <a:gd name="T40" fmla="*/ 144 w 993"/>
                <a:gd name="T41" fmla="*/ 84 h 126"/>
                <a:gd name="T42" fmla="*/ 210 w 993"/>
                <a:gd name="T43" fmla="*/ 90 h 126"/>
                <a:gd name="T44" fmla="*/ 293 w 993"/>
                <a:gd name="T45" fmla="*/ 102 h 126"/>
                <a:gd name="T46" fmla="*/ 389 w 993"/>
                <a:gd name="T47" fmla="*/ 108 h 126"/>
                <a:gd name="T48" fmla="*/ 503 w 993"/>
                <a:gd name="T49" fmla="*/ 120 h 126"/>
                <a:gd name="T50" fmla="*/ 622 w 993"/>
                <a:gd name="T51" fmla="*/ 120 h 126"/>
                <a:gd name="T52" fmla="*/ 754 w 993"/>
                <a:gd name="T53" fmla="*/ 126 h 126"/>
                <a:gd name="T54" fmla="*/ 873 w 993"/>
                <a:gd name="T55" fmla="*/ 126 h 126"/>
                <a:gd name="T56" fmla="*/ 993 w 993"/>
                <a:gd name="T57" fmla="*/ 126 h 126"/>
                <a:gd name="T58" fmla="*/ 993 w 993"/>
                <a:gd name="T59" fmla="*/ 12 h 126"/>
                <a:gd name="T60" fmla="*/ 879 w 993"/>
                <a:gd name="T61" fmla="*/ 12 h 126"/>
                <a:gd name="T62" fmla="*/ 754 w 993"/>
                <a:gd name="T63" fmla="*/ 6 h 126"/>
                <a:gd name="T64" fmla="*/ 754 w 993"/>
                <a:gd name="T65" fmla="*/ 6 h 1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993" h="126">
                  <a:moveTo>
                    <a:pt x="754" y="6"/>
                  </a:moveTo>
                  <a:lnTo>
                    <a:pt x="652" y="6"/>
                  </a:lnTo>
                  <a:lnTo>
                    <a:pt x="563" y="6"/>
                  </a:lnTo>
                  <a:lnTo>
                    <a:pt x="479" y="6"/>
                  </a:lnTo>
                  <a:lnTo>
                    <a:pt x="401" y="6"/>
                  </a:lnTo>
                  <a:lnTo>
                    <a:pt x="335" y="0"/>
                  </a:lnTo>
                  <a:lnTo>
                    <a:pt x="276" y="0"/>
                  </a:lnTo>
                  <a:lnTo>
                    <a:pt x="222" y="0"/>
                  </a:lnTo>
                  <a:lnTo>
                    <a:pt x="180" y="6"/>
                  </a:lnTo>
                  <a:lnTo>
                    <a:pt x="138" y="6"/>
                  </a:lnTo>
                  <a:lnTo>
                    <a:pt x="108" y="6"/>
                  </a:lnTo>
                  <a:lnTo>
                    <a:pt x="54" y="6"/>
                  </a:lnTo>
                  <a:lnTo>
                    <a:pt x="24" y="12"/>
                  </a:lnTo>
                  <a:lnTo>
                    <a:pt x="6" y="18"/>
                  </a:lnTo>
                  <a:lnTo>
                    <a:pt x="0" y="24"/>
                  </a:lnTo>
                  <a:lnTo>
                    <a:pt x="12" y="42"/>
                  </a:lnTo>
                  <a:lnTo>
                    <a:pt x="18" y="48"/>
                  </a:lnTo>
                  <a:lnTo>
                    <a:pt x="30" y="54"/>
                  </a:lnTo>
                  <a:lnTo>
                    <a:pt x="60" y="60"/>
                  </a:lnTo>
                  <a:lnTo>
                    <a:pt x="90" y="72"/>
                  </a:lnTo>
                  <a:lnTo>
                    <a:pt x="144" y="84"/>
                  </a:lnTo>
                  <a:lnTo>
                    <a:pt x="210" y="90"/>
                  </a:lnTo>
                  <a:lnTo>
                    <a:pt x="293" y="102"/>
                  </a:lnTo>
                  <a:lnTo>
                    <a:pt x="389" y="108"/>
                  </a:lnTo>
                  <a:lnTo>
                    <a:pt x="503" y="120"/>
                  </a:lnTo>
                  <a:lnTo>
                    <a:pt x="622" y="120"/>
                  </a:lnTo>
                  <a:lnTo>
                    <a:pt x="754" y="126"/>
                  </a:lnTo>
                  <a:lnTo>
                    <a:pt x="873" y="126"/>
                  </a:lnTo>
                  <a:lnTo>
                    <a:pt x="993" y="126"/>
                  </a:lnTo>
                  <a:lnTo>
                    <a:pt x="993" y="12"/>
                  </a:lnTo>
                  <a:lnTo>
                    <a:pt x="879" y="12"/>
                  </a:lnTo>
                  <a:lnTo>
                    <a:pt x="754" y="6"/>
                  </a:lnTo>
                  <a:lnTo>
                    <a:pt x="754" y="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just" fontAlgn="base">
                <a:spcBef>
                  <a:spcPct val="0"/>
                </a:spcBef>
                <a:spcAft>
                  <a:spcPct val="0"/>
                </a:spcAft>
              </a:pPr>
              <a:endParaRPr lang="cs-CZ" sz="2000">
                <a:solidFill>
                  <a:srgbClr val="FFFFFF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31758" name="Freeform 14"/>
            <p:cNvSpPr>
              <a:spLocks/>
            </p:cNvSpPr>
            <p:nvPr/>
          </p:nvSpPr>
          <p:spPr bwMode="ltGray">
            <a:xfrm>
              <a:off x="4786" y="3645"/>
              <a:ext cx="972" cy="245"/>
            </a:xfrm>
            <a:custGeom>
              <a:avLst/>
              <a:gdLst>
                <a:gd name="T0" fmla="*/ 0 w 969"/>
                <a:gd name="T1" fmla="*/ 0 h 245"/>
                <a:gd name="T2" fmla="*/ 24 w 969"/>
                <a:gd name="T3" fmla="*/ 54 h 245"/>
                <a:gd name="T4" fmla="*/ 66 w 969"/>
                <a:gd name="T5" fmla="*/ 96 h 245"/>
                <a:gd name="T6" fmla="*/ 120 w 969"/>
                <a:gd name="T7" fmla="*/ 137 h 245"/>
                <a:gd name="T8" fmla="*/ 198 w 969"/>
                <a:gd name="T9" fmla="*/ 173 h 245"/>
                <a:gd name="T10" fmla="*/ 293 w 969"/>
                <a:gd name="T11" fmla="*/ 203 h 245"/>
                <a:gd name="T12" fmla="*/ 353 w 969"/>
                <a:gd name="T13" fmla="*/ 215 h 245"/>
                <a:gd name="T14" fmla="*/ 413 w 969"/>
                <a:gd name="T15" fmla="*/ 227 h 245"/>
                <a:gd name="T16" fmla="*/ 479 w 969"/>
                <a:gd name="T17" fmla="*/ 233 h 245"/>
                <a:gd name="T18" fmla="*/ 556 w 969"/>
                <a:gd name="T19" fmla="*/ 239 h 245"/>
                <a:gd name="T20" fmla="*/ 634 w 969"/>
                <a:gd name="T21" fmla="*/ 245 h 245"/>
                <a:gd name="T22" fmla="*/ 724 w 969"/>
                <a:gd name="T23" fmla="*/ 245 h 245"/>
                <a:gd name="T24" fmla="*/ 855 w 969"/>
                <a:gd name="T25" fmla="*/ 245 h 245"/>
                <a:gd name="T26" fmla="*/ 969 w 969"/>
                <a:gd name="T27" fmla="*/ 239 h 245"/>
                <a:gd name="T28" fmla="*/ 969 w 969"/>
                <a:gd name="T29" fmla="*/ 60 h 245"/>
                <a:gd name="T30" fmla="*/ 700 w 969"/>
                <a:gd name="T31" fmla="*/ 60 h 245"/>
                <a:gd name="T32" fmla="*/ 503 w 969"/>
                <a:gd name="T33" fmla="*/ 54 h 245"/>
                <a:gd name="T34" fmla="*/ 317 w 969"/>
                <a:gd name="T35" fmla="*/ 42 h 245"/>
                <a:gd name="T36" fmla="*/ 150 w 969"/>
                <a:gd name="T37" fmla="*/ 24 h 245"/>
                <a:gd name="T38" fmla="*/ 72 w 969"/>
                <a:gd name="T39" fmla="*/ 12 h 245"/>
                <a:gd name="T40" fmla="*/ 0 w 969"/>
                <a:gd name="T41" fmla="*/ 0 h 245"/>
                <a:gd name="T42" fmla="*/ 0 w 969"/>
                <a:gd name="T43" fmla="*/ 0 h 2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969" h="245">
                  <a:moveTo>
                    <a:pt x="0" y="0"/>
                  </a:moveTo>
                  <a:lnTo>
                    <a:pt x="24" y="54"/>
                  </a:lnTo>
                  <a:lnTo>
                    <a:pt x="66" y="96"/>
                  </a:lnTo>
                  <a:lnTo>
                    <a:pt x="120" y="137"/>
                  </a:lnTo>
                  <a:lnTo>
                    <a:pt x="198" y="173"/>
                  </a:lnTo>
                  <a:lnTo>
                    <a:pt x="293" y="203"/>
                  </a:lnTo>
                  <a:lnTo>
                    <a:pt x="353" y="215"/>
                  </a:lnTo>
                  <a:lnTo>
                    <a:pt x="413" y="227"/>
                  </a:lnTo>
                  <a:lnTo>
                    <a:pt x="479" y="233"/>
                  </a:lnTo>
                  <a:lnTo>
                    <a:pt x="556" y="239"/>
                  </a:lnTo>
                  <a:lnTo>
                    <a:pt x="634" y="245"/>
                  </a:lnTo>
                  <a:lnTo>
                    <a:pt x="724" y="245"/>
                  </a:lnTo>
                  <a:lnTo>
                    <a:pt x="855" y="245"/>
                  </a:lnTo>
                  <a:lnTo>
                    <a:pt x="969" y="239"/>
                  </a:lnTo>
                  <a:lnTo>
                    <a:pt x="969" y="60"/>
                  </a:lnTo>
                  <a:lnTo>
                    <a:pt x="700" y="60"/>
                  </a:lnTo>
                  <a:lnTo>
                    <a:pt x="503" y="54"/>
                  </a:lnTo>
                  <a:lnTo>
                    <a:pt x="317" y="42"/>
                  </a:lnTo>
                  <a:lnTo>
                    <a:pt x="150" y="24"/>
                  </a:lnTo>
                  <a:lnTo>
                    <a:pt x="72" y="1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just" fontAlgn="base">
                <a:spcBef>
                  <a:spcPct val="0"/>
                </a:spcBef>
                <a:spcAft>
                  <a:spcPct val="0"/>
                </a:spcAft>
              </a:pPr>
              <a:endParaRPr lang="cs-CZ" sz="2000">
                <a:solidFill>
                  <a:srgbClr val="FFFFFF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31759" name="Freeform 15"/>
            <p:cNvSpPr>
              <a:spLocks/>
            </p:cNvSpPr>
            <p:nvPr/>
          </p:nvSpPr>
          <p:spPr bwMode="ltGray">
            <a:xfrm>
              <a:off x="4804" y="3591"/>
              <a:ext cx="954" cy="90"/>
            </a:xfrm>
            <a:custGeom>
              <a:avLst/>
              <a:gdLst>
                <a:gd name="T0" fmla="*/ 700 w 951"/>
                <a:gd name="T1" fmla="*/ 0 h 90"/>
                <a:gd name="T2" fmla="*/ 598 w 951"/>
                <a:gd name="T3" fmla="*/ 0 h 90"/>
                <a:gd name="T4" fmla="*/ 515 w 951"/>
                <a:gd name="T5" fmla="*/ 0 h 90"/>
                <a:gd name="T6" fmla="*/ 431 w 951"/>
                <a:gd name="T7" fmla="*/ 0 h 90"/>
                <a:gd name="T8" fmla="*/ 365 w 951"/>
                <a:gd name="T9" fmla="*/ 0 h 90"/>
                <a:gd name="T10" fmla="*/ 299 w 951"/>
                <a:gd name="T11" fmla="*/ 0 h 90"/>
                <a:gd name="T12" fmla="*/ 245 w 951"/>
                <a:gd name="T13" fmla="*/ 0 h 90"/>
                <a:gd name="T14" fmla="*/ 198 w 951"/>
                <a:gd name="T15" fmla="*/ 0 h 90"/>
                <a:gd name="T16" fmla="*/ 162 w 951"/>
                <a:gd name="T17" fmla="*/ 0 h 90"/>
                <a:gd name="T18" fmla="*/ 126 w 951"/>
                <a:gd name="T19" fmla="*/ 6 h 90"/>
                <a:gd name="T20" fmla="*/ 96 w 951"/>
                <a:gd name="T21" fmla="*/ 6 h 90"/>
                <a:gd name="T22" fmla="*/ 54 w 951"/>
                <a:gd name="T23" fmla="*/ 12 h 90"/>
                <a:gd name="T24" fmla="*/ 30 w 951"/>
                <a:gd name="T25" fmla="*/ 12 h 90"/>
                <a:gd name="T26" fmla="*/ 12 w 951"/>
                <a:gd name="T27" fmla="*/ 18 h 90"/>
                <a:gd name="T28" fmla="*/ 6 w 951"/>
                <a:gd name="T29" fmla="*/ 18 h 90"/>
                <a:gd name="T30" fmla="*/ 0 w 951"/>
                <a:gd name="T31" fmla="*/ 24 h 90"/>
                <a:gd name="T32" fmla="*/ 6 w 951"/>
                <a:gd name="T33" fmla="*/ 30 h 90"/>
                <a:gd name="T34" fmla="*/ 24 w 951"/>
                <a:gd name="T35" fmla="*/ 36 h 90"/>
                <a:gd name="T36" fmla="*/ 54 w 951"/>
                <a:gd name="T37" fmla="*/ 42 h 90"/>
                <a:gd name="T38" fmla="*/ 102 w 951"/>
                <a:gd name="T39" fmla="*/ 54 h 90"/>
                <a:gd name="T40" fmla="*/ 168 w 951"/>
                <a:gd name="T41" fmla="*/ 60 h 90"/>
                <a:gd name="T42" fmla="*/ 251 w 951"/>
                <a:gd name="T43" fmla="*/ 66 h 90"/>
                <a:gd name="T44" fmla="*/ 341 w 951"/>
                <a:gd name="T45" fmla="*/ 78 h 90"/>
                <a:gd name="T46" fmla="*/ 449 w 951"/>
                <a:gd name="T47" fmla="*/ 84 h 90"/>
                <a:gd name="T48" fmla="*/ 568 w 951"/>
                <a:gd name="T49" fmla="*/ 84 h 90"/>
                <a:gd name="T50" fmla="*/ 694 w 951"/>
                <a:gd name="T51" fmla="*/ 90 h 90"/>
                <a:gd name="T52" fmla="*/ 825 w 951"/>
                <a:gd name="T53" fmla="*/ 90 h 90"/>
                <a:gd name="T54" fmla="*/ 951 w 951"/>
                <a:gd name="T55" fmla="*/ 90 h 90"/>
                <a:gd name="T56" fmla="*/ 951 w 951"/>
                <a:gd name="T57" fmla="*/ 6 h 90"/>
                <a:gd name="T58" fmla="*/ 831 w 951"/>
                <a:gd name="T59" fmla="*/ 6 h 90"/>
                <a:gd name="T60" fmla="*/ 772 w 951"/>
                <a:gd name="T61" fmla="*/ 6 h 90"/>
                <a:gd name="T62" fmla="*/ 700 w 951"/>
                <a:gd name="T63" fmla="*/ 0 h 90"/>
                <a:gd name="T64" fmla="*/ 700 w 951"/>
                <a:gd name="T65" fmla="*/ 0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951" h="90">
                  <a:moveTo>
                    <a:pt x="700" y="0"/>
                  </a:moveTo>
                  <a:lnTo>
                    <a:pt x="598" y="0"/>
                  </a:lnTo>
                  <a:lnTo>
                    <a:pt x="515" y="0"/>
                  </a:lnTo>
                  <a:lnTo>
                    <a:pt x="431" y="0"/>
                  </a:lnTo>
                  <a:lnTo>
                    <a:pt x="365" y="0"/>
                  </a:lnTo>
                  <a:lnTo>
                    <a:pt x="299" y="0"/>
                  </a:lnTo>
                  <a:lnTo>
                    <a:pt x="245" y="0"/>
                  </a:lnTo>
                  <a:lnTo>
                    <a:pt x="198" y="0"/>
                  </a:lnTo>
                  <a:lnTo>
                    <a:pt x="162" y="0"/>
                  </a:lnTo>
                  <a:lnTo>
                    <a:pt x="126" y="6"/>
                  </a:lnTo>
                  <a:lnTo>
                    <a:pt x="96" y="6"/>
                  </a:lnTo>
                  <a:lnTo>
                    <a:pt x="54" y="12"/>
                  </a:lnTo>
                  <a:lnTo>
                    <a:pt x="30" y="12"/>
                  </a:lnTo>
                  <a:lnTo>
                    <a:pt x="12" y="18"/>
                  </a:lnTo>
                  <a:lnTo>
                    <a:pt x="6" y="18"/>
                  </a:lnTo>
                  <a:lnTo>
                    <a:pt x="0" y="24"/>
                  </a:lnTo>
                  <a:lnTo>
                    <a:pt x="6" y="30"/>
                  </a:lnTo>
                  <a:lnTo>
                    <a:pt x="24" y="36"/>
                  </a:lnTo>
                  <a:lnTo>
                    <a:pt x="54" y="42"/>
                  </a:lnTo>
                  <a:lnTo>
                    <a:pt x="102" y="54"/>
                  </a:lnTo>
                  <a:lnTo>
                    <a:pt x="168" y="60"/>
                  </a:lnTo>
                  <a:lnTo>
                    <a:pt x="251" y="66"/>
                  </a:lnTo>
                  <a:lnTo>
                    <a:pt x="341" y="78"/>
                  </a:lnTo>
                  <a:lnTo>
                    <a:pt x="449" y="84"/>
                  </a:lnTo>
                  <a:lnTo>
                    <a:pt x="568" y="84"/>
                  </a:lnTo>
                  <a:lnTo>
                    <a:pt x="694" y="90"/>
                  </a:lnTo>
                  <a:lnTo>
                    <a:pt x="825" y="90"/>
                  </a:lnTo>
                  <a:lnTo>
                    <a:pt x="951" y="90"/>
                  </a:lnTo>
                  <a:lnTo>
                    <a:pt x="951" y="6"/>
                  </a:lnTo>
                  <a:lnTo>
                    <a:pt x="831" y="6"/>
                  </a:lnTo>
                  <a:lnTo>
                    <a:pt x="772" y="6"/>
                  </a:lnTo>
                  <a:lnTo>
                    <a:pt x="700" y="0"/>
                  </a:lnTo>
                  <a:lnTo>
                    <a:pt x="70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just" fontAlgn="base">
                <a:spcBef>
                  <a:spcPct val="0"/>
                </a:spcBef>
                <a:spcAft>
                  <a:spcPct val="0"/>
                </a:spcAft>
              </a:pPr>
              <a:endParaRPr lang="cs-CZ" sz="2000">
                <a:solidFill>
                  <a:srgbClr val="FFFFFF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31760" name="Freeform 16"/>
            <p:cNvSpPr>
              <a:spLocks/>
            </p:cNvSpPr>
            <p:nvPr/>
          </p:nvSpPr>
          <p:spPr bwMode="ltGray">
            <a:xfrm>
              <a:off x="3059" y="1541"/>
              <a:ext cx="102" cy="155"/>
            </a:xfrm>
            <a:custGeom>
              <a:avLst/>
              <a:gdLst>
                <a:gd name="T0" fmla="*/ 102 w 102"/>
                <a:gd name="T1" fmla="*/ 0 h 155"/>
                <a:gd name="T2" fmla="*/ 0 w 102"/>
                <a:gd name="T3" fmla="*/ 12 h 155"/>
                <a:gd name="T4" fmla="*/ 30 w 102"/>
                <a:gd name="T5" fmla="*/ 72 h 155"/>
                <a:gd name="T6" fmla="*/ 30 w 102"/>
                <a:gd name="T7" fmla="*/ 155 h 155"/>
                <a:gd name="T8" fmla="*/ 72 w 102"/>
                <a:gd name="T9" fmla="*/ 155 h 155"/>
                <a:gd name="T10" fmla="*/ 72 w 102"/>
                <a:gd name="T11" fmla="*/ 66 h 155"/>
                <a:gd name="T12" fmla="*/ 102 w 102"/>
                <a:gd name="T13" fmla="*/ 0 h 155"/>
                <a:gd name="T14" fmla="*/ 102 w 102"/>
                <a:gd name="T15" fmla="*/ 0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2" h="155">
                  <a:moveTo>
                    <a:pt x="102" y="0"/>
                  </a:moveTo>
                  <a:lnTo>
                    <a:pt x="0" y="12"/>
                  </a:lnTo>
                  <a:lnTo>
                    <a:pt x="30" y="72"/>
                  </a:lnTo>
                  <a:lnTo>
                    <a:pt x="30" y="155"/>
                  </a:lnTo>
                  <a:lnTo>
                    <a:pt x="72" y="155"/>
                  </a:lnTo>
                  <a:lnTo>
                    <a:pt x="72" y="66"/>
                  </a:lnTo>
                  <a:lnTo>
                    <a:pt x="102" y="0"/>
                  </a:lnTo>
                  <a:lnTo>
                    <a:pt x="102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just" fontAlgn="base">
                <a:spcBef>
                  <a:spcPct val="0"/>
                </a:spcBef>
                <a:spcAft>
                  <a:spcPct val="0"/>
                </a:spcAft>
              </a:pPr>
              <a:endParaRPr lang="cs-CZ" sz="2000">
                <a:solidFill>
                  <a:srgbClr val="FFFFFF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31761" name="Freeform 17"/>
            <p:cNvSpPr>
              <a:spLocks noEditPoints="1"/>
            </p:cNvSpPr>
            <p:nvPr/>
          </p:nvSpPr>
          <p:spPr bwMode="ltGray">
            <a:xfrm>
              <a:off x="3059" y="1690"/>
              <a:ext cx="90" cy="96"/>
            </a:xfrm>
            <a:custGeom>
              <a:avLst/>
              <a:gdLst>
                <a:gd name="T0" fmla="*/ 48 w 90"/>
                <a:gd name="T1" fmla="*/ 96 h 96"/>
                <a:gd name="T2" fmla="*/ 72 w 90"/>
                <a:gd name="T3" fmla="*/ 72 h 96"/>
                <a:gd name="T4" fmla="*/ 84 w 90"/>
                <a:gd name="T5" fmla="*/ 48 h 96"/>
                <a:gd name="T6" fmla="*/ 90 w 90"/>
                <a:gd name="T7" fmla="*/ 36 h 96"/>
                <a:gd name="T8" fmla="*/ 84 w 90"/>
                <a:gd name="T9" fmla="*/ 24 h 96"/>
                <a:gd name="T10" fmla="*/ 66 w 90"/>
                <a:gd name="T11" fmla="*/ 6 h 96"/>
                <a:gd name="T12" fmla="*/ 42 w 90"/>
                <a:gd name="T13" fmla="*/ 0 h 96"/>
                <a:gd name="T14" fmla="*/ 24 w 90"/>
                <a:gd name="T15" fmla="*/ 0 h 96"/>
                <a:gd name="T16" fmla="*/ 12 w 90"/>
                <a:gd name="T17" fmla="*/ 12 h 96"/>
                <a:gd name="T18" fmla="*/ 6 w 90"/>
                <a:gd name="T19" fmla="*/ 24 h 96"/>
                <a:gd name="T20" fmla="*/ 0 w 90"/>
                <a:gd name="T21" fmla="*/ 36 h 96"/>
                <a:gd name="T22" fmla="*/ 12 w 90"/>
                <a:gd name="T23" fmla="*/ 66 h 96"/>
                <a:gd name="T24" fmla="*/ 30 w 90"/>
                <a:gd name="T25" fmla="*/ 84 h 96"/>
                <a:gd name="T26" fmla="*/ 48 w 90"/>
                <a:gd name="T27" fmla="*/ 96 h 96"/>
                <a:gd name="T28" fmla="*/ 48 w 90"/>
                <a:gd name="T29" fmla="*/ 96 h 96"/>
                <a:gd name="T30" fmla="*/ 48 w 90"/>
                <a:gd name="T31" fmla="*/ 12 h 96"/>
                <a:gd name="T32" fmla="*/ 66 w 90"/>
                <a:gd name="T33" fmla="*/ 18 h 96"/>
                <a:gd name="T34" fmla="*/ 72 w 90"/>
                <a:gd name="T35" fmla="*/ 24 h 96"/>
                <a:gd name="T36" fmla="*/ 72 w 90"/>
                <a:gd name="T37" fmla="*/ 36 h 96"/>
                <a:gd name="T38" fmla="*/ 72 w 90"/>
                <a:gd name="T39" fmla="*/ 48 h 96"/>
                <a:gd name="T40" fmla="*/ 54 w 90"/>
                <a:gd name="T41" fmla="*/ 66 h 96"/>
                <a:gd name="T42" fmla="*/ 48 w 90"/>
                <a:gd name="T43" fmla="*/ 78 h 96"/>
                <a:gd name="T44" fmla="*/ 30 w 90"/>
                <a:gd name="T45" fmla="*/ 66 h 96"/>
                <a:gd name="T46" fmla="*/ 24 w 90"/>
                <a:gd name="T47" fmla="*/ 48 h 96"/>
                <a:gd name="T48" fmla="*/ 18 w 90"/>
                <a:gd name="T49" fmla="*/ 30 h 96"/>
                <a:gd name="T50" fmla="*/ 30 w 90"/>
                <a:gd name="T51" fmla="*/ 12 h 96"/>
                <a:gd name="T52" fmla="*/ 48 w 90"/>
                <a:gd name="T53" fmla="*/ 12 h 96"/>
                <a:gd name="T54" fmla="*/ 48 w 90"/>
                <a:gd name="T55" fmla="*/ 12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90" h="96">
                  <a:moveTo>
                    <a:pt x="48" y="96"/>
                  </a:moveTo>
                  <a:lnTo>
                    <a:pt x="72" y="72"/>
                  </a:lnTo>
                  <a:lnTo>
                    <a:pt x="84" y="48"/>
                  </a:lnTo>
                  <a:lnTo>
                    <a:pt x="90" y="36"/>
                  </a:lnTo>
                  <a:lnTo>
                    <a:pt x="84" y="24"/>
                  </a:lnTo>
                  <a:lnTo>
                    <a:pt x="66" y="6"/>
                  </a:lnTo>
                  <a:lnTo>
                    <a:pt x="42" y="0"/>
                  </a:lnTo>
                  <a:lnTo>
                    <a:pt x="24" y="0"/>
                  </a:lnTo>
                  <a:lnTo>
                    <a:pt x="12" y="12"/>
                  </a:lnTo>
                  <a:lnTo>
                    <a:pt x="6" y="24"/>
                  </a:lnTo>
                  <a:lnTo>
                    <a:pt x="0" y="36"/>
                  </a:lnTo>
                  <a:lnTo>
                    <a:pt x="12" y="66"/>
                  </a:lnTo>
                  <a:lnTo>
                    <a:pt x="30" y="84"/>
                  </a:lnTo>
                  <a:lnTo>
                    <a:pt x="48" y="96"/>
                  </a:lnTo>
                  <a:lnTo>
                    <a:pt x="48" y="96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24"/>
                  </a:lnTo>
                  <a:lnTo>
                    <a:pt x="72" y="36"/>
                  </a:lnTo>
                  <a:lnTo>
                    <a:pt x="72" y="48"/>
                  </a:lnTo>
                  <a:lnTo>
                    <a:pt x="54" y="66"/>
                  </a:lnTo>
                  <a:lnTo>
                    <a:pt x="48" y="78"/>
                  </a:lnTo>
                  <a:lnTo>
                    <a:pt x="30" y="66"/>
                  </a:lnTo>
                  <a:lnTo>
                    <a:pt x="24" y="48"/>
                  </a:lnTo>
                  <a:lnTo>
                    <a:pt x="18" y="30"/>
                  </a:lnTo>
                  <a:lnTo>
                    <a:pt x="30" y="12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just" fontAlgn="base">
                <a:spcBef>
                  <a:spcPct val="0"/>
                </a:spcBef>
                <a:spcAft>
                  <a:spcPct val="0"/>
                </a:spcAft>
              </a:pPr>
              <a:endParaRPr lang="cs-CZ" sz="2000">
                <a:solidFill>
                  <a:srgbClr val="FFFFFF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31762" name="Freeform 18"/>
            <p:cNvSpPr>
              <a:spLocks noEditPoints="1"/>
            </p:cNvSpPr>
            <p:nvPr/>
          </p:nvSpPr>
          <p:spPr bwMode="ltGray">
            <a:xfrm>
              <a:off x="3059" y="1768"/>
              <a:ext cx="90" cy="108"/>
            </a:xfrm>
            <a:custGeom>
              <a:avLst/>
              <a:gdLst>
                <a:gd name="T0" fmla="*/ 0 w 90"/>
                <a:gd name="T1" fmla="*/ 90 h 108"/>
                <a:gd name="T2" fmla="*/ 12 w 90"/>
                <a:gd name="T3" fmla="*/ 102 h 108"/>
                <a:gd name="T4" fmla="*/ 24 w 90"/>
                <a:gd name="T5" fmla="*/ 108 h 108"/>
                <a:gd name="T6" fmla="*/ 54 w 90"/>
                <a:gd name="T7" fmla="*/ 108 h 108"/>
                <a:gd name="T8" fmla="*/ 78 w 90"/>
                <a:gd name="T9" fmla="*/ 96 h 108"/>
                <a:gd name="T10" fmla="*/ 90 w 90"/>
                <a:gd name="T11" fmla="*/ 72 h 108"/>
                <a:gd name="T12" fmla="*/ 84 w 90"/>
                <a:gd name="T13" fmla="*/ 42 h 108"/>
                <a:gd name="T14" fmla="*/ 66 w 90"/>
                <a:gd name="T15" fmla="*/ 24 h 108"/>
                <a:gd name="T16" fmla="*/ 54 w 90"/>
                <a:gd name="T17" fmla="*/ 12 h 108"/>
                <a:gd name="T18" fmla="*/ 48 w 90"/>
                <a:gd name="T19" fmla="*/ 6 h 108"/>
                <a:gd name="T20" fmla="*/ 48 w 90"/>
                <a:gd name="T21" fmla="*/ 6 h 108"/>
                <a:gd name="T22" fmla="*/ 48 w 90"/>
                <a:gd name="T23" fmla="*/ 0 h 108"/>
                <a:gd name="T24" fmla="*/ 24 w 90"/>
                <a:gd name="T25" fmla="*/ 24 h 108"/>
                <a:gd name="T26" fmla="*/ 6 w 90"/>
                <a:gd name="T27" fmla="*/ 48 h 108"/>
                <a:gd name="T28" fmla="*/ 0 w 90"/>
                <a:gd name="T29" fmla="*/ 66 h 108"/>
                <a:gd name="T30" fmla="*/ 0 w 90"/>
                <a:gd name="T31" fmla="*/ 90 h 108"/>
                <a:gd name="T32" fmla="*/ 0 w 90"/>
                <a:gd name="T33" fmla="*/ 90 h 108"/>
                <a:gd name="T34" fmla="*/ 12 w 90"/>
                <a:gd name="T35" fmla="*/ 66 h 108"/>
                <a:gd name="T36" fmla="*/ 18 w 90"/>
                <a:gd name="T37" fmla="*/ 48 h 108"/>
                <a:gd name="T38" fmla="*/ 30 w 90"/>
                <a:gd name="T39" fmla="*/ 36 h 108"/>
                <a:gd name="T40" fmla="*/ 42 w 90"/>
                <a:gd name="T41" fmla="*/ 24 h 108"/>
                <a:gd name="T42" fmla="*/ 48 w 90"/>
                <a:gd name="T43" fmla="*/ 18 h 108"/>
                <a:gd name="T44" fmla="*/ 66 w 90"/>
                <a:gd name="T45" fmla="*/ 30 h 108"/>
                <a:gd name="T46" fmla="*/ 72 w 90"/>
                <a:gd name="T47" fmla="*/ 48 h 108"/>
                <a:gd name="T48" fmla="*/ 78 w 90"/>
                <a:gd name="T49" fmla="*/ 72 h 108"/>
                <a:gd name="T50" fmla="*/ 78 w 90"/>
                <a:gd name="T51" fmla="*/ 84 h 108"/>
                <a:gd name="T52" fmla="*/ 66 w 90"/>
                <a:gd name="T53" fmla="*/ 96 h 108"/>
                <a:gd name="T54" fmla="*/ 42 w 90"/>
                <a:gd name="T55" fmla="*/ 102 h 108"/>
                <a:gd name="T56" fmla="*/ 30 w 90"/>
                <a:gd name="T57" fmla="*/ 96 h 108"/>
                <a:gd name="T58" fmla="*/ 18 w 90"/>
                <a:gd name="T59" fmla="*/ 90 h 108"/>
                <a:gd name="T60" fmla="*/ 12 w 90"/>
                <a:gd name="T61" fmla="*/ 78 h 108"/>
                <a:gd name="T62" fmla="*/ 12 w 90"/>
                <a:gd name="T63" fmla="*/ 66 h 108"/>
                <a:gd name="T64" fmla="*/ 12 w 90"/>
                <a:gd name="T65" fmla="*/ 66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90" h="108">
                  <a:moveTo>
                    <a:pt x="0" y="90"/>
                  </a:moveTo>
                  <a:lnTo>
                    <a:pt x="12" y="102"/>
                  </a:lnTo>
                  <a:lnTo>
                    <a:pt x="24" y="108"/>
                  </a:lnTo>
                  <a:lnTo>
                    <a:pt x="54" y="108"/>
                  </a:lnTo>
                  <a:lnTo>
                    <a:pt x="78" y="96"/>
                  </a:lnTo>
                  <a:lnTo>
                    <a:pt x="90" y="72"/>
                  </a:lnTo>
                  <a:lnTo>
                    <a:pt x="84" y="42"/>
                  </a:lnTo>
                  <a:lnTo>
                    <a:pt x="66" y="24"/>
                  </a:lnTo>
                  <a:lnTo>
                    <a:pt x="54" y="12"/>
                  </a:lnTo>
                  <a:lnTo>
                    <a:pt x="48" y="6"/>
                  </a:lnTo>
                  <a:lnTo>
                    <a:pt x="48" y="6"/>
                  </a:lnTo>
                  <a:lnTo>
                    <a:pt x="48" y="0"/>
                  </a:lnTo>
                  <a:lnTo>
                    <a:pt x="24" y="24"/>
                  </a:lnTo>
                  <a:lnTo>
                    <a:pt x="6" y="48"/>
                  </a:lnTo>
                  <a:lnTo>
                    <a:pt x="0" y="66"/>
                  </a:lnTo>
                  <a:lnTo>
                    <a:pt x="0" y="90"/>
                  </a:lnTo>
                  <a:lnTo>
                    <a:pt x="0" y="90"/>
                  </a:lnTo>
                  <a:close/>
                  <a:moveTo>
                    <a:pt x="12" y="66"/>
                  </a:moveTo>
                  <a:lnTo>
                    <a:pt x="18" y="48"/>
                  </a:lnTo>
                  <a:lnTo>
                    <a:pt x="30" y="36"/>
                  </a:lnTo>
                  <a:lnTo>
                    <a:pt x="42" y="24"/>
                  </a:lnTo>
                  <a:lnTo>
                    <a:pt x="48" y="18"/>
                  </a:lnTo>
                  <a:lnTo>
                    <a:pt x="66" y="30"/>
                  </a:lnTo>
                  <a:lnTo>
                    <a:pt x="72" y="48"/>
                  </a:lnTo>
                  <a:lnTo>
                    <a:pt x="78" y="72"/>
                  </a:lnTo>
                  <a:lnTo>
                    <a:pt x="78" y="84"/>
                  </a:lnTo>
                  <a:lnTo>
                    <a:pt x="66" y="96"/>
                  </a:lnTo>
                  <a:lnTo>
                    <a:pt x="42" y="102"/>
                  </a:lnTo>
                  <a:lnTo>
                    <a:pt x="30" y="96"/>
                  </a:lnTo>
                  <a:lnTo>
                    <a:pt x="18" y="90"/>
                  </a:lnTo>
                  <a:lnTo>
                    <a:pt x="12" y="78"/>
                  </a:lnTo>
                  <a:lnTo>
                    <a:pt x="12" y="66"/>
                  </a:lnTo>
                  <a:lnTo>
                    <a:pt x="1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just" fontAlgn="base">
                <a:spcBef>
                  <a:spcPct val="0"/>
                </a:spcBef>
                <a:spcAft>
                  <a:spcPct val="0"/>
                </a:spcAft>
              </a:pPr>
              <a:endParaRPr lang="cs-CZ" sz="2000">
                <a:solidFill>
                  <a:srgbClr val="FFFFFF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31763" name="Freeform 19"/>
            <p:cNvSpPr>
              <a:spLocks/>
            </p:cNvSpPr>
            <p:nvPr/>
          </p:nvSpPr>
          <p:spPr bwMode="ltGray">
            <a:xfrm>
              <a:off x="5470" y="1205"/>
              <a:ext cx="102" cy="156"/>
            </a:xfrm>
            <a:custGeom>
              <a:avLst/>
              <a:gdLst>
                <a:gd name="T0" fmla="*/ 102 w 102"/>
                <a:gd name="T1" fmla="*/ 0 h 156"/>
                <a:gd name="T2" fmla="*/ 0 w 102"/>
                <a:gd name="T3" fmla="*/ 6 h 156"/>
                <a:gd name="T4" fmla="*/ 30 w 102"/>
                <a:gd name="T5" fmla="*/ 72 h 156"/>
                <a:gd name="T6" fmla="*/ 30 w 102"/>
                <a:gd name="T7" fmla="*/ 156 h 156"/>
                <a:gd name="T8" fmla="*/ 72 w 102"/>
                <a:gd name="T9" fmla="*/ 156 h 156"/>
                <a:gd name="T10" fmla="*/ 72 w 102"/>
                <a:gd name="T11" fmla="*/ 66 h 156"/>
                <a:gd name="T12" fmla="*/ 102 w 102"/>
                <a:gd name="T13" fmla="*/ 0 h 156"/>
                <a:gd name="T14" fmla="*/ 102 w 102"/>
                <a:gd name="T15" fmla="*/ 0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2" h="156">
                  <a:moveTo>
                    <a:pt x="102" y="0"/>
                  </a:moveTo>
                  <a:lnTo>
                    <a:pt x="0" y="6"/>
                  </a:lnTo>
                  <a:lnTo>
                    <a:pt x="30" y="72"/>
                  </a:lnTo>
                  <a:lnTo>
                    <a:pt x="30" y="156"/>
                  </a:lnTo>
                  <a:lnTo>
                    <a:pt x="72" y="156"/>
                  </a:lnTo>
                  <a:lnTo>
                    <a:pt x="72" y="66"/>
                  </a:lnTo>
                  <a:lnTo>
                    <a:pt x="102" y="0"/>
                  </a:lnTo>
                  <a:lnTo>
                    <a:pt x="102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just" fontAlgn="base">
                <a:spcBef>
                  <a:spcPct val="0"/>
                </a:spcBef>
                <a:spcAft>
                  <a:spcPct val="0"/>
                </a:spcAft>
              </a:pPr>
              <a:endParaRPr lang="cs-CZ" sz="2000">
                <a:solidFill>
                  <a:srgbClr val="FFFFFF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31764" name="Freeform 20"/>
            <p:cNvSpPr>
              <a:spLocks noEditPoints="1"/>
            </p:cNvSpPr>
            <p:nvPr/>
          </p:nvSpPr>
          <p:spPr bwMode="ltGray">
            <a:xfrm>
              <a:off x="5476" y="1349"/>
              <a:ext cx="84" cy="96"/>
            </a:xfrm>
            <a:custGeom>
              <a:avLst/>
              <a:gdLst>
                <a:gd name="T0" fmla="*/ 42 w 84"/>
                <a:gd name="T1" fmla="*/ 96 h 96"/>
                <a:gd name="T2" fmla="*/ 66 w 84"/>
                <a:gd name="T3" fmla="*/ 78 h 96"/>
                <a:gd name="T4" fmla="*/ 84 w 84"/>
                <a:gd name="T5" fmla="*/ 54 h 96"/>
                <a:gd name="T6" fmla="*/ 84 w 84"/>
                <a:gd name="T7" fmla="*/ 30 h 96"/>
                <a:gd name="T8" fmla="*/ 66 w 84"/>
                <a:gd name="T9" fmla="*/ 6 h 96"/>
                <a:gd name="T10" fmla="*/ 42 w 84"/>
                <a:gd name="T11" fmla="*/ 0 h 96"/>
                <a:gd name="T12" fmla="*/ 24 w 84"/>
                <a:gd name="T13" fmla="*/ 6 h 96"/>
                <a:gd name="T14" fmla="*/ 12 w 84"/>
                <a:gd name="T15" fmla="*/ 18 h 96"/>
                <a:gd name="T16" fmla="*/ 6 w 84"/>
                <a:gd name="T17" fmla="*/ 30 h 96"/>
                <a:gd name="T18" fmla="*/ 0 w 84"/>
                <a:gd name="T19" fmla="*/ 42 h 96"/>
                <a:gd name="T20" fmla="*/ 12 w 84"/>
                <a:gd name="T21" fmla="*/ 66 h 96"/>
                <a:gd name="T22" fmla="*/ 30 w 84"/>
                <a:gd name="T23" fmla="*/ 84 h 96"/>
                <a:gd name="T24" fmla="*/ 42 w 84"/>
                <a:gd name="T25" fmla="*/ 96 h 96"/>
                <a:gd name="T26" fmla="*/ 42 w 84"/>
                <a:gd name="T27" fmla="*/ 96 h 96"/>
                <a:gd name="T28" fmla="*/ 48 w 84"/>
                <a:gd name="T29" fmla="*/ 12 h 96"/>
                <a:gd name="T30" fmla="*/ 66 w 84"/>
                <a:gd name="T31" fmla="*/ 18 h 96"/>
                <a:gd name="T32" fmla="*/ 72 w 84"/>
                <a:gd name="T33" fmla="*/ 30 h 96"/>
                <a:gd name="T34" fmla="*/ 72 w 84"/>
                <a:gd name="T35" fmla="*/ 42 h 96"/>
                <a:gd name="T36" fmla="*/ 66 w 84"/>
                <a:gd name="T37" fmla="*/ 54 h 96"/>
                <a:gd name="T38" fmla="*/ 54 w 84"/>
                <a:gd name="T39" fmla="*/ 72 h 96"/>
                <a:gd name="T40" fmla="*/ 42 w 84"/>
                <a:gd name="T41" fmla="*/ 84 h 96"/>
                <a:gd name="T42" fmla="*/ 42 w 84"/>
                <a:gd name="T43" fmla="*/ 84 h 96"/>
                <a:gd name="T44" fmla="*/ 30 w 84"/>
                <a:gd name="T45" fmla="*/ 72 h 96"/>
                <a:gd name="T46" fmla="*/ 18 w 84"/>
                <a:gd name="T47" fmla="*/ 54 h 96"/>
                <a:gd name="T48" fmla="*/ 18 w 84"/>
                <a:gd name="T49" fmla="*/ 30 h 96"/>
                <a:gd name="T50" fmla="*/ 30 w 84"/>
                <a:gd name="T51" fmla="*/ 18 h 96"/>
                <a:gd name="T52" fmla="*/ 48 w 84"/>
                <a:gd name="T53" fmla="*/ 12 h 96"/>
                <a:gd name="T54" fmla="*/ 48 w 84"/>
                <a:gd name="T55" fmla="*/ 12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84" h="96">
                  <a:moveTo>
                    <a:pt x="42" y="96"/>
                  </a:moveTo>
                  <a:lnTo>
                    <a:pt x="66" y="78"/>
                  </a:lnTo>
                  <a:lnTo>
                    <a:pt x="84" y="54"/>
                  </a:lnTo>
                  <a:lnTo>
                    <a:pt x="84" y="30"/>
                  </a:lnTo>
                  <a:lnTo>
                    <a:pt x="66" y="6"/>
                  </a:lnTo>
                  <a:lnTo>
                    <a:pt x="42" y="0"/>
                  </a:lnTo>
                  <a:lnTo>
                    <a:pt x="24" y="6"/>
                  </a:lnTo>
                  <a:lnTo>
                    <a:pt x="12" y="18"/>
                  </a:lnTo>
                  <a:lnTo>
                    <a:pt x="6" y="30"/>
                  </a:lnTo>
                  <a:lnTo>
                    <a:pt x="0" y="42"/>
                  </a:lnTo>
                  <a:lnTo>
                    <a:pt x="12" y="66"/>
                  </a:lnTo>
                  <a:lnTo>
                    <a:pt x="30" y="84"/>
                  </a:lnTo>
                  <a:lnTo>
                    <a:pt x="42" y="96"/>
                  </a:lnTo>
                  <a:lnTo>
                    <a:pt x="42" y="96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30"/>
                  </a:lnTo>
                  <a:lnTo>
                    <a:pt x="72" y="42"/>
                  </a:lnTo>
                  <a:lnTo>
                    <a:pt x="66" y="54"/>
                  </a:lnTo>
                  <a:lnTo>
                    <a:pt x="54" y="72"/>
                  </a:lnTo>
                  <a:lnTo>
                    <a:pt x="42" y="84"/>
                  </a:lnTo>
                  <a:lnTo>
                    <a:pt x="42" y="84"/>
                  </a:lnTo>
                  <a:lnTo>
                    <a:pt x="30" y="72"/>
                  </a:lnTo>
                  <a:lnTo>
                    <a:pt x="18" y="54"/>
                  </a:lnTo>
                  <a:lnTo>
                    <a:pt x="18" y="30"/>
                  </a:lnTo>
                  <a:lnTo>
                    <a:pt x="30" y="18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just" fontAlgn="base">
                <a:spcBef>
                  <a:spcPct val="0"/>
                </a:spcBef>
                <a:spcAft>
                  <a:spcPct val="0"/>
                </a:spcAft>
              </a:pPr>
              <a:endParaRPr lang="cs-CZ" sz="2000">
                <a:solidFill>
                  <a:srgbClr val="FFFFFF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31765" name="Freeform 21"/>
            <p:cNvSpPr>
              <a:spLocks noEditPoints="1"/>
            </p:cNvSpPr>
            <p:nvPr/>
          </p:nvSpPr>
          <p:spPr bwMode="ltGray">
            <a:xfrm>
              <a:off x="5470" y="1433"/>
              <a:ext cx="90" cy="108"/>
            </a:xfrm>
            <a:custGeom>
              <a:avLst/>
              <a:gdLst>
                <a:gd name="T0" fmla="*/ 6 w 90"/>
                <a:gd name="T1" fmla="*/ 90 h 108"/>
                <a:gd name="T2" fmla="*/ 18 w 90"/>
                <a:gd name="T3" fmla="*/ 102 h 108"/>
                <a:gd name="T4" fmla="*/ 30 w 90"/>
                <a:gd name="T5" fmla="*/ 108 h 108"/>
                <a:gd name="T6" fmla="*/ 60 w 90"/>
                <a:gd name="T7" fmla="*/ 108 h 108"/>
                <a:gd name="T8" fmla="*/ 84 w 90"/>
                <a:gd name="T9" fmla="*/ 96 h 108"/>
                <a:gd name="T10" fmla="*/ 90 w 90"/>
                <a:gd name="T11" fmla="*/ 84 h 108"/>
                <a:gd name="T12" fmla="*/ 90 w 90"/>
                <a:gd name="T13" fmla="*/ 66 h 108"/>
                <a:gd name="T14" fmla="*/ 84 w 90"/>
                <a:gd name="T15" fmla="*/ 36 h 108"/>
                <a:gd name="T16" fmla="*/ 72 w 90"/>
                <a:gd name="T17" fmla="*/ 18 h 108"/>
                <a:gd name="T18" fmla="*/ 60 w 90"/>
                <a:gd name="T19" fmla="*/ 6 h 108"/>
                <a:gd name="T20" fmla="*/ 54 w 90"/>
                <a:gd name="T21" fmla="*/ 0 h 108"/>
                <a:gd name="T22" fmla="*/ 54 w 90"/>
                <a:gd name="T23" fmla="*/ 0 h 108"/>
                <a:gd name="T24" fmla="*/ 48 w 90"/>
                <a:gd name="T25" fmla="*/ 0 h 108"/>
                <a:gd name="T26" fmla="*/ 24 w 90"/>
                <a:gd name="T27" fmla="*/ 24 h 108"/>
                <a:gd name="T28" fmla="*/ 12 w 90"/>
                <a:gd name="T29" fmla="*/ 48 h 108"/>
                <a:gd name="T30" fmla="*/ 0 w 90"/>
                <a:gd name="T31" fmla="*/ 66 h 108"/>
                <a:gd name="T32" fmla="*/ 6 w 90"/>
                <a:gd name="T33" fmla="*/ 90 h 108"/>
                <a:gd name="T34" fmla="*/ 6 w 90"/>
                <a:gd name="T35" fmla="*/ 90 h 108"/>
                <a:gd name="T36" fmla="*/ 18 w 90"/>
                <a:gd name="T37" fmla="*/ 66 h 108"/>
                <a:gd name="T38" fmla="*/ 24 w 90"/>
                <a:gd name="T39" fmla="*/ 48 h 108"/>
                <a:gd name="T40" fmla="*/ 36 w 90"/>
                <a:gd name="T41" fmla="*/ 30 h 108"/>
                <a:gd name="T42" fmla="*/ 42 w 90"/>
                <a:gd name="T43" fmla="*/ 18 h 108"/>
                <a:gd name="T44" fmla="*/ 48 w 90"/>
                <a:gd name="T45" fmla="*/ 12 h 108"/>
                <a:gd name="T46" fmla="*/ 78 w 90"/>
                <a:gd name="T47" fmla="*/ 42 h 108"/>
                <a:gd name="T48" fmla="*/ 84 w 90"/>
                <a:gd name="T49" fmla="*/ 66 h 108"/>
                <a:gd name="T50" fmla="*/ 66 w 90"/>
                <a:gd name="T51" fmla="*/ 90 h 108"/>
                <a:gd name="T52" fmla="*/ 54 w 90"/>
                <a:gd name="T53" fmla="*/ 96 h 108"/>
                <a:gd name="T54" fmla="*/ 42 w 90"/>
                <a:gd name="T55" fmla="*/ 96 h 108"/>
                <a:gd name="T56" fmla="*/ 30 w 90"/>
                <a:gd name="T57" fmla="*/ 96 h 108"/>
                <a:gd name="T58" fmla="*/ 24 w 90"/>
                <a:gd name="T59" fmla="*/ 84 h 108"/>
                <a:gd name="T60" fmla="*/ 18 w 90"/>
                <a:gd name="T61" fmla="*/ 78 h 108"/>
                <a:gd name="T62" fmla="*/ 18 w 90"/>
                <a:gd name="T63" fmla="*/ 66 h 108"/>
                <a:gd name="T64" fmla="*/ 18 w 90"/>
                <a:gd name="T65" fmla="*/ 66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90" h="108">
                  <a:moveTo>
                    <a:pt x="6" y="90"/>
                  </a:moveTo>
                  <a:lnTo>
                    <a:pt x="18" y="102"/>
                  </a:lnTo>
                  <a:lnTo>
                    <a:pt x="30" y="108"/>
                  </a:lnTo>
                  <a:lnTo>
                    <a:pt x="60" y="108"/>
                  </a:lnTo>
                  <a:lnTo>
                    <a:pt x="84" y="96"/>
                  </a:lnTo>
                  <a:lnTo>
                    <a:pt x="90" y="84"/>
                  </a:lnTo>
                  <a:lnTo>
                    <a:pt x="90" y="66"/>
                  </a:lnTo>
                  <a:lnTo>
                    <a:pt x="84" y="36"/>
                  </a:lnTo>
                  <a:lnTo>
                    <a:pt x="72" y="18"/>
                  </a:lnTo>
                  <a:lnTo>
                    <a:pt x="60" y="6"/>
                  </a:lnTo>
                  <a:lnTo>
                    <a:pt x="54" y="0"/>
                  </a:lnTo>
                  <a:lnTo>
                    <a:pt x="54" y="0"/>
                  </a:lnTo>
                  <a:lnTo>
                    <a:pt x="48" y="0"/>
                  </a:lnTo>
                  <a:lnTo>
                    <a:pt x="24" y="24"/>
                  </a:lnTo>
                  <a:lnTo>
                    <a:pt x="12" y="48"/>
                  </a:lnTo>
                  <a:lnTo>
                    <a:pt x="0" y="66"/>
                  </a:lnTo>
                  <a:lnTo>
                    <a:pt x="6" y="90"/>
                  </a:lnTo>
                  <a:lnTo>
                    <a:pt x="6" y="90"/>
                  </a:lnTo>
                  <a:close/>
                  <a:moveTo>
                    <a:pt x="18" y="66"/>
                  </a:moveTo>
                  <a:lnTo>
                    <a:pt x="24" y="48"/>
                  </a:lnTo>
                  <a:lnTo>
                    <a:pt x="36" y="30"/>
                  </a:lnTo>
                  <a:lnTo>
                    <a:pt x="42" y="18"/>
                  </a:lnTo>
                  <a:lnTo>
                    <a:pt x="48" y="12"/>
                  </a:lnTo>
                  <a:lnTo>
                    <a:pt x="78" y="42"/>
                  </a:lnTo>
                  <a:lnTo>
                    <a:pt x="84" y="66"/>
                  </a:lnTo>
                  <a:lnTo>
                    <a:pt x="66" y="90"/>
                  </a:lnTo>
                  <a:lnTo>
                    <a:pt x="54" y="96"/>
                  </a:lnTo>
                  <a:lnTo>
                    <a:pt x="42" y="96"/>
                  </a:lnTo>
                  <a:lnTo>
                    <a:pt x="30" y="96"/>
                  </a:lnTo>
                  <a:lnTo>
                    <a:pt x="24" y="84"/>
                  </a:lnTo>
                  <a:lnTo>
                    <a:pt x="18" y="78"/>
                  </a:lnTo>
                  <a:lnTo>
                    <a:pt x="18" y="66"/>
                  </a:lnTo>
                  <a:lnTo>
                    <a:pt x="18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just" fontAlgn="base">
                <a:spcBef>
                  <a:spcPct val="0"/>
                </a:spcBef>
                <a:spcAft>
                  <a:spcPct val="0"/>
                </a:spcAft>
              </a:pPr>
              <a:endParaRPr lang="cs-CZ" sz="2000">
                <a:solidFill>
                  <a:srgbClr val="FFFFFF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31766" name="Freeform 22"/>
            <p:cNvSpPr>
              <a:spLocks noEditPoints="1"/>
            </p:cNvSpPr>
            <p:nvPr/>
          </p:nvSpPr>
          <p:spPr bwMode="ltGray">
            <a:xfrm>
              <a:off x="5428" y="3525"/>
              <a:ext cx="66" cy="96"/>
            </a:xfrm>
            <a:custGeom>
              <a:avLst/>
              <a:gdLst>
                <a:gd name="T0" fmla="*/ 30 w 66"/>
                <a:gd name="T1" fmla="*/ 96 h 96"/>
                <a:gd name="T2" fmla="*/ 54 w 66"/>
                <a:gd name="T3" fmla="*/ 72 h 96"/>
                <a:gd name="T4" fmla="*/ 66 w 66"/>
                <a:gd name="T5" fmla="*/ 48 h 96"/>
                <a:gd name="T6" fmla="*/ 66 w 66"/>
                <a:gd name="T7" fmla="*/ 24 h 96"/>
                <a:gd name="T8" fmla="*/ 54 w 66"/>
                <a:gd name="T9" fmla="*/ 6 h 96"/>
                <a:gd name="T10" fmla="*/ 30 w 66"/>
                <a:gd name="T11" fmla="*/ 0 h 96"/>
                <a:gd name="T12" fmla="*/ 18 w 66"/>
                <a:gd name="T13" fmla="*/ 0 h 96"/>
                <a:gd name="T14" fmla="*/ 6 w 66"/>
                <a:gd name="T15" fmla="*/ 12 h 96"/>
                <a:gd name="T16" fmla="*/ 0 w 66"/>
                <a:gd name="T17" fmla="*/ 36 h 96"/>
                <a:gd name="T18" fmla="*/ 6 w 66"/>
                <a:gd name="T19" fmla="*/ 60 h 96"/>
                <a:gd name="T20" fmla="*/ 18 w 66"/>
                <a:gd name="T21" fmla="*/ 84 h 96"/>
                <a:gd name="T22" fmla="*/ 30 w 66"/>
                <a:gd name="T23" fmla="*/ 96 h 96"/>
                <a:gd name="T24" fmla="*/ 30 w 66"/>
                <a:gd name="T25" fmla="*/ 96 h 96"/>
                <a:gd name="T26" fmla="*/ 30 w 66"/>
                <a:gd name="T27" fmla="*/ 12 h 96"/>
                <a:gd name="T28" fmla="*/ 48 w 66"/>
                <a:gd name="T29" fmla="*/ 18 h 96"/>
                <a:gd name="T30" fmla="*/ 54 w 66"/>
                <a:gd name="T31" fmla="*/ 24 h 96"/>
                <a:gd name="T32" fmla="*/ 54 w 66"/>
                <a:gd name="T33" fmla="*/ 36 h 96"/>
                <a:gd name="T34" fmla="*/ 48 w 66"/>
                <a:gd name="T35" fmla="*/ 48 h 96"/>
                <a:gd name="T36" fmla="*/ 36 w 66"/>
                <a:gd name="T37" fmla="*/ 66 h 96"/>
                <a:gd name="T38" fmla="*/ 30 w 66"/>
                <a:gd name="T39" fmla="*/ 78 h 96"/>
                <a:gd name="T40" fmla="*/ 18 w 66"/>
                <a:gd name="T41" fmla="*/ 66 h 96"/>
                <a:gd name="T42" fmla="*/ 12 w 66"/>
                <a:gd name="T43" fmla="*/ 48 h 96"/>
                <a:gd name="T44" fmla="*/ 6 w 66"/>
                <a:gd name="T45" fmla="*/ 30 h 96"/>
                <a:gd name="T46" fmla="*/ 18 w 66"/>
                <a:gd name="T47" fmla="*/ 12 h 96"/>
                <a:gd name="T48" fmla="*/ 30 w 66"/>
                <a:gd name="T49" fmla="*/ 12 h 96"/>
                <a:gd name="T50" fmla="*/ 30 w 66"/>
                <a:gd name="T51" fmla="*/ 12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66" h="96">
                  <a:moveTo>
                    <a:pt x="30" y="96"/>
                  </a:moveTo>
                  <a:lnTo>
                    <a:pt x="54" y="72"/>
                  </a:lnTo>
                  <a:lnTo>
                    <a:pt x="66" y="48"/>
                  </a:lnTo>
                  <a:lnTo>
                    <a:pt x="66" y="24"/>
                  </a:lnTo>
                  <a:lnTo>
                    <a:pt x="54" y="6"/>
                  </a:lnTo>
                  <a:lnTo>
                    <a:pt x="30" y="0"/>
                  </a:lnTo>
                  <a:lnTo>
                    <a:pt x="18" y="0"/>
                  </a:lnTo>
                  <a:lnTo>
                    <a:pt x="6" y="12"/>
                  </a:lnTo>
                  <a:lnTo>
                    <a:pt x="0" y="36"/>
                  </a:lnTo>
                  <a:lnTo>
                    <a:pt x="6" y="60"/>
                  </a:lnTo>
                  <a:lnTo>
                    <a:pt x="18" y="84"/>
                  </a:lnTo>
                  <a:lnTo>
                    <a:pt x="30" y="96"/>
                  </a:lnTo>
                  <a:lnTo>
                    <a:pt x="30" y="96"/>
                  </a:lnTo>
                  <a:close/>
                  <a:moveTo>
                    <a:pt x="30" y="12"/>
                  </a:moveTo>
                  <a:lnTo>
                    <a:pt x="48" y="18"/>
                  </a:lnTo>
                  <a:lnTo>
                    <a:pt x="54" y="24"/>
                  </a:lnTo>
                  <a:lnTo>
                    <a:pt x="54" y="36"/>
                  </a:lnTo>
                  <a:lnTo>
                    <a:pt x="48" y="48"/>
                  </a:lnTo>
                  <a:lnTo>
                    <a:pt x="36" y="66"/>
                  </a:lnTo>
                  <a:lnTo>
                    <a:pt x="30" y="78"/>
                  </a:lnTo>
                  <a:lnTo>
                    <a:pt x="18" y="66"/>
                  </a:lnTo>
                  <a:lnTo>
                    <a:pt x="12" y="48"/>
                  </a:lnTo>
                  <a:lnTo>
                    <a:pt x="6" y="30"/>
                  </a:lnTo>
                  <a:lnTo>
                    <a:pt x="18" y="12"/>
                  </a:lnTo>
                  <a:lnTo>
                    <a:pt x="30" y="12"/>
                  </a:lnTo>
                  <a:lnTo>
                    <a:pt x="30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just" fontAlgn="base">
                <a:spcBef>
                  <a:spcPct val="0"/>
                </a:spcBef>
                <a:spcAft>
                  <a:spcPct val="0"/>
                </a:spcAft>
              </a:pPr>
              <a:endParaRPr lang="cs-CZ" sz="2000">
                <a:solidFill>
                  <a:srgbClr val="FFFFFF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31767" name="Freeform 23"/>
            <p:cNvSpPr>
              <a:spLocks/>
            </p:cNvSpPr>
            <p:nvPr/>
          </p:nvSpPr>
          <p:spPr bwMode="ltGray">
            <a:xfrm>
              <a:off x="3017" y="1127"/>
              <a:ext cx="2603" cy="444"/>
            </a:xfrm>
            <a:custGeom>
              <a:avLst/>
              <a:gdLst>
                <a:gd name="T0" fmla="*/ 2577 w 2594"/>
                <a:gd name="T1" fmla="*/ 0 h 444"/>
                <a:gd name="T2" fmla="*/ 2594 w 2594"/>
                <a:gd name="T3" fmla="*/ 72 h 444"/>
                <a:gd name="T4" fmla="*/ 6 w 2594"/>
                <a:gd name="T5" fmla="*/ 444 h 444"/>
                <a:gd name="T6" fmla="*/ 0 w 2594"/>
                <a:gd name="T7" fmla="*/ 396 h 444"/>
                <a:gd name="T8" fmla="*/ 1225 w 2594"/>
                <a:gd name="T9" fmla="*/ 96 h 444"/>
                <a:gd name="T10" fmla="*/ 1351 w 2594"/>
                <a:gd name="T11" fmla="*/ 78 h 444"/>
                <a:gd name="T12" fmla="*/ 2577 w 2594"/>
                <a:gd name="T13" fmla="*/ 0 h 444"/>
                <a:gd name="T14" fmla="*/ 2577 w 2594"/>
                <a:gd name="T15" fmla="*/ 0 h 4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594" h="444">
                  <a:moveTo>
                    <a:pt x="2577" y="0"/>
                  </a:moveTo>
                  <a:lnTo>
                    <a:pt x="2594" y="72"/>
                  </a:lnTo>
                  <a:lnTo>
                    <a:pt x="6" y="444"/>
                  </a:lnTo>
                  <a:lnTo>
                    <a:pt x="0" y="396"/>
                  </a:lnTo>
                  <a:lnTo>
                    <a:pt x="1225" y="96"/>
                  </a:lnTo>
                  <a:lnTo>
                    <a:pt x="1351" y="78"/>
                  </a:lnTo>
                  <a:lnTo>
                    <a:pt x="2577" y="0"/>
                  </a:lnTo>
                  <a:lnTo>
                    <a:pt x="2577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just" fontAlgn="base">
                <a:spcBef>
                  <a:spcPct val="0"/>
                </a:spcBef>
                <a:spcAft>
                  <a:spcPct val="0"/>
                </a:spcAft>
              </a:pPr>
              <a:endParaRPr lang="cs-CZ" sz="2000">
                <a:solidFill>
                  <a:srgbClr val="FFFFFF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31768" name="Freeform 24"/>
            <p:cNvSpPr>
              <a:spLocks noEditPoints="1"/>
            </p:cNvSpPr>
            <p:nvPr/>
          </p:nvSpPr>
          <p:spPr bwMode="ltGray">
            <a:xfrm>
              <a:off x="2934" y="3773"/>
              <a:ext cx="84" cy="95"/>
            </a:xfrm>
            <a:custGeom>
              <a:avLst/>
              <a:gdLst>
                <a:gd name="T0" fmla="*/ 36 w 84"/>
                <a:gd name="T1" fmla="*/ 95 h 95"/>
                <a:gd name="T2" fmla="*/ 60 w 84"/>
                <a:gd name="T3" fmla="*/ 77 h 95"/>
                <a:gd name="T4" fmla="*/ 78 w 84"/>
                <a:gd name="T5" fmla="*/ 53 h 95"/>
                <a:gd name="T6" fmla="*/ 84 w 84"/>
                <a:gd name="T7" fmla="*/ 42 h 95"/>
                <a:gd name="T8" fmla="*/ 84 w 84"/>
                <a:gd name="T9" fmla="*/ 30 h 95"/>
                <a:gd name="T10" fmla="*/ 72 w 84"/>
                <a:gd name="T11" fmla="*/ 6 h 95"/>
                <a:gd name="T12" fmla="*/ 42 w 84"/>
                <a:gd name="T13" fmla="*/ 0 h 95"/>
                <a:gd name="T14" fmla="*/ 30 w 84"/>
                <a:gd name="T15" fmla="*/ 0 h 95"/>
                <a:gd name="T16" fmla="*/ 12 w 84"/>
                <a:gd name="T17" fmla="*/ 12 h 95"/>
                <a:gd name="T18" fmla="*/ 0 w 84"/>
                <a:gd name="T19" fmla="*/ 24 h 95"/>
                <a:gd name="T20" fmla="*/ 0 w 84"/>
                <a:gd name="T21" fmla="*/ 36 h 95"/>
                <a:gd name="T22" fmla="*/ 6 w 84"/>
                <a:gd name="T23" fmla="*/ 59 h 95"/>
                <a:gd name="T24" fmla="*/ 24 w 84"/>
                <a:gd name="T25" fmla="*/ 83 h 95"/>
                <a:gd name="T26" fmla="*/ 36 w 84"/>
                <a:gd name="T27" fmla="*/ 95 h 95"/>
                <a:gd name="T28" fmla="*/ 36 w 84"/>
                <a:gd name="T29" fmla="*/ 95 h 95"/>
                <a:gd name="T30" fmla="*/ 48 w 84"/>
                <a:gd name="T31" fmla="*/ 12 h 95"/>
                <a:gd name="T32" fmla="*/ 66 w 84"/>
                <a:gd name="T33" fmla="*/ 18 h 95"/>
                <a:gd name="T34" fmla="*/ 72 w 84"/>
                <a:gd name="T35" fmla="*/ 30 h 95"/>
                <a:gd name="T36" fmla="*/ 72 w 84"/>
                <a:gd name="T37" fmla="*/ 42 h 95"/>
                <a:gd name="T38" fmla="*/ 66 w 84"/>
                <a:gd name="T39" fmla="*/ 53 h 95"/>
                <a:gd name="T40" fmla="*/ 48 w 84"/>
                <a:gd name="T41" fmla="*/ 71 h 95"/>
                <a:gd name="T42" fmla="*/ 42 w 84"/>
                <a:gd name="T43" fmla="*/ 77 h 95"/>
                <a:gd name="T44" fmla="*/ 36 w 84"/>
                <a:gd name="T45" fmla="*/ 77 h 95"/>
                <a:gd name="T46" fmla="*/ 24 w 84"/>
                <a:gd name="T47" fmla="*/ 65 h 95"/>
                <a:gd name="T48" fmla="*/ 18 w 84"/>
                <a:gd name="T49" fmla="*/ 48 h 95"/>
                <a:gd name="T50" fmla="*/ 18 w 84"/>
                <a:gd name="T51" fmla="*/ 30 h 95"/>
                <a:gd name="T52" fmla="*/ 30 w 84"/>
                <a:gd name="T53" fmla="*/ 12 h 95"/>
                <a:gd name="T54" fmla="*/ 48 w 84"/>
                <a:gd name="T55" fmla="*/ 12 h 95"/>
                <a:gd name="T56" fmla="*/ 48 w 84"/>
                <a:gd name="T57" fmla="*/ 12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84" h="95">
                  <a:moveTo>
                    <a:pt x="36" y="95"/>
                  </a:moveTo>
                  <a:lnTo>
                    <a:pt x="60" y="77"/>
                  </a:lnTo>
                  <a:lnTo>
                    <a:pt x="78" y="53"/>
                  </a:lnTo>
                  <a:lnTo>
                    <a:pt x="84" y="42"/>
                  </a:lnTo>
                  <a:lnTo>
                    <a:pt x="84" y="30"/>
                  </a:lnTo>
                  <a:lnTo>
                    <a:pt x="72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12" y="12"/>
                  </a:lnTo>
                  <a:lnTo>
                    <a:pt x="0" y="24"/>
                  </a:lnTo>
                  <a:lnTo>
                    <a:pt x="0" y="36"/>
                  </a:lnTo>
                  <a:lnTo>
                    <a:pt x="6" y="59"/>
                  </a:lnTo>
                  <a:lnTo>
                    <a:pt x="24" y="83"/>
                  </a:lnTo>
                  <a:lnTo>
                    <a:pt x="36" y="95"/>
                  </a:lnTo>
                  <a:lnTo>
                    <a:pt x="36" y="95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30"/>
                  </a:lnTo>
                  <a:lnTo>
                    <a:pt x="72" y="42"/>
                  </a:lnTo>
                  <a:lnTo>
                    <a:pt x="66" y="53"/>
                  </a:lnTo>
                  <a:lnTo>
                    <a:pt x="48" y="71"/>
                  </a:lnTo>
                  <a:lnTo>
                    <a:pt x="42" y="77"/>
                  </a:lnTo>
                  <a:lnTo>
                    <a:pt x="36" y="77"/>
                  </a:lnTo>
                  <a:lnTo>
                    <a:pt x="24" y="65"/>
                  </a:lnTo>
                  <a:lnTo>
                    <a:pt x="18" y="48"/>
                  </a:lnTo>
                  <a:lnTo>
                    <a:pt x="18" y="30"/>
                  </a:lnTo>
                  <a:lnTo>
                    <a:pt x="30" y="12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just" fontAlgn="base">
                <a:spcBef>
                  <a:spcPct val="0"/>
                </a:spcBef>
                <a:spcAft>
                  <a:spcPct val="0"/>
                </a:spcAft>
              </a:pPr>
              <a:endParaRPr lang="cs-CZ" sz="2000">
                <a:solidFill>
                  <a:srgbClr val="FFFFFF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31769" name="Freeform 25"/>
            <p:cNvSpPr>
              <a:spLocks noEditPoints="1"/>
            </p:cNvSpPr>
            <p:nvPr/>
          </p:nvSpPr>
          <p:spPr bwMode="ltGray">
            <a:xfrm>
              <a:off x="3779" y="3872"/>
              <a:ext cx="90" cy="108"/>
            </a:xfrm>
            <a:custGeom>
              <a:avLst/>
              <a:gdLst>
                <a:gd name="T0" fmla="*/ 12 w 90"/>
                <a:gd name="T1" fmla="*/ 96 h 108"/>
                <a:gd name="T2" fmla="*/ 24 w 90"/>
                <a:gd name="T3" fmla="*/ 108 h 108"/>
                <a:gd name="T4" fmla="*/ 42 w 90"/>
                <a:gd name="T5" fmla="*/ 108 h 108"/>
                <a:gd name="T6" fmla="*/ 66 w 90"/>
                <a:gd name="T7" fmla="*/ 102 h 108"/>
                <a:gd name="T8" fmla="*/ 84 w 90"/>
                <a:gd name="T9" fmla="*/ 78 h 108"/>
                <a:gd name="T10" fmla="*/ 90 w 90"/>
                <a:gd name="T11" fmla="*/ 66 h 108"/>
                <a:gd name="T12" fmla="*/ 84 w 90"/>
                <a:gd name="T13" fmla="*/ 48 h 108"/>
                <a:gd name="T14" fmla="*/ 66 w 90"/>
                <a:gd name="T15" fmla="*/ 24 h 108"/>
                <a:gd name="T16" fmla="*/ 48 w 90"/>
                <a:gd name="T17" fmla="*/ 12 h 108"/>
                <a:gd name="T18" fmla="*/ 36 w 90"/>
                <a:gd name="T19" fmla="*/ 0 h 108"/>
                <a:gd name="T20" fmla="*/ 30 w 90"/>
                <a:gd name="T21" fmla="*/ 0 h 108"/>
                <a:gd name="T22" fmla="*/ 30 w 90"/>
                <a:gd name="T23" fmla="*/ 0 h 108"/>
                <a:gd name="T24" fmla="*/ 24 w 90"/>
                <a:gd name="T25" fmla="*/ 0 h 108"/>
                <a:gd name="T26" fmla="*/ 12 w 90"/>
                <a:gd name="T27" fmla="*/ 30 h 108"/>
                <a:gd name="T28" fmla="*/ 0 w 90"/>
                <a:gd name="T29" fmla="*/ 54 h 108"/>
                <a:gd name="T30" fmla="*/ 0 w 90"/>
                <a:gd name="T31" fmla="*/ 78 h 108"/>
                <a:gd name="T32" fmla="*/ 12 w 90"/>
                <a:gd name="T33" fmla="*/ 96 h 108"/>
                <a:gd name="T34" fmla="*/ 12 w 90"/>
                <a:gd name="T35" fmla="*/ 96 h 108"/>
                <a:gd name="T36" fmla="*/ 12 w 90"/>
                <a:gd name="T37" fmla="*/ 72 h 108"/>
                <a:gd name="T38" fmla="*/ 18 w 90"/>
                <a:gd name="T39" fmla="*/ 54 h 108"/>
                <a:gd name="T40" fmla="*/ 24 w 90"/>
                <a:gd name="T41" fmla="*/ 36 h 108"/>
                <a:gd name="T42" fmla="*/ 30 w 90"/>
                <a:gd name="T43" fmla="*/ 18 h 108"/>
                <a:gd name="T44" fmla="*/ 30 w 90"/>
                <a:gd name="T45" fmla="*/ 12 h 108"/>
                <a:gd name="T46" fmla="*/ 48 w 90"/>
                <a:gd name="T47" fmla="*/ 24 h 108"/>
                <a:gd name="T48" fmla="*/ 66 w 90"/>
                <a:gd name="T49" fmla="*/ 36 h 108"/>
                <a:gd name="T50" fmla="*/ 78 w 90"/>
                <a:gd name="T51" fmla="*/ 54 h 108"/>
                <a:gd name="T52" fmla="*/ 78 w 90"/>
                <a:gd name="T53" fmla="*/ 72 h 108"/>
                <a:gd name="T54" fmla="*/ 72 w 90"/>
                <a:gd name="T55" fmla="*/ 84 h 108"/>
                <a:gd name="T56" fmla="*/ 48 w 90"/>
                <a:gd name="T57" fmla="*/ 96 h 108"/>
                <a:gd name="T58" fmla="*/ 36 w 90"/>
                <a:gd name="T59" fmla="*/ 96 h 108"/>
                <a:gd name="T60" fmla="*/ 24 w 90"/>
                <a:gd name="T61" fmla="*/ 90 h 108"/>
                <a:gd name="T62" fmla="*/ 18 w 90"/>
                <a:gd name="T63" fmla="*/ 84 h 108"/>
                <a:gd name="T64" fmla="*/ 12 w 90"/>
                <a:gd name="T65" fmla="*/ 72 h 108"/>
                <a:gd name="T66" fmla="*/ 12 w 90"/>
                <a:gd name="T67" fmla="*/ 72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90" h="108">
                  <a:moveTo>
                    <a:pt x="12" y="96"/>
                  </a:moveTo>
                  <a:lnTo>
                    <a:pt x="24" y="108"/>
                  </a:lnTo>
                  <a:lnTo>
                    <a:pt x="42" y="108"/>
                  </a:lnTo>
                  <a:lnTo>
                    <a:pt x="66" y="102"/>
                  </a:lnTo>
                  <a:lnTo>
                    <a:pt x="84" y="78"/>
                  </a:lnTo>
                  <a:lnTo>
                    <a:pt x="90" y="66"/>
                  </a:lnTo>
                  <a:lnTo>
                    <a:pt x="84" y="48"/>
                  </a:lnTo>
                  <a:lnTo>
                    <a:pt x="66" y="24"/>
                  </a:lnTo>
                  <a:lnTo>
                    <a:pt x="48" y="12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30" y="0"/>
                  </a:lnTo>
                  <a:lnTo>
                    <a:pt x="24" y="0"/>
                  </a:lnTo>
                  <a:lnTo>
                    <a:pt x="12" y="30"/>
                  </a:lnTo>
                  <a:lnTo>
                    <a:pt x="0" y="54"/>
                  </a:lnTo>
                  <a:lnTo>
                    <a:pt x="0" y="78"/>
                  </a:lnTo>
                  <a:lnTo>
                    <a:pt x="12" y="96"/>
                  </a:lnTo>
                  <a:lnTo>
                    <a:pt x="12" y="96"/>
                  </a:lnTo>
                  <a:close/>
                  <a:moveTo>
                    <a:pt x="12" y="72"/>
                  </a:moveTo>
                  <a:lnTo>
                    <a:pt x="18" y="54"/>
                  </a:lnTo>
                  <a:lnTo>
                    <a:pt x="24" y="36"/>
                  </a:lnTo>
                  <a:lnTo>
                    <a:pt x="30" y="18"/>
                  </a:lnTo>
                  <a:lnTo>
                    <a:pt x="30" y="12"/>
                  </a:lnTo>
                  <a:lnTo>
                    <a:pt x="48" y="24"/>
                  </a:lnTo>
                  <a:lnTo>
                    <a:pt x="66" y="36"/>
                  </a:lnTo>
                  <a:lnTo>
                    <a:pt x="78" y="54"/>
                  </a:lnTo>
                  <a:lnTo>
                    <a:pt x="78" y="72"/>
                  </a:lnTo>
                  <a:lnTo>
                    <a:pt x="72" y="84"/>
                  </a:lnTo>
                  <a:lnTo>
                    <a:pt x="48" y="96"/>
                  </a:lnTo>
                  <a:lnTo>
                    <a:pt x="36" y="96"/>
                  </a:lnTo>
                  <a:lnTo>
                    <a:pt x="24" y="90"/>
                  </a:lnTo>
                  <a:lnTo>
                    <a:pt x="18" y="84"/>
                  </a:lnTo>
                  <a:lnTo>
                    <a:pt x="12" y="72"/>
                  </a:lnTo>
                  <a:lnTo>
                    <a:pt x="12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just" fontAlgn="base">
                <a:spcBef>
                  <a:spcPct val="0"/>
                </a:spcBef>
                <a:spcAft>
                  <a:spcPct val="0"/>
                </a:spcAft>
              </a:pPr>
              <a:endParaRPr lang="cs-CZ" sz="2000">
                <a:solidFill>
                  <a:srgbClr val="FFFFFF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31770" name="Freeform 26"/>
            <p:cNvSpPr>
              <a:spLocks noEditPoints="1"/>
            </p:cNvSpPr>
            <p:nvPr/>
          </p:nvSpPr>
          <p:spPr bwMode="ltGray">
            <a:xfrm>
              <a:off x="2400" y="3872"/>
              <a:ext cx="72" cy="90"/>
            </a:xfrm>
            <a:custGeom>
              <a:avLst/>
              <a:gdLst>
                <a:gd name="T0" fmla="*/ 71 w 71"/>
                <a:gd name="T1" fmla="*/ 90 h 90"/>
                <a:gd name="T2" fmla="*/ 71 w 71"/>
                <a:gd name="T3" fmla="*/ 60 h 90"/>
                <a:gd name="T4" fmla="*/ 71 w 71"/>
                <a:gd name="T5" fmla="*/ 36 h 90"/>
                <a:gd name="T6" fmla="*/ 60 w 71"/>
                <a:gd name="T7" fmla="*/ 12 h 90"/>
                <a:gd name="T8" fmla="*/ 36 w 71"/>
                <a:gd name="T9" fmla="*/ 0 h 90"/>
                <a:gd name="T10" fmla="*/ 12 w 71"/>
                <a:gd name="T11" fmla="*/ 12 h 90"/>
                <a:gd name="T12" fmla="*/ 0 w 71"/>
                <a:gd name="T13" fmla="*/ 36 h 90"/>
                <a:gd name="T14" fmla="*/ 6 w 71"/>
                <a:gd name="T15" fmla="*/ 60 h 90"/>
                <a:gd name="T16" fmla="*/ 30 w 71"/>
                <a:gd name="T17" fmla="*/ 78 h 90"/>
                <a:gd name="T18" fmla="*/ 54 w 71"/>
                <a:gd name="T19" fmla="*/ 90 h 90"/>
                <a:gd name="T20" fmla="*/ 71 w 71"/>
                <a:gd name="T21" fmla="*/ 90 h 90"/>
                <a:gd name="T22" fmla="*/ 71 w 71"/>
                <a:gd name="T23" fmla="*/ 90 h 90"/>
                <a:gd name="T24" fmla="*/ 24 w 71"/>
                <a:gd name="T25" fmla="*/ 18 h 90"/>
                <a:gd name="T26" fmla="*/ 42 w 71"/>
                <a:gd name="T27" fmla="*/ 18 h 90"/>
                <a:gd name="T28" fmla="*/ 54 w 71"/>
                <a:gd name="T29" fmla="*/ 18 h 90"/>
                <a:gd name="T30" fmla="*/ 60 w 71"/>
                <a:gd name="T31" fmla="*/ 42 h 90"/>
                <a:gd name="T32" fmla="*/ 60 w 71"/>
                <a:gd name="T33" fmla="*/ 66 h 90"/>
                <a:gd name="T34" fmla="*/ 60 w 71"/>
                <a:gd name="T35" fmla="*/ 72 h 90"/>
                <a:gd name="T36" fmla="*/ 60 w 71"/>
                <a:gd name="T37" fmla="*/ 78 h 90"/>
                <a:gd name="T38" fmla="*/ 42 w 71"/>
                <a:gd name="T39" fmla="*/ 72 h 90"/>
                <a:gd name="T40" fmla="*/ 24 w 71"/>
                <a:gd name="T41" fmla="*/ 66 h 90"/>
                <a:gd name="T42" fmla="*/ 12 w 71"/>
                <a:gd name="T43" fmla="*/ 48 h 90"/>
                <a:gd name="T44" fmla="*/ 12 w 71"/>
                <a:gd name="T45" fmla="*/ 30 h 90"/>
                <a:gd name="T46" fmla="*/ 24 w 71"/>
                <a:gd name="T47" fmla="*/ 18 h 90"/>
                <a:gd name="T48" fmla="*/ 24 w 71"/>
                <a:gd name="T49" fmla="*/ 18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71" h="90">
                  <a:moveTo>
                    <a:pt x="71" y="90"/>
                  </a:moveTo>
                  <a:lnTo>
                    <a:pt x="71" y="60"/>
                  </a:lnTo>
                  <a:lnTo>
                    <a:pt x="71" y="36"/>
                  </a:lnTo>
                  <a:lnTo>
                    <a:pt x="60" y="12"/>
                  </a:lnTo>
                  <a:lnTo>
                    <a:pt x="36" y="0"/>
                  </a:lnTo>
                  <a:lnTo>
                    <a:pt x="12" y="12"/>
                  </a:lnTo>
                  <a:lnTo>
                    <a:pt x="0" y="36"/>
                  </a:lnTo>
                  <a:lnTo>
                    <a:pt x="6" y="60"/>
                  </a:lnTo>
                  <a:lnTo>
                    <a:pt x="30" y="78"/>
                  </a:lnTo>
                  <a:lnTo>
                    <a:pt x="54" y="90"/>
                  </a:lnTo>
                  <a:lnTo>
                    <a:pt x="71" y="90"/>
                  </a:lnTo>
                  <a:lnTo>
                    <a:pt x="71" y="90"/>
                  </a:lnTo>
                  <a:close/>
                  <a:moveTo>
                    <a:pt x="24" y="18"/>
                  </a:moveTo>
                  <a:lnTo>
                    <a:pt x="42" y="18"/>
                  </a:lnTo>
                  <a:lnTo>
                    <a:pt x="54" y="18"/>
                  </a:lnTo>
                  <a:lnTo>
                    <a:pt x="60" y="42"/>
                  </a:lnTo>
                  <a:lnTo>
                    <a:pt x="60" y="66"/>
                  </a:lnTo>
                  <a:lnTo>
                    <a:pt x="60" y="72"/>
                  </a:lnTo>
                  <a:lnTo>
                    <a:pt x="60" y="78"/>
                  </a:lnTo>
                  <a:lnTo>
                    <a:pt x="42" y="72"/>
                  </a:lnTo>
                  <a:lnTo>
                    <a:pt x="24" y="66"/>
                  </a:lnTo>
                  <a:lnTo>
                    <a:pt x="12" y="48"/>
                  </a:lnTo>
                  <a:lnTo>
                    <a:pt x="12" y="30"/>
                  </a:lnTo>
                  <a:lnTo>
                    <a:pt x="24" y="18"/>
                  </a:lnTo>
                  <a:lnTo>
                    <a:pt x="24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just" fontAlgn="base">
                <a:spcBef>
                  <a:spcPct val="0"/>
                </a:spcBef>
                <a:spcAft>
                  <a:spcPct val="0"/>
                </a:spcAft>
              </a:pPr>
              <a:endParaRPr lang="cs-CZ" sz="2000">
                <a:solidFill>
                  <a:srgbClr val="FFFFFF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31771" name="Oval 27"/>
            <p:cNvSpPr>
              <a:spLocks noChangeArrowheads="1"/>
            </p:cNvSpPr>
            <p:nvPr/>
          </p:nvSpPr>
          <p:spPr bwMode="ltGray">
            <a:xfrm>
              <a:off x="2444" y="3838"/>
              <a:ext cx="1380" cy="389"/>
            </a:xfrm>
            <a:prstGeom prst="ellipse">
              <a:avLst/>
            </a:pr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just" fontAlgn="base">
                <a:spcBef>
                  <a:spcPct val="0"/>
                </a:spcBef>
                <a:spcAft>
                  <a:spcPct val="0"/>
                </a:spcAft>
              </a:pPr>
              <a:endParaRPr lang="cs-CZ" sz="2000">
                <a:solidFill>
                  <a:srgbClr val="FFFFFF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31772" name="Oval 28"/>
            <p:cNvSpPr>
              <a:spLocks noChangeArrowheads="1"/>
            </p:cNvSpPr>
            <p:nvPr/>
          </p:nvSpPr>
          <p:spPr bwMode="ltGray">
            <a:xfrm>
              <a:off x="2394" y="3834"/>
              <a:ext cx="1502" cy="288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just" fontAlgn="base">
                <a:spcBef>
                  <a:spcPct val="0"/>
                </a:spcBef>
                <a:spcAft>
                  <a:spcPct val="0"/>
                </a:spcAft>
              </a:pPr>
              <a:endParaRPr lang="cs-CZ" sz="2000">
                <a:solidFill>
                  <a:srgbClr val="FFFFFF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31773" name="Oval 29"/>
            <p:cNvSpPr>
              <a:spLocks noChangeArrowheads="1"/>
            </p:cNvSpPr>
            <p:nvPr/>
          </p:nvSpPr>
          <p:spPr bwMode="ltGray">
            <a:xfrm>
              <a:off x="2441" y="3860"/>
              <a:ext cx="1425" cy="22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just" fontAlgn="base">
                <a:spcBef>
                  <a:spcPct val="0"/>
                </a:spcBef>
                <a:spcAft>
                  <a:spcPct val="0"/>
                </a:spcAft>
              </a:pPr>
              <a:endParaRPr lang="cs-CZ" sz="2000">
                <a:solidFill>
                  <a:srgbClr val="FFFFFF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31774" name="Freeform 30"/>
            <p:cNvSpPr>
              <a:spLocks noEditPoints="1"/>
            </p:cNvSpPr>
            <p:nvPr/>
          </p:nvSpPr>
          <p:spPr bwMode="ltGray">
            <a:xfrm>
              <a:off x="3743" y="3788"/>
              <a:ext cx="90" cy="96"/>
            </a:xfrm>
            <a:custGeom>
              <a:avLst/>
              <a:gdLst>
                <a:gd name="T0" fmla="*/ 66 w 90"/>
                <a:gd name="T1" fmla="*/ 96 h 96"/>
                <a:gd name="T2" fmla="*/ 78 w 90"/>
                <a:gd name="T3" fmla="*/ 66 h 96"/>
                <a:gd name="T4" fmla="*/ 90 w 90"/>
                <a:gd name="T5" fmla="*/ 42 h 96"/>
                <a:gd name="T6" fmla="*/ 78 w 90"/>
                <a:gd name="T7" fmla="*/ 18 h 96"/>
                <a:gd name="T8" fmla="*/ 60 w 90"/>
                <a:gd name="T9" fmla="*/ 0 h 96"/>
                <a:gd name="T10" fmla="*/ 30 w 90"/>
                <a:gd name="T11" fmla="*/ 6 h 96"/>
                <a:gd name="T12" fmla="*/ 18 w 90"/>
                <a:gd name="T13" fmla="*/ 18 h 96"/>
                <a:gd name="T14" fmla="*/ 6 w 90"/>
                <a:gd name="T15" fmla="*/ 30 h 96"/>
                <a:gd name="T16" fmla="*/ 0 w 90"/>
                <a:gd name="T17" fmla="*/ 42 h 96"/>
                <a:gd name="T18" fmla="*/ 6 w 90"/>
                <a:gd name="T19" fmla="*/ 60 h 96"/>
                <a:gd name="T20" fmla="*/ 24 w 90"/>
                <a:gd name="T21" fmla="*/ 78 h 96"/>
                <a:gd name="T22" fmla="*/ 48 w 90"/>
                <a:gd name="T23" fmla="*/ 90 h 96"/>
                <a:gd name="T24" fmla="*/ 66 w 90"/>
                <a:gd name="T25" fmla="*/ 96 h 96"/>
                <a:gd name="T26" fmla="*/ 66 w 90"/>
                <a:gd name="T27" fmla="*/ 96 h 96"/>
                <a:gd name="T28" fmla="*/ 42 w 90"/>
                <a:gd name="T29" fmla="*/ 18 h 96"/>
                <a:gd name="T30" fmla="*/ 60 w 90"/>
                <a:gd name="T31" fmla="*/ 18 h 96"/>
                <a:gd name="T32" fmla="*/ 72 w 90"/>
                <a:gd name="T33" fmla="*/ 24 h 96"/>
                <a:gd name="T34" fmla="*/ 72 w 90"/>
                <a:gd name="T35" fmla="*/ 36 h 96"/>
                <a:gd name="T36" fmla="*/ 72 w 90"/>
                <a:gd name="T37" fmla="*/ 48 h 96"/>
                <a:gd name="T38" fmla="*/ 66 w 90"/>
                <a:gd name="T39" fmla="*/ 72 h 96"/>
                <a:gd name="T40" fmla="*/ 60 w 90"/>
                <a:gd name="T41" fmla="*/ 78 h 96"/>
                <a:gd name="T42" fmla="*/ 60 w 90"/>
                <a:gd name="T43" fmla="*/ 84 h 96"/>
                <a:gd name="T44" fmla="*/ 42 w 90"/>
                <a:gd name="T45" fmla="*/ 72 h 96"/>
                <a:gd name="T46" fmla="*/ 30 w 90"/>
                <a:gd name="T47" fmla="*/ 66 h 96"/>
                <a:gd name="T48" fmla="*/ 18 w 90"/>
                <a:gd name="T49" fmla="*/ 42 h 96"/>
                <a:gd name="T50" fmla="*/ 24 w 90"/>
                <a:gd name="T51" fmla="*/ 30 h 96"/>
                <a:gd name="T52" fmla="*/ 42 w 90"/>
                <a:gd name="T53" fmla="*/ 18 h 96"/>
                <a:gd name="T54" fmla="*/ 42 w 90"/>
                <a:gd name="T55" fmla="*/ 18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90" h="96">
                  <a:moveTo>
                    <a:pt x="66" y="96"/>
                  </a:moveTo>
                  <a:lnTo>
                    <a:pt x="78" y="66"/>
                  </a:lnTo>
                  <a:lnTo>
                    <a:pt x="90" y="42"/>
                  </a:lnTo>
                  <a:lnTo>
                    <a:pt x="78" y="18"/>
                  </a:lnTo>
                  <a:lnTo>
                    <a:pt x="60" y="0"/>
                  </a:lnTo>
                  <a:lnTo>
                    <a:pt x="30" y="6"/>
                  </a:lnTo>
                  <a:lnTo>
                    <a:pt x="18" y="18"/>
                  </a:lnTo>
                  <a:lnTo>
                    <a:pt x="6" y="30"/>
                  </a:lnTo>
                  <a:lnTo>
                    <a:pt x="0" y="42"/>
                  </a:lnTo>
                  <a:lnTo>
                    <a:pt x="6" y="60"/>
                  </a:lnTo>
                  <a:lnTo>
                    <a:pt x="24" y="78"/>
                  </a:lnTo>
                  <a:lnTo>
                    <a:pt x="48" y="90"/>
                  </a:lnTo>
                  <a:lnTo>
                    <a:pt x="66" y="96"/>
                  </a:lnTo>
                  <a:lnTo>
                    <a:pt x="66" y="96"/>
                  </a:lnTo>
                  <a:close/>
                  <a:moveTo>
                    <a:pt x="42" y="18"/>
                  </a:moveTo>
                  <a:lnTo>
                    <a:pt x="60" y="18"/>
                  </a:lnTo>
                  <a:lnTo>
                    <a:pt x="72" y="24"/>
                  </a:lnTo>
                  <a:lnTo>
                    <a:pt x="72" y="36"/>
                  </a:lnTo>
                  <a:lnTo>
                    <a:pt x="72" y="48"/>
                  </a:lnTo>
                  <a:lnTo>
                    <a:pt x="66" y="72"/>
                  </a:lnTo>
                  <a:lnTo>
                    <a:pt x="60" y="78"/>
                  </a:lnTo>
                  <a:lnTo>
                    <a:pt x="60" y="84"/>
                  </a:lnTo>
                  <a:lnTo>
                    <a:pt x="42" y="72"/>
                  </a:lnTo>
                  <a:lnTo>
                    <a:pt x="30" y="66"/>
                  </a:lnTo>
                  <a:lnTo>
                    <a:pt x="18" y="42"/>
                  </a:lnTo>
                  <a:lnTo>
                    <a:pt x="24" y="30"/>
                  </a:lnTo>
                  <a:lnTo>
                    <a:pt x="42" y="18"/>
                  </a:lnTo>
                  <a:lnTo>
                    <a:pt x="42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just" fontAlgn="base">
                <a:spcBef>
                  <a:spcPct val="0"/>
                </a:spcBef>
                <a:spcAft>
                  <a:spcPct val="0"/>
                </a:spcAft>
              </a:pPr>
              <a:endParaRPr lang="cs-CZ" sz="2000">
                <a:solidFill>
                  <a:srgbClr val="FFFFFF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31775" name="Freeform 31"/>
            <p:cNvSpPr>
              <a:spLocks noEditPoints="1"/>
            </p:cNvSpPr>
            <p:nvPr/>
          </p:nvSpPr>
          <p:spPr bwMode="ltGray">
            <a:xfrm>
              <a:off x="5422" y="3603"/>
              <a:ext cx="72" cy="108"/>
            </a:xfrm>
            <a:custGeom>
              <a:avLst/>
              <a:gdLst>
                <a:gd name="T0" fmla="*/ 0 w 72"/>
                <a:gd name="T1" fmla="*/ 90 h 108"/>
                <a:gd name="T2" fmla="*/ 12 w 72"/>
                <a:gd name="T3" fmla="*/ 102 h 108"/>
                <a:gd name="T4" fmla="*/ 24 w 72"/>
                <a:gd name="T5" fmla="*/ 108 h 108"/>
                <a:gd name="T6" fmla="*/ 48 w 72"/>
                <a:gd name="T7" fmla="*/ 108 h 108"/>
                <a:gd name="T8" fmla="*/ 66 w 72"/>
                <a:gd name="T9" fmla="*/ 96 h 108"/>
                <a:gd name="T10" fmla="*/ 72 w 72"/>
                <a:gd name="T11" fmla="*/ 66 h 108"/>
                <a:gd name="T12" fmla="*/ 66 w 72"/>
                <a:gd name="T13" fmla="*/ 42 h 108"/>
                <a:gd name="T14" fmla="*/ 60 w 72"/>
                <a:gd name="T15" fmla="*/ 18 h 108"/>
                <a:gd name="T16" fmla="*/ 48 w 72"/>
                <a:gd name="T17" fmla="*/ 6 h 108"/>
                <a:gd name="T18" fmla="*/ 42 w 72"/>
                <a:gd name="T19" fmla="*/ 0 h 108"/>
                <a:gd name="T20" fmla="*/ 42 w 72"/>
                <a:gd name="T21" fmla="*/ 0 h 108"/>
                <a:gd name="T22" fmla="*/ 36 w 72"/>
                <a:gd name="T23" fmla="*/ 0 h 108"/>
                <a:gd name="T24" fmla="*/ 18 w 72"/>
                <a:gd name="T25" fmla="*/ 24 h 108"/>
                <a:gd name="T26" fmla="*/ 6 w 72"/>
                <a:gd name="T27" fmla="*/ 48 h 108"/>
                <a:gd name="T28" fmla="*/ 0 w 72"/>
                <a:gd name="T29" fmla="*/ 66 h 108"/>
                <a:gd name="T30" fmla="*/ 0 w 72"/>
                <a:gd name="T31" fmla="*/ 90 h 108"/>
                <a:gd name="T32" fmla="*/ 0 w 72"/>
                <a:gd name="T33" fmla="*/ 90 h 108"/>
                <a:gd name="T34" fmla="*/ 12 w 72"/>
                <a:gd name="T35" fmla="*/ 66 h 108"/>
                <a:gd name="T36" fmla="*/ 18 w 72"/>
                <a:gd name="T37" fmla="*/ 48 h 108"/>
                <a:gd name="T38" fmla="*/ 24 w 72"/>
                <a:gd name="T39" fmla="*/ 36 h 108"/>
                <a:gd name="T40" fmla="*/ 30 w 72"/>
                <a:gd name="T41" fmla="*/ 24 h 108"/>
                <a:gd name="T42" fmla="*/ 36 w 72"/>
                <a:gd name="T43" fmla="*/ 18 h 108"/>
                <a:gd name="T44" fmla="*/ 54 w 72"/>
                <a:gd name="T45" fmla="*/ 30 h 108"/>
                <a:gd name="T46" fmla="*/ 60 w 72"/>
                <a:gd name="T47" fmla="*/ 48 h 108"/>
                <a:gd name="T48" fmla="*/ 66 w 72"/>
                <a:gd name="T49" fmla="*/ 72 h 108"/>
                <a:gd name="T50" fmla="*/ 66 w 72"/>
                <a:gd name="T51" fmla="*/ 84 h 108"/>
                <a:gd name="T52" fmla="*/ 54 w 72"/>
                <a:gd name="T53" fmla="*/ 96 h 108"/>
                <a:gd name="T54" fmla="*/ 30 w 72"/>
                <a:gd name="T55" fmla="*/ 102 h 108"/>
                <a:gd name="T56" fmla="*/ 24 w 72"/>
                <a:gd name="T57" fmla="*/ 96 h 108"/>
                <a:gd name="T58" fmla="*/ 12 w 72"/>
                <a:gd name="T59" fmla="*/ 90 h 108"/>
                <a:gd name="T60" fmla="*/ 12 w 72"/>
                <a:gd name="T61" fmla="*/ 78 h 108"/>
                <a:gd name="T62" fmla="*/ 12 w 72"/>
                <a:gd name="T63" fmla="*/ 66 h 108"/>
                <a:gd name="T64" fmla="*/ 12 w 72"/>
                <a:gd name="T65" fmla="*/ 66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2" h="108">
                  <a:moveTo>
                    <a:pt x="0" y="90"/>
                  </a:moveTo>
                  <a:lnTo>
                    <a:pt x="12" y="102"/>
                  </a:lnTo>
                  <a:lnTo>
                    <a:pt x="24" y="108"/>
                  </a:lnTo>
                  <a:lnTo>
                    <a:pt x="48" y="108"/>
                  </a:lnTo>
                  <a:lnTo>
                    <a:pt x="66" y="96"/>
                  </a:lnTo>
                  <a:lnTo>
                    <a:pt x="72" y="66"/>
                  </a:lnTo>
                  <a:lnTo>
                    <a:pt x="66" y="42"/>
                  </a:lnTo>
                  <a:lnTo>
                    <a:pt x="60" y="18"/>
                  </a:lnTo>
                  <a:lnTo>
                    <a:pt x="48" y="6"/>
                  </a:lnTo>
                  <a:lnTo>
                    <a:pt x="42" y="0"/>
                  </a:lnTo>
                  <a:lnTo>
                    <a:pt x="42" y="0"/>
                  </a:lnTo>
                  <a:lnTo>
                    <a:pt x="36" y="0"/>
                  </a:lnTo>
                  <a:lnTo>
                    <a:pt x="18" y="24"/>
                  </a:lnTo>
                  <a:lnTo>
                    <a:pt x="6" y="48"/>
                  </a:lnTo>
                  <a:lnTo>
                    <a:pt x="0" y="66"/>
                  </a:lnTo>
                  <a:lnTo>
                    <a:pt x="0" y="90"/>
                  </a:lnTo>
                  <a:lnTo>
                    <a:pt x="0" y="90"/>
                  </a:lnTo>
                  <a:close/>
                  <a:moveTo>
                    <a:pt x="12" y="66"/>
                  </a:moveTo>
                  <a:lnTo>
                    <a:pt x="18" y="48"/>
                  </a:lnTo>
                  <a:lnTo>
                    <a:pt x="24" y="36"/>
                  </a:lnTo>
                  <a:lnTo>
                    <a:pt x="30" y="24"/>
                  </a:lnTo>
                  <a:lnTo>
                    <a:pt x="36" y="18"/>
                  </a:lnTo>
                  <a:lnTo>
                    <a:pt x="54" y="30"/>
                  </a:lnTo>
                  <a:lnTo>
                    <a:pt x="60" y="48"/>
                  </a:lnTo>
                  <a:lnTo>
                    <a:pt x="66" y="72"/>
                  </a:lnTo>
                  <a:lnTo>
                    <a:pt x="66" y="84"/>
                  </a:lnTo>
                  <a:lnTo>
                    <a:pt x="54" y="96"/>
                  </a:lnTo>
                  <a:lnTo>
                    <a:pt x="30" y="102"/>
                  </a:lnTo>
                  <a:lnTo>
                    <a:pt x="24" y="96"/>
                  </a:lnTo>
                  <a:lnTo>
                    <a:pt x="12" y="90"/>
                  </a:lnTo>
                  <a:lnTo>
                    <a:pt x="12" y="78"/>
                  </a:lnTo>
                  <a:lnTo>
                    <a:pt x="12" y="66"/>
                  </a:lnTo>
                  <a:lnTo>
                    <a:pt x="1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just" fontAlgn="base">
                <a:spcBef>
                  <a:spcPct val="0"/>
                </a:spcBef>
                <a:spcAft>
                  <a:spcPct val="0"/>
                </a:spcAft>
              </a:pPr>
              <a:endParaRPr lang="cs-CZ" sz="2000">
                <a:solidFill>
                  <a:srgbClr val="FFFFFF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31776" name="Rectangle 32"/>
            <p:cNvSpPr>
              <a:spLocks noChangeArrowheads="1"/>
            </p:cNvSpPr>
            <p:nvPr/>
          </p:nvSpPr>
          <p:spPr bwMode="ltGray">
            <a:xfrm>
              <a:off x="4238" y="1773"/>
              <a:ext cx="173" cy="2539"/>
            </a:xfrm>
            <a:prstGeom prst="rect">
              <a:avLst/>
            </a:pr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just" fontAlgn="base">
                <a:spcBef>
                  <a:spcPct val="0"/>
                </a:spcBef>
                <a:spcAft>
                  <a:spcPct val="0"/>
                </a:spcAft>
              </a:pPr>
              <a:endParaRPr lang="cs-CZ" sz="2000">
                <a:solidFill>
                  <a:srgbClr val="FFFFFF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31777" name="Rectangle 33"/>
            <p:cNvSpPr>
              <a:spLocks noChangeArrowheads="1"/>
            </p:cNvSpPr>
            <p:nvPr/>
          </p:nvSpPr>
          <p:spPr bwMode="ltGray">
            <a:xfrm>
              <a:off x="4288" y="1545"/>
              <a:ext cx="76" cy="24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just" fontAlgn="base">
                <a:spcBef>
                  <a:spcPct val="0"/>
                </a:spcBef>
                <a:spcAft>
                  <a:spcPct val="0"/>
                </a:spcAft>
              </a:pPr>
              <a:endParaRPr lang="cs-CZ" sz="2000">
                <a:solidFill>
                  <a:srgbClr val="FFFFFF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31778" name="AutoShape 34"/>
            <p:cNvSpPr>
              <a:spLocks noChangeArrowheads="1"/>
            </p:cNvSpPr>
            <p:nvPr/>
          </p:nvSpPr>
          <p:spPr bwMode="ltGray">
            <a:xfrm>
              <a:off x="4220" y="1743"/>
              <a:ext cx="205" cy="5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just" fontAlgn="base">
                <a:spcBef>
                  <a:spcPct val="0"/>
                </a:spcBef>
                <a:spcAft>
                  <a:spcPct val="0"/>
                </a:spcAft>
              </a:pPr>
              <a:endParaRPr lang="cs-CZ" sz="2000">
                <a:solidFill>
                  <a:srgbClr val="FFFFFF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31779" name="Freeform 35"/>
            <p:cNvSpPr>
              <a:spLocks/>
            </p:cNvSpPr>
            <p:nvPr/>
          </p:nvSpPr>
          <p:spPr bwMode="ltGray">
            <a:xfrm>
              <a:off x="4306" y="1529"/>
              <a:ext cx="252" cy="1576"/>
            </a:xfrm>
            <a:custGeom>
              <a:avLst/>
              <a:gdLst>
                <a:gd name="T0" fmla="*/ 252 w 252"/>
                <a:gd name="T1" fmla="*/ 1576 h 1576"/>
                <a:gd name="T2" fmla="*/ 12 w 252"/>
                <a:gd name="T3" fmla="*/ 84 h 1576"/>
                <a:gd name="T4" fmla="*/ 12 w 252"/>
                <a:gd name="T5" fmla="*/ 60 h 1576"/>
                <a:gd name="T6" fmla="*/ 0 w 252"/>
                <a:gd name="T7" fmla="*/ 12 h 1576"/>
                <a:gd name="T8" fmla="*/ 72 w 252"/>
                <a:gd name="T9" fmla="*/ 0 h 1576"/>
                <a:gd name="T10" fmla="*/ 72 w 252"/>
                <a:gd name="T11" fmla="*/ 0 h 1576"/>
                <a:gd name="T12" fmla="*/ 78 w 252"/>
                <a:gd name="T13" fmla="*/ 48 h 1576"/>
                <a:gd name="T14" fmla="*/ 88 w 252"/>
                <a:gd name="T15" fmla="*/ 66 h 15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52" h="1576">
                  <a:moveTo>
                    <a:pt x="252" y="1576"/>
                  </a:moveTo>
                  <a:lnTo>
                    <a:pt x="12" y="84"/>
                  </a:lnTo>
                  <a:lnTo>
                    <a:pt x="12" y="60"/>
                  </a:lnTo>
                  <a:lnTo>
                    <a:pt x="0" y="12"/>
                  </a:lnTo>
                  <a:lnTo>
                    <a:pt x="72" y="0"/>
                  </a:lnTo>
                  <a:lnTo>
                    <a:pt x="72" y="0"/>
                  </a:lnTo>
                  <a:lnTo>
                    <a:pt x="78" y="48"/>
                  </a:lnTo>
                  <a:lnTo>
                    <a:pt x="88" y="66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just" fontAlgn="base">
                <a:spcBef>
                  <a:spcPct val="0"/>
                </a:spcBef>
                <a:spcAft>
                  <a:spcPct val="0"/>
                </a:spcAft>
              </a:pPr>
              <a:endParaRPr lang="cs-CZ" sz="2000">
                <a:solidFill>
                  <a:srgbClr val="FFFFFF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31780" name="Freeform 36"/>
            <p:cNvSpPr>
              <a:spLocks/>
            </p:cNvSpPr>
            <p:nvPr/>
          </p:nvSpPr>
          <p:spPr bwMode="ltGray">
            <a:xfrm>
              <a:off x="4169" y="1421"/>
              <a:ext cx="317" cy="138"/>
            </a:xfrm>
            <a:custGeom>
              <a:avLst/>
              <a:gdLst>
                <a:gd name="T0" fmla="*/ 161 w 316"/>
                <a:gd name="T1" fmla="*/ 0 h 138"/>
                <a:gd name="T2" fmla="*/ 227 w 316"/>
                <a:gd name="T3" fmla="*/ 6 h 138"/>
                <a:gd name="T4" fmla="*/ 275 w 316"/>
                <a:gd name="T5" fmla="*/ 36 h 138"/>
                <a:gd name="T6" fmla="*/ 304 w 316"/>
                <a:gd name="T7" fmla="*/ 78 h 138"/>
                <a:gd name="T8" fmla="*/ 316 w 316"/>
                <a:gd name="T9" fmla="*/ 138 h 138"/>
                <a:gd name="T10" fmla="*/ 0 w 316"/>
                <a:gd name="T11" fmla="*/ 138 h 138"/>
                <a:gd name="T12" fmla="*/ 11 w 316"/>
                <a:gd name="T13" fmla="*/ 78 h 138"/>
                <a:gd name="T14" fmla="*/ 47 w 316"/>
                <a:gd name="T15" fmla="*/ 36 h 138"/>
                <a:gd name="T16" fmla="*/ 95 w 316"/>
                <a:gd name="T17" fmla="*/ 6 h 138"/>
                <a:gd name="T18" fmla="*/ 161 w 316"/>
                <a:gd name="T19" fmla="*/ 0 h 138"/>
                <a:gd name="T20" fmla="*/ 161 w 316"/>
                <a:gd name="T21" fmla="*/ 0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16" h="138">
                  <a:moveTo>
                    <a:pt x="161" y="0"/>
                  </a:moveTo>
                  <a:lnTo>
                    <a:pt x="227" y="6"/>
                  </a:lnTo>
                  <a:lnTo>
                    <a:pt x="275" y="36"/>
                  </a:lnTo>
                  <a:lnTo>
                    <a:pt x="304" y="78"/>
                  </a:lnTo>
                  <a:lnTo>
                    <a:pt x="316" y="138"/>
                  </a:lnTo>
                  <a:lnTo>
                    <a:pt x="0" y="138"/>
                  </a:lnTo>
                  <a:lnTo>
                    <a:pt x="11" y="78"/>
                  </a:lnTo>
                  <a:lnTo>
                    <a:pt x="47" y="36"/>
                  </a:lnTo>
                  <a:lnTo>
                    <a:pt x="95" y="6"/>
                  </a:lnTo>
                  <a:lnTo>
                    <a:pt x="161" y="0"/>
                  </a:lnTo>
                  <a:lnTo>
                    <a:pt x="161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just" fontAlgn="base">
                <a:spcBef>
                  <a:spcPct val="0"/>
                </a:spcBef>
                <a:spcAft>
                  <a:spcPct val="0"/>
                </a:spcAft>
              </a:pPr>
              <a:endParaRPr lang="cs-CZ" sz="2000">
                <a:solidFill>
                  <a:srgbClr val="FFFFFF"/>
                </a:solidFill>
                <a:latin typeface="Arial" charset="0"/>
                <a:cs typeface="Arial" charset="0"/>
              </a:endParaRPr>
            </a:p>
          </p:txBody>
        </p:sp>
      </p:grpSp>
      <p:sp>
        <p:nvSpPr>
          <p:cNvPr id="31781" name="Rectangle 37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>
              <a:solidFill>
                <a:srgbClr val="FFFFFF"/>
              </a:solidFill>
            </a:endParaRPr>
          </a:p>
        </p:txBody>
      </p:sp>
      <p:sp>
        <p:nvSpPr>
          <p:cNvPr id="31782" name="Rectangle 38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>
              <a:solidFill>
                <a:srgbClr val="FFFFFF"/>
              </a:solidFill>
            </a:endParaRPr>
          </a:p>
        </p:txBody>
      </p:sp>
      <p:sp>
        <p:nvSpPr>
          <p:cNvPr id="31783" name="Rectangle 39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cs-CZ" altLang="cs-CZ" noProof="0"/>
              <a:t>Klepnutím lze upravit styl předlohy podnadpisů.</a:t>
            </a:r>
          </a:p>
        </p:txBody>
      </p:sp>
      <p:sp>
        <p:nvSpPr>
          <p:cNvPr id="31784" name="Rectangle 40"/>
          <p:cNvSpPr>
            <a:spLocks noGrp="1" noChangeArrowheads="1"/>
          </p:cNvSpPr>
          <p:nvPr>
            <p:ph type="ctrTitle"/>
          </p:nvPr>
        </p:nvSpPr>
        <p:spPr>
          <a:xfrm>
            <a:off x="685800" y="1768475"/>
            <a:ext cx="7772400" cy="1736725"/>
          </a:xfrm>
        </p:spPr>
        <p:txBody>
          <a:bodyPr anchor="b" anchorCtr="1"/>
          <a:lstStyle>
            <a:lvl1pPr>
              <a:defRPr sz="5400"/>
            </a:lvl1pPr>
          </a:lstStyle>
          <a:p>
            <a:pPr lvl="0"/>
            <a:r>
              <a:rPr lang="cs-CZ" altLang="cs-CZ" noProof="0"/>
              <a:t>Klepnutím lze upravit styl předlohy nadpisů.</a:t>
            </a:r>
          </a:p>
        </p:txBody>
      </p:sp>
      <p:sp>
        <p:nvSpPr>
          <p:cNvPr id="31785" name="Rectangle 41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588326D4-AAA7-4729-948B-6E7CF068B3C3}" type="slidenum">
              <a:rPr lang="cs-CZ" altLang="cs-CZ">
                <a:solidFill>
                  <a:srgbClr val="FFFFFF"/>
                </a:solidFill>
              </a:rPr>
              <a:pPr/>
              <a:t>‹#›</a:t>
            </a:fld>
            <a:endParaRPr lang="cs-CZ" altLang="cs-CZ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20960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>
              <a:solidFill>
                <a:srgbClr val="FFFFFF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>
              <a:solidFill>
                <a:srgbClr val="FFFFFF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76B9B2-D3D3-4C34-B2CB-BAD98E2E8889}" type="slidenum">
              <a:rPr lang="cs-CZ" altLang="cs-CZ">
                <a:solidFill>
                  <a:srgbClr val="FFFFFF"/>
                </a:solidFill>
              </a:rPr>
              <a:pPr/>
              <a:t>‹#›</a:t>
            </a:fld>
            <a:endParaRPr lang="cs-CZ" altLang="cs-CZ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4005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>
              <a:solidFill>
                <a:srgbClr val="FFFFFF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>
              <a:solidFill>
                <a:srgbClr val="FFFFFF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C2678E-775E-4974-8EBF-ECFE0C813C78}" type="slidenum">
              <a:rPr lang="cs-CZ" altLang="cs-CZ">
                <a:solidFill>
                  <a:srgbClr val="FFFFFF"/>
                </a:solidFill>
              </a:rPr>
              <a:pPr/>
              <a:t>‹#›</a:t>
            </a:fld>
            <a:endParaRPr lang="cs-CZ" altLang="cs-CZ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86965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>
              <a:solidFill>
                <a:srgbClr val="FFFFFF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>
              <a:solidFill>
                <a:srgbClr val="FFFFFF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1D548B9-6F05-43F0-8F87-0A4B5A395194}" type="slidenum">
              <a:rPr lang="cs-CZ" altLang="cs-CZ">
                <a:solidFill>
                  <a:srgbClr val="FFFFFF"/>
                </a:solidFill>
              </a:rPr>
              <a:pPr/>
              <a:t>‹#›</a:t>
            </a:fld>
            <a:endParaRPr lang="cs-CZ" altLang="cs-CZ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66564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>
              <a:solidFill>
                <a:srgbClr val="FFFFFF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>
              <a:solidFill>
                <a:srgbClr val="FFFFFF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76309E-FABE-4538-9F9E-97656864341F}" type="slidenum">
              <a:rPr lang="cs-CZ" altLang="cs-CZ">
                <a:solidFill>
                  <a:srgbClr val="FFFFFF"/>
                </a:solidFill>
              </a:rPr>
              <a:pPr/>
              <a:t>‹#›</a:t>
            </a:fld>
            <a:endParaRPr lang="cs-CZ" altLang="cs-CZ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77971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>
              <a:solidFill>
                <a:srgbClr val="FFFFFF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>
              <a:solidFill>
                <a:srgbClr val="FFFFFF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3619CB2-3A5D-4EBD-9A00-73D2E8B2CBDF}" type="slidenum">
              <a:rPr lang="cs-CZ" altLang="cs-CZ">
                <a:solidFill>
                  <a:srgbClr val="FFFFFF"/>
                </a:solidFill>
              </a:rPr>
              <a:pPr/>
              <a:t>‹#›</a:t>
            </a:fld>
            <a:endParaRPr lang="cs-CZ" altLang="cs-CZ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06297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>
              <a:solidFill>
                <a:srgbClr val="FFFFFF"/>
              </a:solidFill>
            </a:endParaRP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>
              <a:solidFill>
                <a:srgbClr val="FFFFFF"/>
              </a:solidFill>
            </a:endParaRP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F1F8C6-10C5-4F76-B405-1A0C49B6EFAF}" type="slidenum">
              <a:rPr lang="cs-CZ" altLang="cs-CZ">
                <a:solidFill>
                  <a:srgbClr val="FFFFFF"/>
                </a:solidFill>
              </a:rPr>
              <a:pPr/>
              <a:t>‹#›</a:t>
            </a:fld>
            <a:endParaRPr lang="cs-CZ" altLang="cs-CZ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17478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>
              <a:solidFill>
                <a:srgbClr val="FFFFFF"/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>
              <a:solidFill>
                <a:srgbClr val="FFFFFF"/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AF5B44-1D53-46B4-8FD1-F1F6AFCC5052}" type="slidenum">
              <a:rPr lang="cs-CZ" altLang="cs-CZ">
                <a:solidFill>
                  <a:srgbClr val="FFFFFF"/>
                </a:solidFill>
              </a:rPr>
              <a:pPr/>
              <a:t>‹#›</a:t>
            </a:fld>
            <a:endParaRPr lang="cs-CZ" altLang="cs-CZ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90207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>
              <a:solidFill>
                <a:srgbClr val="FFFFFF"/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>
              <a:solidFill>
                <a:srgbClr val="FFFFFF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42A50F-F9D9-402B-A338-D1C4B3187E2D}" type="slidenum">
              <a:rPr lang="cs-CZ" altLang="cs-CZ">
                <a:solidFill>
                  <a:srgbClr val="FFFFFF"/>
                </a:solidFill>
              </a:rPr>
              <a:pPr/>
              <a:t>‹#›</a:t>
            </a:fld>
            <a:endParaRPr lang="cs-CZ" altLang="cs-CZ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74293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>
              <a:solidFill>
                <a:srgbClr val="FFFFFF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>
              <a:solidFill>
                <a:srgbClr val="FFFFFF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1073206-C3E4-41FF-AFB3-A10123A5BBA4}" type="slidenum">
              <a:rPr lang="cs-CZ" altLang="cs-CZ">
                <a:solidFill>
                  <a:srgbClr val="FFFFFF"/>
                </a:solidFill>
              </a:rPr>
              <a:pPr/>
              <a:t>‹#›</a:t>
            </a:fld>
            <a:endParaRPr lang="cs-CZ" altLang="cs-CZ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74378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>
              <a:solidFill>
                <a:srgbClr val="FFFFFF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>
              <a:solidFill>
                <a:srgbClr val="FFFFFF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FD4B8EA-5394-41CC-B099-4BC8F52012C6}" type="slidenum">
              <a:rPr lang="cs-CZ" altLang="cs-CZ">
                <a:solidFill>
                  <a:srgbClr val="FFFFFF"/>
                </a:solidFill>
              </a:rPr>
              <a:pPr/>
              <a:t>‹#›</a:t>
            </a:fld>
            <a:endParaRPr lang="cs-CZ" altLang="cs-CZ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94303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2"/>
            </a:gs>
            <a:gs pos="50000">
              <a:schemeClr val="bg1"/>
            </a:gs>
            <a:gs pos="100000">
              <a:schemeClr val="bg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22" name="Group 2"/>
          <p:cNvGrpSpPr>
            <a:grpSpLocks/>
          </p:cNvGrpSpPr>
          <p:nvPr/>
        </p:nvGrpSpPr>
        <p:grpSpPr bwMode="auto">
          <a:xfrm>
            <a:off x="3800475" y="1789113"/>
            <a:ext cx="5340350" cy="5056187"/>
            <a:chOff x="2394" y="1127"/>
            <a:chExt cx="3364" cy="3185"/>
          </a:xfrm>
        </p:grpSpPr>
        <p:sp>
          <p:nvSpPr>
            <p:cNvPr id="30723" name="Rectangle 3"/>
            <p:cNvSpPr>
              <a:spLocks noChangeArrowheads="1"/>
            </p:cNvSpPr>
            <p:nvPr userDrawn="1"/>
          </p:nvSpPr>
          <p:spPr bwMode="ltGray">
            <a:xfrm>
              <a:off x="4230" y="1365"/>
              <a:ext cx="197" cy="102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just" fontAlgn="base">
                <a:spcBef>
                  <a:spcPct val="0"/>
                </a:spcBef>
                <a:spcAft>
                  <a:spcPct val="0"/>
                </a:spcAft>
              </a:pPr>
              <a:endParaRPr lang="cs-CZ" sz="2000">
                <a:solidFill>
                  <a:srgbClr val="FFFFFF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30724" name="Oval 4"/>
            <p:cNvSpPr>
              <a:spLocks noChangeArrowheads="1"/>
            </p:cNvSpPr>
            <p:nvPr userDrawn="1"/>
          </p:nvSpPr>
          <p:spPr bwMode="ltGray">
            <a:xfrm>
              <a:off x="4299" y="1185"/>
              <a:ext cx="47" cy="47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just" fontAlgn="base">
                <a:spcBef>
                  <a:spcPct val="0"/>
                </a:spcBef>
                <a:spcAft>
                  <a:spcPct val="0"/>
                </a:spcAft>
              </a:pPr>
              <a:endParaRPr lang="cs-CZ" sz="2000">
                <a:solidFill>
                  <a:srgbClr val="FFFFFF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30725" name="Rectangle 5"/>
            <p:cNvSpPr>
              <a:spLocks noChangeArrowheads="1"/>
            </p:cNvSpPr>
            <p:nvPr userDrawn="1"/>
          </p:nvSpPr>
          <p:spPr bwMode="ltGray">
            <a:xfrm rot="995337">
              <a:off x="5205" y="1495"/>
              <a:ext cx="6" cy="20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just" fontAlgn="base">
                <a:spcBef>
                  <a:spcPct val="0"/>
                </a:spcBef>
                <a:spcAft>
                  <a:spcPct val="0"/>
                </a:spcAft>
              </a:pPr>
              <a:endParaRPr lang="cs-CZ" sz="2000">
                <a:solidFill>
                  <a:srgbClr val="FFFFFF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30726" name="Freeform 6"/>
            <p:cNvSpPr>
              <a:spLocks noEditPoints="1"/>
            </p:cNvSpPr>
            <p:nvPr userDrawn="1"/>
          </p:nvSpPr>
          <p:spPr bwMode="ltGray">
            <a:xfrm>
              <a:off x="4871" y="3508"/>
              <a:ext cx="66" cy="96"/>
            </a:xfrm>
            <a:custGeom>
              <a:avLst/>
              <a:gdLst>
                <a:gd name="T0" fmla="*/ 18 w 66"/>
                <a:gd name="T1" fmla="*/ 96 h 96"/>
                <a:gd name="T2" fmla="*/ 42 w 66"/>
                <a:gd name="T3" fmla="*/ 78 h 96"/>
                <a:gd name="T4" fmla="*/ 60 w 66"/>
                <a:gd name="T5" fmla="*/ 60 h 96"/>
                <a:gd name="T6" fmla="*/ 66 w 66"/>
                <a:gd name="T7" fmla="*/ 36 h 96"/>
                <a:gd name="T8" fmla="*/ 60 w 66"/>
                <a:gd name="T9" fmla="*/ 12 h 96"/>
                <a:gd name="T10" fmla="*/ 36 w 66"/>
                <a:gd name="T11" fmla="*/ 0 h 96"/>
                <a:gd name="T12" fmla="*/ 24 w 66"/>
                <a:gd name="T13" fmla="*/ 6 h 96"/>
                <a:gd name="T14" fmla="*/ 12 w 66"/>
                <a:gd name="T15" fmla="*/ 12 h 96"/>
                <a:gd name="T16" fmla="*/ 0 w 66"/>
                <a:gd name="T17" fmla="*/ 36 h 96"/>
                <a:gd name="T18" fmla="*/ 0 w 66"/>
                <a:gd name="T19" fmla="*/ 60 h 96"/>
                <a:gd name="T20" fmla="*/ 12 w 66"/>
                <a:gd name="T21" fmla="*/ 84 h 96"/>
                <a:gd name="T22" fmla="*/ 18 w 66"/>
                <a:gd name="T23" fmla="*/ 96 h 96"/>
                <a:gd name="T24" fmla="*/ 18 w 66"/>
                <a:gd name="T25" fmla="*/ 96 h 96"/>
                <a:gd name="T26" fmla="*/ 42 w 66"/>
                <a:gd name="T27" fmla="*/ 18 h 96"/>
                <a:gd name="T28" fmla="*/ 54 w 66"/>
                <a:gd name="T29" fmla="*/ 24 h 96"/>
                <a:gd name="T30" fmla="*/ 60 w 66"/>
                <a:gd name="T31" fmla="*/ 36 h 96"/>
                <a:gd name="T32" fmla="*/ 60 w 66"/>
                <a:gd name="T33" fmla="*/ 48 h 96"/>
                <a:gd name="T34" fmla="*/ 54 w 66"/>
                <a:gd name="T35" fmla="*/ 54 h 96"/>
                <a:gd name="T36" fmla="*/ 36 w 66"/>
                <a:gd name="T37" fmla="*/ 72 h 96"/>
                <a:gd name="T38" fmla="*/ 24 w 66"/>
                <a:gd name="T39" fmla="*/ 78 h 96"/>
                <a:gd name="T40" fmla="*/ 24 w 66"/>
                <a:gd name="T41" fmla="*/ 78 h 96"/>
                <a:gd name="T42" fmla="*/ 12 w 66"/>
                <a:gd name="T43" fmla="*/ 48 h 96"/>
                <a:gd name="T44" fmla="*/ 18 w 66"/>
                <a:gd name="T45" fmla="*/ 24 h 96"/>
                <a:gd name="T46" fmla="*/ 30 w 66"/>
                <a:gd name="T47" fmla="*/ 18 h 96"/>
                <a:gd name="T48" fmla="*/ 42 w 66"/>
                <a:gd name="T49" fmla="*/ 18 h 96"/>
                <a:gd name="T50" fmla="*/ 42 w 66"/>
                <a:gd name="T51" fmla="*/ 18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66" h="96">
                  <a:moveTo>
                    <a:pt x="18" y="96"/>
                  </a:moveTo>
                  <a:lnTo>
                    <a:pt x="42" y="78"/>
                  </a:lnTo>
                  <a:lnTo>
                    <a:pt x="60" y="60"/>
                  </a:lnTo>
                  <a:lnTo>
                    <a:pt x="66" y="36"/>
                  </a:lnTo>
                  <a:lnTo>
                    <a:pt x="60" y="12"/>
                  </a:lnTo>
                  <a:lnTo>
                    <a:pt x="36" y="0"/>
                  </a:lnTo>
                  <a:lnTo>
                    <a:pt x="24" y="6"/>
                  </a:lnTo>
                  <a:lnTo>
                    <a:pt x="12" y="12"/>
                  </a:lnTo>
                  <a:lnTo>
                    <a:pt x="0" y="36"/>
                  </a:lnTo>
                  <a:lnTo>
                    <a:pt x="0" y="60"/>
                  </a:lnTo>
                  <a:lnTo>
                    <a:pt x="12" y="84"/>
                  </a:lnTo>
                  <a:lnTo>
                    <a:pt x="18" y="96"/>
                  </a:lnTo>
                  <a:lnTo>
                    <a:pt x="18" y="96"/>
                  </a:lnTo>
                  <a:close/>
                  <a:moveTo>
                    <a:pt x="42" y="18"/>
                  </a:moveTo>
                  <a:lnTo>
                    <a:pt x="54" y="24"/>
                  </a:lnTo>
                  <a:lnTo>
                    <a:pt x="60" y="36"/>
                  </a:lnTo>
                  <a:lnTo>
                    <a:pt x="60" y="48"/>
                  </a:lnTo>
                  <a:lnTo>
                    <a:pt x="54" y="54"/>
                  </a:lnTo>
                  <a:lnTo>
                    <a:pt x="36" y="72"/>
                  </a:lnTo>
                  <a:lnTo>
                    <a:pt x="24" y="78"/>
                  </a:lnTo>
                  <a:lnTo>
                    <a:pt x="24" y="78"/>
                  </a:lnTo>
                  <a:lnTo>
                    <a:pt x="12" y="48"/>
                  </a:lnTo>
                  <a:lnTo>
                    <a:pt x="18" y="24"/>
                  </a:lnTo>
                  <a:lnTo>
                    <a:pt x="30" y="18"/>
                  </a:lnTo>
                  <a:lnTo>
                    <a:pt x="42" y="18"/>
                  </a:lnTo>
                  <a:lnTo>
                    <a:pt x="42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just" fontAlgn="base">
                <a:spcBef>
                  <a:spcPct val="0"/>
                </a:spcBef>
                <a:spcAft>
                  <a:spcPct val="0"/>
                </a:spcAft>
              </a:pPr>
              <a:endParaRPr lang="cs-CZ" sz="2000">
                <a:solidFill>
                  <a:srgbClr val="FFFFFF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30727" name="Rectangle 7"/>
            <p:cNvSpPr>
              <a:spLocks noChangeArrowheads="1"/>
            </p:cNvSpPr>
            <p:nvPr userDrawn="1"/>
          </p:nvSpPr>
          <p:spPr bwMode="ltGray">
            <a:xfrm rot="91736">
              <a:off x="5487" y="1535"/>
              <a:ext cx="6" cy="1998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just" fontAlgn="base">
                <a:spcBef>
                  <a:spcPct val="0"/>
                </a:spcBef>
                <a:spcAft>
                  <a:spcPct val="0"/>
                </a:spcAft>
              </a:pPr>
              <a:endParaRPr lang="cs-CZ" sz="2000">
                <a:solidFill>
                  <a:srgbClr val="FFFFFF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30728" name="Rectangle 8"/>
            <p:cNvSpPr>
              <a:spLocks noChangeArrowheads="1"/>
            </p:cNvSpPr>
            <p:nvPr userDrawn="1"/>
          </p:nvSpPr>
          <p:spPr bwMode="ltGray">
            <a:xfrm rot="-926223">
              <a:off x="5640" y="1521"/>
              <a:ext cx="6" cy="881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just" fontAlgn="base">
                <a:spcBef>
                  <a:spcPct val="0"/>
                </a:spcBef>
                <a:spcAft>
                  <a:spcPct val="0"/>
                </a:spcAft>
              </a:pPr>
              <a:endParaRPr lang="cs-CZ" sz="2000">
                <a:solidFill>
                  <a:srgbClr val="FFFFFF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30729" name="Rectangle 9"/>
            <p:cNvSpPr>
              <a:spLocks noChangeArrowheads="1"/>
            </p:cNvSpPr>
            <p:nvPr userDrawn="1"/>
          </p:nvSpPr>
          <p:spPr bwMode="ltGray">
            <a:xfrm rot="-1140313">
              <a:off x="3444" y="1816"/>
              <a:ext cx="6" cy="203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just" fontAlgn="base">
                <a:spcBef>
                  <a:spcPct val="0"/>
                </a:spcBef>
                <a:spcAft>
                  <a:spcPct val="0"/>
                </a:spcAft>
              </a:pPr>
              <a:endParaRPr lang="cs-CZ" sz="2000">
                <a:solidFill>
                  <a:srgbClr val="FFFFFF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30730" name="Rectangle 10"/>
            <p:cNvSpPr>
              <a:spLocks noChangeArrowheads="1"/>
            </p:cNvSpPr>
            <p:nvPr userDrawn="1"/>
          </p:nvSpPr>
          <p:spPr bwMode="ltGray">
            <a:xfrm rot="1114412">
              <a:off x="2757" y="1821"/>
              <a:ext cx="6" cy="2119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just" fontAlgn="base">
                <a:spcBef>
                  <a:spcPct val="0"/>
                </a:spcBef>
                <a:spcAft>
                  <a:spcPct val="0"/>
                </a:spcAft>
              </a:pPr>
              <a:endParaRPr lang="cs-CZ" sz="2000">
                <a:solidFill>
                  <a:srgbClr val="FFFFFF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30731" name="Rectangle 11"/>
            <p:cNvSpPr>
              <a:spLocks noChangeArrowheads="1"/>
            </p:cNvSpPr>
            <p:nvPr userDrawn="1"/>
          </p:nvSpPr>
          <p:spPr bwMode="ltGray">
            <a:xfrm rot="254676">
              <a:off x="3035" y="1870"/>
              <a:ext cx="6" cy="1906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just" fontAlgn="base">
                <a:spcBef>
                  <a:spcPct val="0"/>
                </a:spcBef>
                <a:spcAft>
                  <a:spcPct val="0"/>
                </a:spcAft>
              </a:pPr>
              <a:endParaRPr lang="cs-CZ" sz="2000">
                <a:solidFill>
                  <a:srgbClr val="FFFFFF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30732" name="Freeform 12"/>
            <p:cNvSpPr>
              <a:spLocks/>
            </p:cNvSpPr>
            <p:nvPr userDrawn="1"/>
          </p:nvSpPr>
          <p:spPr bwMode="ltGray">
            <a:xfrm>
              <a:off x="4007" y="3021"/>
              <a:ext cx="623" cy="156"/>
            </a:xfrm>
            <a:custGeom>
              <a:avLst/>
              <a:gdLst>
                <a:gd name="T0" fmla="*/ 6 w 623"/>
                <a:gd name="T1" fmla="*/ 18 h 156"/>
                <a:gd name="T2" fmla="*/ 162 w 623"/>
                <a:gd name="T3" fmla="*/ 36 h 156"/>
                <a:gd name="T4" fmla="*/ 251 w 623"/>
                <a:gd name="T5" fmla="*/ 36 h 156"/>
                <a:gd name="T6" fmla="*/ 354 w 623"/>
                <a:gd name="T7" fmla="*/ 30 h 156"/>
                <a:gd name="T8" fmla="*/ 473 w 623"/>
                <a:gd name="T9" fmla="*/ 18 h 156"/>
                <a:gd name="T10" fmla="*/ 611 w 623"/>
                <a:gd name="T11" fmla="*/ 0 h 156"/>
                <a:gd name="T12" fmla="*/ 623 w 623"/>
                <a:gd name="T13" fmla="*/ 114 h 156"/>
                <a:gd name="T14" fmla="*/ 497 w 623"/>
                <a:gd name="T15" fmla="*/ 138 h 156"/>
                <a:gd name="T16" fmla="*/ 414 w 623"/>
                <a:gd name="T17" fmla="*/ 150 h 156"/>
                <a:gd name="T18" fmla="*/ 318 w 623"/>
                <a:gd name="T19" fmla="*/ 156 h 156"/>
                <a:gd name="T20" fmla="*/ 215 w 623"/>
                <a:gd name="T21" fmla="*/ 156 h 156"/>
                <a:gd name="T22" fmla="*/ 108 w 623"/>
                <a:gd name="T23" fmla="*/ 150 h 156"/>
                <a:gd name="T24" fmla="*/ 0 w 623"/>
                <a:gd name="T25" fmla="*/ 132 h 156"/>
                <a:gd name="T26" fmla="*/ 6 w 623"/>
                <a:gd name="T27" fmla="*/ 18 h 156"/>
                <a:gd name="T28" fmla="*/ 6 w 623"/>
                <a:gd name="T29" fmla="*/ 18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623" h="156">
                  <a:moveTo>
                    <a:pt x="6" y="18"/>
                  </a:moveTo>
                  <a:lnTo>
                    <a:pt x="162" y="36"/>
                  </a:lnTo>
                  <a:lnTo>
                    <a:pt x="251" y="36"/>
                  </a:lnTo>
                  <a:lnTo>
                    <a:pt x="354" y="30"/>
                  </a:lnTo>
                  <a:lnTo>
                    <a:pt x="473" y="18"/>
                  </a:lnTo>
                  <a:lnTo>
                    <a:pt x="611" y="0"/>
                  </a:lnTo>
                  <a:lnTo>
                    <a:pt x="623" y="114"/>
                  </a:lnTo>
                  <a:lnTo>
                    <a:pt x="497" y="138"/>
                  </a:lnTo>
                  <a:lnTo>
                    <a:pt x="414" y="150"/>
                  </a:lnTo>
                  <a:lnTo>
                    <a:pt x="318" y="156"/>
                  </a:lnTo>
                  <a:lnTo>
                    <a:pt x="215" y="156"/>
                  </a:lnTo>
                  <a:lnTo>
                    <a:pt x="108" y="150"/>
                  </a:lnTo>
                  <a:lnTo>
                    <a:pt x="0" y="132"/>
                  </a:lnTo>
                  <a:lnTo>
                    <a:pt x="6" y="18"/>
                  </a:lnTo>
                  <a:lnTo>
                    <a:pt x="6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just" fontAlgn="base">
                <a:spcBef>
                  <a:spcPct val="0"/>
                </a:spcBef>
                <a:spcAft>
                  <a:spcPct val="0"/>
                </a:spcAft>
              </a:pPr>
              <a:endParaRPr lang="cs-CZ" sz="2000">
                <a:solidFill>
                  <a:srgbClr val="FFFFFF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30733" name="Freeform 13"/>
            <p:cNvSpPr>
              <a:spLocks/>
            </p:cNvSpPr>
            <p:nvPr userDrawn="1"/>
          </p:nvSpPr>
          <p:spPr bwMode="ltGray">
            <a:xfrm>
              <a:off x="4762" y="3591"/>
              <a:ext cx="996" cy="126"/>
            </a:xfrm>
            <a:custGeom>
              <a:avLst/>
              <a:gdLst>
                <a:gd name="T0" fmla="*/ 754 w 993"/>
                <a:gd name="T1" fmla="*/ 6 h 126"/>
                <a:gd name="T2" fmla="*/ 652 w 993"/>
                <a:gd name="T3" fmla="*/ 6 h 126"/>
                <a:gd name="T4" fmla="*/ 563 w 993"/>
                <a:gd name="T5" fmla="*/ 6 h 126"/>
                <a:gd name="T6" fmla="*/ 479 w 993"/>
                <a:gd name="T7" fmla="*/ 6 h 126"/>
                <a:gd name="T8" fmla="*/ 401 w 993"/>
                <a:gd name="T9" fmla="*/ 6 h 126"/>
                <a:gd name="T10" fmla="*/ 335 w 993"/>
                <a:gd name="T11" fmla="*/ 0 h 126"/>
                <a:gd name="T12" fmla="*/ 276 w 993"/>
                <a:gd name="T13" fmla="*/ 0 h 126"/>
                <a:gd name="T14" fmla="*/ 222 w 993"/>
                <a:gd name="T15" fmla="*/ 0 h 126"/>
                <a:gd name="T16" fmla="*/ 180 w 993"/>
                <a:gd name="T17" fmla="*/ 6 h 126"/>
                <a:gd name="T18" fmla="*/ 138 w 993"/>
                <a:gd name="T19" fmla="*/ 6 h 126"/>
                <a:gd name="T20" fmla="*/ 108 w 993"/>
                <a:gd name="T21" fmla="*/ 6 h 126"/>
                <a:gd name="T22" fmla="*/ 54 w 993"/>
                <a:gd name="T23" fmla="*/ 6 h 126"/>
                <a:gd name="T24" fmla="*/ 24 w 993"/>
                <a:gd name="T25" fmla="*/ 12 h 126"/>
                <a:gd name="T26" fmla="*/ 6 w 993"/>
                <a:gd name="T27" fmla="*/ 18 h 126"/>
                <a:gd name="T28" fmla="*/ 0 w 993"/>
                <a:gd name="T29" fmla="*/ 24 h 126"/>
                <a:gd name="T30" fmla="*/ 12 w 993"/>
                <a:gd name="T31" fmla="*/ 42 h 126"/>
                <a:gd name="T32" fmla="*/ 18 w 993"/>
                <a:gd name="T33" fmla="*/ 48 h 126"/>
                <a:gd name="T34" fmla="*/ 30 w 993"/>
                <a:gd name="T35" fmla="*/ 54 h 126"/>
                <a:gd name="T36" fmla="*/ 60 w 993"/>
                <a:gd name="T37" fmla="*/ 60 h 126"/>
                <a:gd name="T38" fmla="*/ 90 w 993"/>
                <a:gd name="T39" fmla="*/ 72 h 126"/>
                <a:gd name="T40" fmla="*/ 144 w 993"/>
                <a:gd name="T41" fmla="*/ 84 h 126"/>
                <a:gd name="T42" fmla="*/ 210 w 993"/>
                <a:gd name="T43" fmla="*/ 90 h 126"/>
                <a:gd name="T44" fmla="*/ 293 w 993"/>
                <a:gd name="T45" fmla="*/ 102 h 126"/>
                <a:gd name="T46" fmla="*/ 389 w 993"/>
                <a:gd name="T47" fmla="*/ 108 h 126"/>
                <a:gd name="T48" fmla="*/ 503 w 993"/>
                <a:gd name="T49" fmla="*/ 120 h 126"/>
                <a:gd name="T50" fmla="*/ 622 w 993"/>
                <a:gd name="T51" fmla="*/ 120 h 126"/>
                <a:gd name="T52" fmla="*/ 754 w 993"/>
                <a:gd name="T53" fmla="*/ 126 h 126"/>
                <a:gd name="T54" fmla="*/ 873 w 993"/>
                <a:gd name="T55" fmla="*/ 126 h 126"/>
                <a:gd name="T56" fmla="*/ 993 w 993"/>
                <a:gd name="T57" fmla="*/ 126 h 126"/>
                <a:gd name="T58" fmla="*/ 993 w 993"/>
                <a:gd name="T59" fmla="*/ 12 h 126"/>
                <a:gd name="T60" fmla="*/ 879 w 993"/>
                <a:gd name="T61" fmla="*/ 12 h 126"/>
                <a:gd name="T62" fmla="*/ 754 w 993"/>
                <a:gd name="T63" fmla="*/ 6 h 126"/>
                <a:gd name="T64" fmla="*/ 754 w 993"/>
                <a:gd name="T65" fmla="*/ 6 h 1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993" h="126">
                  <a:moveTo>
                    <a:pt x="754" y="6"/>
                  </a:moveTo>
                  <a:lnTo>
                    <a:pt x="652" y="6"/>
                  </a:lnTo>
                  <a:lnTo>
                    <a:pt x="563" y="6"/>
                  </a:lnTo>
                  <a:lnTo>
                    <a:pt x="479" y="6"/>
                  </a:lnTo>
                  <a:lnTo>
                    <a:pt x="401" y="6"/>
                  </a:lnTo>
                  <a:lnTo>
                    <a:pt x="335" y="0"/>
                  </a:lnTo>
                  <a:lnTo>
                    <a:pt x="276" y="0"/>
                  </a:lnTo>
                  <a:lnTo>
                    <a:pt x="222" y="0"/>
                  </a:lnTo>
                  <a:lnTo>
                    <a:pt x="180" y="6"/>
                  </a:lnTo>
                  <a:lnTo>
                    <a:pt x="138" y="6"/>
                  </a:lnTo>
                  <a:lnTo>
                    <a:pt x="108" y="6"/>
                  </a:lnTo>
                  <a:lnTo>
                    <a:pt x="54" y="6"/>
                  </a:lnTo>
                  <a:lnTo>
                    <a:pt x="24" y="12"/>
                  </a:lnTo>
                  <a:lnTo>
                    <a:pt x="6" y="18"/>
                  </a:lnTo>
                  <a:lnTo>
                    <a:pt x="0" y="24"/>
                  </a:lnTo>
                  <a:lnTo>
                    <a:pt x="12" y="42"/>
                  </a:lnTo>
                  <a:lnTo>
                    <a:pt x="18" y="48"/>
                  </a:lnTo>
                  <a:lnTo>
                    <a:pt x="30" y="54"/>
                  </a:lnTo>
                  <a:lnTo>
                    <a:pt x="60" y="60"/>
                  </a:lnTo>
                  <a:lnTo>
                    <a:pt x="90" y="72"/>
                  </a:lnTo>
                  <a:lnTo>
                    <a:pt x="144" y="84"/>
                  </a:lnTo>
                  <a:lnTo>
                    <a:pt x="210" y="90"/>
                  </a:lnTo>
                  <a:lnTo>
                    <a:pt x="293" y="102"/>
                  </a:lnTo>
                  <a:lnTo>
                    <a:pt x="389" y="108"/>
                  </a:lnTo>
                  <a:lnTo>
                    <a:pt x="503" y="120"/>
                  </a:lnTo>
                  <a:lnTo>
                    <a:pt x="622" y="120"/>
                  </a:lnTo>
                  <a:lnTo>
                    <a:pt x="754" y="126"/>
                  </a:lnTo>
                  <a:lnTo>
                    <a:pt x="873" y="126"/>
                  </a:lnTo>
                  <a:lnTo>
                    <a:pt x="993" y="126"/>
                  </a:lnTo>
                  <a:lnTo>
                    <a:pt x="993" y="12"/>
                  </a:lnTo>
                  <a:lnTo>
                    <a:pt x="879" y="12"/>
                  </a:lnTo>
                  <a:lnTo>
                    <a:pt x="754" y="6"/>
                  </a:lnTo>
                  <a:lnTo>
                    <a:pt x="754" y="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just" fontAlgn="base">
                <a:spcBef>
                  <a:spcPct val="0"/>
                </a:spcBef>
                <a:spcAft>
                  <a:spcPct val="0"/>
                </a:spcAft>
              </a:pPr>
              <a:endParaRPr lang="cs-CZ" sz="2000">
                <a:solidFill>
                  <a:srgbClr val="FFFFFF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30734" name="Freeform 14"/>
            <p:cNvSpPr>
              <a:spLocks/>
            </p:cNvSpPr>
            <p:nvPr userDrawn="1"/>
          </p:nvSpPr>
          <p:spPr bwMode="ltGray">
            <a:xfrm>
              <a:off x="4786" y="3645"/>
              <a:ext cx="972" cy="245"/>
            </a:xfrm>
            <a:custGeom>
              <a:avLst/>
              <a:gdLst>
                <a:gd name="T0" fmla="*/ 0 w 969"/>
                <a:gd name="T1" fmla="*/ 0 h 245"/>
                <a:gd name="T2" fmla="*/ 24 w 969"/>
                <a:gd name="T3" fmla="*/ 54 h 245"/>
                <a:gd name="T4" fmla="*/ 66 w 969"/>
                <a:gd name="T5" fmla="*/ 96 h 245"/>
                <a:gd name="T6" fmla="*/ 120 w 969"/>
                <a:gd name="T7" fmla="*/ 137 h 245"/>
                <a:gd name="T8" fmla="*/ 198 w 969"/>
                <a:gd name="T9" fmla="*/ 173 h 245"/>
                <a:gd name="T10" fmla="*/ 293 w 969"/>
                <a:gd name="T11" fmla="*/ 203 h 245"/>
                <a:gd name="T12" fmla="*/ 353 w 969"/>
                <a:gd name="T13" fmla="*/ 215 h 245"/>
                <a:gd name="T14" fmla="*/ 413 w 969"/>
                <a:gd name="T15" fmla="*/ 227 h 245"/>
                <a:gd name="T16" fmla="*/ 479 w 969"/>
                <a:gd name="T17" fmla="*/ 233 h 245"/>
                <a:gd name="T18" fmla="*/ 556 w 969"/>
                <a:gd name="T19" fmla="*/ 239 h 245"/>
                <a:gd name="T20" fmla="*/ 634 w 969"/>
                <a:gd name="T21" fmla="*/ 245 h 245"/>
                <a:gd name="T22" fmla="*/ 724 w 969"/>
                <a:gd name="T23" fmla="*/ 245 h 245"/>
                <a:gd name="T24" fmla="*/ 855 w 969"/>
                <a:gd name="T25" fmla="*/ 245 h 245"/>
                <a:gd name="T26" fmla="*/ 969 w 969"/>
                <a:gd name="T27" fmla="*/ 239 h 245"/>
                <a:gd name="T28" fmla="*/ 969 w 969"/>
                <a:gd name="T29" fmla="*/ 60 h 245"/>
                <a:gd name="T30" fmla="*/ 700 w 969"/>
                <a:gd name="T31" fmla="*/ 60 h 245"/>
                <a:gd name="T32" fmla="*/ 503 w 969"/>
                <a:gd name="T33" fmla="*/ 54 h 245"/>
                <a:gd name="T34" fmla="*/ 317 w 969"/>
                <a:gd name="T35" fmla="*/ 42 h 245"/>
                <a:gd name="T36" fmla="*/ 150 w 969"/>
                <a:gd name="T37" fmla="*/ 24 h 245"/>
                <a:gd name="T38" fmla="*/ 72 w 969"/>
                <a:gd name="T39" fmla="*/ 12 h 245"/>
                <a:gd name="T40" fmla="*/ 0 w 969"/>
                <a:gd name="T41" fmla="*/ 0 h 245"/>
                <a:gd name="T42" fmla="*/ 0 w 969"/>
                <a:gd name="T43" fmla="*/ 0 h 2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969" h="245">
                  <a:moveTo>
                    <a:pt x="0" y="0"/>
                  </a:moveTo>
                  <a:lnTo>
                    <a:pt x="24" y="54"/>
                  </a:lnTo>
                  <a:lnTo>
                    <a:pt x="66" y="96"/>
                  </a:lnTo>
                  <a:lnTo>
                    <a:pt x="120" y="137"/>
                  </a:lnTo>
                  <a:lnTo>
                    <a:pt x="198" y="173"/>
                  </a:lnTo>
                  <a:lnTo>
                    <a:pt x="293" y="203"/>
                  </a:lnTo>
                  <a:lnTo>
                    <a:pt x="353" y="215"/>
                  </a:lnTo>
                  <a:lnTo>
                    <a:pt x="413" y="227"/>
                  </a:lnTo>
                  <a:lnTo>
                    <a:pt x="479" y="233"/>
                  </a:lnTo>
                  <a:lnTo>
                    <a:pt x="556" y="239"/>
                  </a:lnTo>
                  <a:lnTo>
                    <a:pt x="634" y="245"/>
                  </a:lnTo>
                  <a:lnTo>
                    <a:pt x="724" y="245"/>
                  </a:lnTo>
                  <a:lnTo>
                    <a:pt x="855" y="245"/>
                  </a:lnTo>
                  <a:lnTo>
                    <a:pt x="969" y="239"/>
                  </a:lnTo>
                  <a:lnTo>
                    <a:pt x="969" y="60"/>
                  </a:lnTo>
                  <a:lnTo>
                    <a:pt x="700" y="60"/>
                  </a:lnTo>
                  <a:lnTo>
                    <a:pt x="503" y="54"/>
                  </a:lnTo>
                  <a:lnTo>
                    <a:pt x="317" y="42"/>
                  </a:lnTo>
                  <a:lnTo>
                    <a:pt x="150" y="24"/>
                  </a:lnTo>
                  <a:lnTo>
                    <a:pt x="72" y="1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just" fontAlgn="base">
                <a:spcBef>
                  <a:spcPct val="0"/>
                </a:spcBef>
                <a:spcAft>
                  <a:spcPct val="0"/>
                </a:spcAft>
              </a:pPr>
              <a:endParaRPr lang="cs-CZ" sz="2000">
                <a:solidFill>
                  <a:srgbClr val="FFFFFF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30735" name="Freeform 15"/>
            <p:cNvSpPr>
              <a:spLocks/>
            </p:cNvSpPr>
            <p:nvPr userDrawn="1"/>
          </p:nvSpPr>
          <p:spPr bwMode="ltGray">
            <a:xfrm>
              <a:off x="4804" y="3591"/>
              <a:ext cx="954" cy="90"/>
            </a:xfrm>
            <a:custGeom>
              <a:avLst/>
              <a:gdLst>
                <a:gd name="T0" fmla="*/ 700 w 951"/>
                <a:gd name="T1" fmla="*/ 0 h 90"/>
                <a:gd name="T2" fmla="*/ 598 w 951"/>
                <a:gd name="T3" fmla="*/ 0 h 90"/>
                <a:gd name="T4" fmla="*/ 515 w 951"/>
                <a:gd name="T5" fmla="*/ 0 h 90"/>
                <a:gd name="T6" fmla="*/ 431 w 951"/>
                <a:gd name="T7" fmla="*/ 0 h 90"/>
                <a:gd name="T8" fmla="*/ 365 w 951"/>
                <a:gd name="T9" fmla="*/ 0 h 90"/>
                <a:gd name="T10" fmla="*/ 299 w 951"/>
                <a:gd name="T11" fmla="*/ 0 h 90"/>
                <a:gd name="T12" fmla="*/ 245 w 951"/>
                <a:gd name="T13" fmla="*/ 0 h 90"/>
                <a:gd name="T14" fmla="*/ 198 w 951"/>
                <a:gd name="T15" fmla="*/ 0 h 90"/>
                <a:gd name="T16" fmla="*/ 162 w 951"/>
                <a:gd name="T17" fmla="*/ 0 h 90"/>
                <a:gd name="T18" fmla="*/ 126 w 951"/>
                <a:gd name="T19" fmla="*/ 6 h 90"/>
                <a:gd name="T20" fmla="*/ 96 w 951"/>
                <a:gd name="T21" fmla="*/ 6 h 90"/>
                <a:gd name="T22" fmla="*/ 54 w 951"/>
                <a:gd name="T23" fmla="*/ 12 h 90"/>
                <a:gd name="T24" fmla="*/ 30 w 951"/>
                <a:gd name="T25" fmla="*/ 12 h 90"/>
                <a:gd name="T26" fmla="*/ 12 w 951"/>
                <a:gd name="T27" fmla="*/ 18 h 90"/>
                <a:gd name="T28" fmla="*/ 6 w 951"/>
                <a:gd name="T29" fmla="*/ 18 h 90"/>
                <a:gd name="T30" fmla="*/ 0 w 951"/>
                <a:gd name="T31" fmla="*/ 24 h 90"/>
                <a:gd name="T32" fmla="*/ 6 w 951"/>
                <a:gd name="T33" fmla="*/ 30 h 90"/>
                <a:gd name="T34" fmla="*/ 24 w 951"/>
                <a:gd name="T35" fmla="*/ 36 h 90"/>
                <a:gd name="T36" fmla="*/ 54 w 951"/>
                <a:gd name="T37" fmla="*/ 42 h 90"/>
                <a:gd name="T38" fmla="*/ 102 w 951"/>
                <a:gd name="T39" fmla="*/ 54 h 90"/>
                <a:gd name="T40" fmla="*/ 168 w 951"/>
                <a:gd name="T41" fmla="*/ 60 h 90"/>
                <a:gd name="T42" fmla="*/ 251 w 951"/>
                <a:gd name="T43" fmla="*/ 66 h 90"/>
                <a:gd name="T44" fmla="*/ 341 w 951"/>
                <a:gd name="T45" fmla="*/ 78 h 90"/>
                <a:gd name="T46" fmla="*/ 449 w 951"/>
                <a:gd name="T47" fmla="*/ 84 h 90"/>
                <a:gd name="T48" fmla="*/ 568 w 951"/>
                <a:gd name="T49" fmla="*/ 84 h 90"/>
                <a:gd name="T50" fmla="*/ 694 w 951"/>
                <a:gd name="T51" fmla="*/ 90 h 90"/>
                <a:gd name="T52" fmla="*/ 825 w 951"/>
                <a:gd name="T53" fmla="*/ 90 h 90"/>
                <a:gd name="T54" fmla="*/ 951 w 951"/>
                <a:gd name="T55" fmla="*/ 90 h 90"/>
                <a:gd name="T56" fmla="*/ 951 w 951"/>
                <a:gd name="T57" fmla="*/ 6 h 90"/>
                <a:gd name="T58" fmla="*/ 831 w 951"/>
                <a:gd name="T59" fmla="*/ 6 h 90"/>
                <a:gd name="T60" fmla="*/ 772 w 951"/>
                <a:gd name="T61" fmla="*/ 6 h 90"/>
                <a:gd name="T62" fmla="*/ 700 w 951"/>
                <a:gd name="T63" fmla="*/ 0 h 90"/>
                <a:gd name="T64" fmla="*/ 700 w 951"/>
                <a:gd name="T65" fmla="*/ 0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951" h="90">
                  <a:moveTo>
                    <a:pt x="700" y="0"/>
                  </a:moveTo>
                  <a:lnTo>
                    <a:pt x="598" y="0"/>
                  </a:lnTo>
                  <a:lnTo>
                    <a:pt x="515" y="0"/>
                  </a:lnTo>
                  <a:lnTo>
                    <a:pt x="431" y="0"/>
                  </a:lnTo>
                  <a:lnTo>
                    <a:pt x="365" y="0"/>
                  </a:lnTo>
                  <a:lnTo>
                    <a:pt x="299" y="0"/>
                  </a:lnTo>
                  <a:lnTo>
                    <a:pt x="245" y="0"/>
                  </a:lnTo>
                  <a:lnTo>
                    <a:pt x="198" y="0"/>
                  </a:lnTo>
                  <a:lnTo>
                    <a:pt x="162" y="0"/>
                  </a:lnTo>
                  <a:lnTo>
                    <a:pt x="126" y="6"/>
                  </a:lnTo>
                  <a:lnTo>
                    <a:pt x="96" y="6"/>
                  </a:lnTo>
                  <a:lnTo>
                    <a:pt x="54" y="12"/>
                  </a:lnTo>
                  <a:lnTo>
                    <a:pt x="30" y="12"/>
                  </a:lnTo>
                  <a:lnTo>
                    <a:pt x="12" y="18"/>
                  </a:lnTo>
                  <a:lnTo>
                    <a:pt x="6" y="18"/>
                  </a:lnTo>
                  <a:lnTo>
                    <a:pt x="0" y="24"/>
                  </a:lnTo>
                  <a:lnTo>
                    <a:pt x="6" y="30"/>
                  </a:lnTo>
                  <a:lnTo>
                    <a:pt x="24" y="36"/>
                  </a:lnTo>
                  <a:lnTo>
                    <a:pt x="54" y="42"/>
                  </a:lnTo>
                  <a:lnTo>
                    <a:pt x="102" y="54"/>
                  </a:lnTo>
                  <a:lnTo>
                    <a:pt x="168" y="60"/>
                  </a:lnTo>
                  <a:lnTo>
                    <a:pt x="251" y="66"/>
                  </a:lnTo>
                  <a:lnTo>
                    <a:pt x="341" y="78"/>
                  </a:lnTo>
                  <a:lnTo>
                    <a:pt x="449" y="84"/>
                  </a:lnTo>
                  <a:lnTo>
                    <a:pt x="568" y="84"/>
                  </a:lnTo>
                  <a:lnTo>
                    <a:pt x="694" y="90"/>
                  </a:lnTo>
                  <a:lnTo>
                    <a:pt x="825" y="90"/>
                  </a:lnTo>
                  <a:lnTo>
                    <a:pt x="951" y="90"/>
                  </a:lnTo>
                  <a:lnTo>
                    <a:pt x="951" y="6"/>
                  </a:lnTo>
                  <a:lnTo>
                    <a:pt x="831" y="6"/>
                  </a:lnTo>
                  <a:lnTo>
                    <a:pt x="772" y="6"/>
                  </a:lnTo>
                  <a:lnTo>
                    <a:pt x="700" y="0"/>
                  </a:lnTo>
                  <a:lnTo>
                    <a:pt x="70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just" fontAlgn="base">
                <a:spcBef>
                  <a:spcPct val="0"/>
                </a:spcBef>
                <a:spcAft>
                  <a:spcPct val="0"/>
                </a:spcAft>
              </a:pPr>
              <a:endParaRPr lang="cs-CZ" sz="2000">
                <a:solidFill>
                  <a:srgbClr val="FFFFFF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30736" name="Freeform 16"/>
            <p:cNvSpPr>
              <a:spLocks/>
            </p:cNvSpPr>
            <p:nvPr userDrawn="1"/>
          </p:nvSpPr>
          <p:spPr bwMode="ltGray">
            <a:xfrm>
              <a:off x="3059" y="1541"/>
              <a:ext cx="102" cy="155"/>
            </a:xfrm>
            <a:custGeom>
              <a:avLst/>
              <a:gdLst>
                <a:gd name="T0" fmla="*/ 102 w 102"/>
                <a:gd name="T1" fmla="*/ 0 h 155"/>
                <a:gd name="T2" fmla="*/ 0 w 102"/>
                <a:gd name="T3" fmla="*/ 12 h 155"/>
                <a:gd name="T4" fmla="*/ 30 w 102"/>
                <a:gd name="T5" fmla="*/ 72 h 155"/>
                <a:gd name="T6" fmla="*/ 30 w 102"/>
                <a:gd name="T7" fmla="*/ 155 h 155"/>
                <a:gd name="T8" fmla="*/ 72 w 102"/>
                <a:gd name="T9" fmla="*/ 155 h 155"/>
                <a:gd name="T10" fmla="*/ 72 w 102"/>
                <a:gd name="T11" fmla="*/ 66 h 155"/>
                <a:gd name="T12" fmla="*/ 102 w 102"/>
                <a:gd name="T13" fmla="*/ 0 h 155"/>
                <a:gd name="T14" fmla="*/ 102 w 102"/>
                <a:gd name="T15" fmla="*/ 0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2" h="155">
                  <a:moveTo>
                    <a:pt x="102" y="0"/>
                  </a:moveTo>
                  <a:lnTo>
                    <a:pt x="0" y="12"/>
                  </a:lnTo>
                  <a:lnTo>
                    <a:pt x="30" y="72"/>
                  </a:lnTo>
                  <a:lnTo>
                    <a:pt x="30" y="155"/>
                  </a:lnTo>
                  <a:lnTo>
                    <a:pt x="72" y="155"/>
                  </a:lnTo>
                  <a:lnTo>
                    <a:pt x="72" y="66"/>
                  </a:lnTo>
                  <a:lnTo>
                    <a:pt x="102" y="0"/>
                  </a:lnTo>
                  <a:lnTo>
                    <a:pt x="102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just" fontAlgn="base">
                <a:spcBef>
                  <a:spcPct val="0"/>
                </a:spcBef>
                <a:spcAft>
                  <a:spcPct val="0"/>
                </a:spcAft>
              </a:pPr>
              <a:endParaRPr lang="cs-CZ" sz="2000">
                <a:solidFill>
                  <a:srgbClr val="FFFFFF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30737" name="Freeform 17"/>
            <p:cNvSpPr>
              <a:spLocks noEditPoints="1"/>
            </p:cNvSpPr>
            <p:nvPr userDrawn="1"/>
          </p:nvSpPr>
          <p:spPr bwMode="ltGray">
            <a:xfrm>
              <a:off x="3059" y="1690"/>
              <a:ext cx="90" cy="96"/>
            </a:xfrm>
            <a:custGeom>
              <a:avLst/>
              <a:gdLst>
                <a:gd name="T0" fmla="*/ 48 w 90"/>
                <a:gd name="T1" fmla="*/ 96 h 96"/>
                <a:gd name="T2" fmla="*/ 72 w 90"/>
                <a:gd name="T3" fmla="*/ 72 h 96"/>
                <a:gd name="T4" fmla="*/ 84 w 90"/>
                <a:gd name="T5" fmla="*/ 48 h 96"/>
                <a:gd name="T6" fmla="*/ 90 w 90"/>
                <a:gd name="T7" fmla="*/ 36 h 96"/>
                <a:gd name="T8" fmla="*/ 84 w 90"/>
                <a:gd name="T9" fmla="*/ 24 h 96"/>
                <a:gd name="T10" fmla="*/ 66 w 90"/>
                <a:gd name="T11" fmla="*/ 6 h 96"/>
                <a:gd name="T12" fmla="*/ 42 w 90"/>
                <a:gd name="T13" fmla="*/ 0 h 96"/>
                <a:gd name="T14" fmla="*/ 24 w 90"/>
                <a:gd name="T15" fmla="*/ 0 h 96"/>
                <a:gd name="T16" fmla="*/ 12 w 90"/>
                <a:gd name="T17" fmla="*/ 12 h 96"/>
                <a:gd name="T18" fmla="*/ 6 w 90"/>
                <a:gd name="T19" fmla="*/ 24 h 96"/>
                <a:gd name="T20" fmla="*/ 0 w 90"/>
                <a:gd name="T21" fmla="*/ 36 h 96"/>
                <a:gd name="T22" fmla="*/ 12 w 90"/>
                <a:gd name="T23" fmla="*/ 66 h 96"/>
                <a:gd name="T24" fmla="*/ 30 w 90"/>
                <a:gd name="T25" fmla="*/ 84 h 96"/>
                <a:gd name="T26" fmla="*/ 48 w 90"/>
                <a:gd name="T27" fmla="*/ 96 h 96"/>
                <a:gd name="T28" fmla="*/ 48 w 90"/>
                <a:gd name="T29" fmla="*/ 96 h 96"/>
                <a:gd name="T30" fmla="*/ 48 w 90"/>
                <a:gd name="T31" fmla="*/ 12 h 96"/>
                <a:gd name="T32" fmla="*/ 66 w 90"/>
                <a:gd name="T33" fmla="*/ 18 h 96"/>
                <a:gd name="T34" fmla="*/ 72 w 90"/>
                <a:gd name="T35" fmla="*/ 24 h 96"/>
                <a:gd name="T36" fmla="*/ 72 w 90"/>
                <a:gd name="T37" fmla="*/ 36 h 96"/>
                <a:gd name="T38" fmla="*/ 72 w 90"/>
                <a:gd name="T39" fmla="*/ 48 h 96"/>
                <a:gd name="T40" fmla="*/ 54 w 90"/>
                <a:gd name="T41" fmla="*/ 66 h 96"/>
                <a:gd name="T42" fmla="*/ 48 w 90"/>
                <a:gd name="T43" fmla="*/ 78 h 96"/>
                <a:gd name="T44" fmla="*/ 30 w 90"/>
                <a:gd name="T45" fmla="*/ 66 h 96"/>
                <a:gd name="T46" fmla="*/ 24 w 90"/>
                <a:gd name="T47" fmla="*/ 48 h 96"/>
                <a:gd name="T48" fmla="*/ 18 w 90"/>
                <a:gd name="T49" fmla="*/ 30 h 96"/>
                <a:gd name="T50" fmla="*/ 30 w 90"/>
                <a:gd name="T51" fmla="*/ 12 h 96"/>
                <a:gd name="T52" fmla="*/ 48 w 90"/>
                <a:gd name="T53" fmla="*/ 12 h 96"/>
                <a:gd name="T54" fmla="*/ 48 w 90"/>
                <a:gd name="T55" fmla="*/ 12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90" h="96">
                  <a:moveTo>
                    <a:pt x="48" y="96"/>
                  </a:moveTo>
                  <a:lnTo>
                    <a:pt x="72" y="72"/>
                  </a:lnTo>
                  <a:lnTo>
                    <a:pt x="84" y="48"/>
                  </a:lnTo>
                  <a:lnTo>
                    <a:pt x="90" y="36"/>
                  </a:lnTo>
                  <a:lnTo>
                    <a:pt x="84" y="24"/>
                  </a:lnTo>
                  <a:lnTo>
                    <a:pt x="66" y="6"/>
                  </a:lnTo>
                  <a:lnTo>
                    <a:pt x="42" y="0"/>
                  </a:lnTo>
                  <a:lnTo>
                    <a:pt x="24" y="0"/>
                  </a:lnTo>
                  <a:lnTo>
                    <a:pt x="12" y="12"/>
                  </a:lnTo>
                  <a:lnTo>
                    <a:pt x="6" y="24"/>
                  </a:lnTo>
                  <a:lnTo>
                    <a:pt x="0" y="36"/>
                  </a:lnTo>
                  <a:lnTo>
                    <a:pt x="12" y="66"/>
                  </a:lnTo>
                  <a:lnTo>
                    <a:pt x="30" y="84"/>
                  </a:lnTo>
                  <a:lnTo>
                    <a:pt x="48" y="96"/>
                  </a:lnTo>
                  <a:lnTo>
                    <a:pt x="48" y="96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24"/>
                  </a:lnTo>
                  <a:lnTo>
                    <a:pt x="72" y="36"/>
                  </a:lnTo>
                  <a:lnTo>
                    <a:pt x="72" y="48"/>
                  </a:lnTo>
                  <a:lnTo>
                    <a:pt x="54" y="66"/>
                  </a:lnTo>
                  <a:lnTo>
                    <a:pt x="48" y="78"/>
                  </a:lnTo>
                  <a:lnTo>
                    <a:pt x="30" y="66"/>
                  </a:lnTo>
                  <a:lnTo>
                    <a:pt x="24" y="48"/>
                  </a:lnTo>
                  <a:lnTo>
                    <a:pt x="18" y="30"/>
                  </a:lnTo>
                  <a:lnTo>
                    <a:pt x="30" y="12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just" fontAlgn="base">
                <a:spcBef>
                  <a:spcPct val="0"/>
                </a:spcBef>
                <a:spcAft>
                  <a:spcPct val="0"/>
                </a:spcAft>
              </a:pPr>
              <a:endParaRPr lang="cs-CZ" sz="2000">
                <a:solidFill>
                  <a:srgbClr val="FFFFFF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30738" name="Freeform 18"/>
            <p:cNvSpPr>
              <a:spLocks noEditPoints="1"/>
            </p:cNvSpPr>
            <p:nvPr userDrawn="1"/>
          </p:nvSpPr>
          <p:spPr bwMode="ltGray">
            <a:xfrm>
              <a:off x="3059" y="1768"/>
              <a:ext cx="90" cy="108"/>
            </a:xfrm>
            <a:custGeom>
              <a:avLst/>
              <a:gdLst>
                <a:gd name="T0" fmla="*/ 0 w 90"/>
                <a:gd name="T1" fmla="*/ 90 h 108"/>
                <a:gd name="T2" fmla="*/ 12 w 90"/>
                <a:gd name="T3" fmla="*/ 102 h 108"/>
                <a:gd name="T4" fmla="*/ 24 w 90"/>
                <a:gd name="T5" fmla="*/ 108 h 108"/>
                <a:gd name="T6" fmla="*/ 54 w 90"/>
                <a:gd name="T7" fmla="*/ 108 h 108"/>
                <a:gd name="T8" fmla="*/ 78 w 90"/>
                <a:gd name="T9" fmla="*/ 96 h 108"/>
                <a:gd name="T10" fmla="*/ 90 w 90"/>
                <a:gd name="T11" fmla="*/ 72 h 108"/>
                <a:gd name="T12" fmla="*/ 84 w 90"/>
                <a:gd name="T13" fmla="*/ 42 h 108"/>
                <a:gd name="T14" fmla="*/ 66 w 90"/>
                <a:gd name="T15" fmla="*/ 24 h 108"/>
                <a:gd name="T16" fmla="*/ 54 w 90"/>
                <a:gd name="T17" fmla="*/ 12 h 108"/>
                <a:gd name="T18" fmla="*/ 48 w 90"/>
                <a:gd name="T19" fmla="*/ 6 h 108"/>
                <a:gd name="T20" fmla="*/ 48 w 90"/>
                <a:gd name="T21" fmla="*/ 6 h 108"/>
                <a:gd name="T22" fmla="*/ 48 w 90"/>
                <a:gd name="T23" fmla="*/ 0 h 108"/>
                <a:gd name="T24" fmla="*/ 24 w 90"/>
                <a:gd name="T25" fmla="*/ 24 h 108"/>
                <a:gd name="T26" fmla="*/ 6 w 90"/>
                <a:gd name="T27" fmla="*/ 48 h 108"/>
                <a:gd name="T28" fmla="*/ 0 w 90"/>
                <a:gd name="T29" fmla="*/ 66 h 108"/>
                <a:gd name="T30" fmla="*/ 0 w 90"/>
                <a:gd name="T31" fmla="*/ 90 h 108"/>
                <a:gd name="T32" fmla="*/ 0 w 90"/>
                <a:gd name="T33" fmla="*/ 90 h 108"/>
                <a:gd name="T34" fmla="*/ 12 w 90"/>
                <a:gd name="T35" fmla="*/ 66 h 108"/>
                <a:gd name="T36" fmla="*/ 18 w 90"/>
                <a:gd name="T37" fmla="*/ 48 h 108"/>
                <a:gd name="T38" fmla="*/ 30 w 90"/>
                <a:gd name="T39" fmla="*/ 36 h 108"/>
                <a:gd name="T40" fmla="*/ 42 w 90"/>
                <a:gd name="T41" fmla="*/ 24 h 108"/>
                <a:gd name="T42" fmla="*/ 48 w 90"/>
                <a:gd name="T43" fmla="*/ 18 h 108"/>
                <a:gd name="T44" fmla="*/ 66 w 90"/>
                <a:gd name="T45" fmla="*/ 30 h 108"/>
                <a:gd name="T46" fmla="*/ 72 w 90"/>
                <a:gd name="T47" fmla="*/ 48 h 108"/>
                <a:gd name="T48" fmla="*/ 78 w 90"/>
                <a:gd name="T49" fmla="*/ 72 h 108"/>
                <a:gd name="T50" fmla="*/ 78 w 90"/>
                <a:gd name="T51" fmla="*/ 84 h 108"/>
                <a:gd name="T52" fmla="*/ 66 w 90"/>
                <a:gd name="T53" fmla="*/ 96 h 108"/>
                <a:gd name="T54" fmla="*/ 42 w 90"/>
                <a:gd name="T55" fmla="*/ 102 h 108"/>
                <a:gd name="T56" fmla="*/ 30 w 90"/>
                <a:gd name="T57" fmla="*/ 96 h 108"/>
                <a:gd name="T58" fmla="*/ 18 w 90"/>
                <a:gd name="T59" fmla="*/ 90 h 108"/>
                <a:gd name="T60" fmla="*/ 12 w 90"/>
                <a:gd name="T61" fmla="*/ 78 h 108"/>
                <a:gd name="T62" fmla="*/ 12 w 90"/>
                <a:gd name="T63" fmla="*/ 66 h 108"/>
                <a:gd name="T64" fmla="*/ 12 w 90"/>
                <a:gd name="T65" fmla="*/ 66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90" h="108">
                  <a:moveTo>
                    <a:pt x="0" y="90"/>
                  </a:moveTo>
                  <a:lnTo>
                    <a:pt x="12" y="102"/>
                  </a:lnTo>
                  <a:lnTo>
                    <a:pt x="24" y="108"/>
                  </a:lnTo>
                  <a:lnTo>
                    <a:pt x="54" y="108"/>
                  </a:lnTo>
                  <a:lnTo>
                    <a:pt x="78" y="96"/>
                  </a:lnTo>
                  <a:lnTo>
                    <a:pt x="90" y="72"/>
                  </a:lnTo>
                  <a:lnTo>
                    <a:pt x="84" y="42"/>
                  </a:lnTo>
                  <a:lnTo>
                    <a:pt x="66" y="24"/>
                  </a:lnTo>
                  <a:lnTo>
                    <a:pt x="54" y="12"/>
                  </a:lnTo>
                  <a:lnTo>
                    <a:pt x="48" y="6"/>
                  </a:lnTo>
                  <a:lnTo>
                    <a:pt x="48" y="6"/>
                  </a:lnTo>
                  <a:lnTo>
                    <a:pt x="48" y="0"/>
                  </a:lnTo>
                  <a:lnTo>
                    <a:pt x="24" y="24"/>
                  </a:lnTo>
                  <a:lnTo>
                    <a:pt x="6" y="48"/>
                  </a:lnTo>
                  <a:lnTo>
                    <a:pt x="0" y="66"/>
                  </a:lnTo>
                  <a:lnTo>
                    <a:pt x="0" y="90"/>
                  </a:lnTo>
                  <a:lnTo>
                    <a:pt x="0" y="90"/>
                  </a:lnTo>
                  <a:close/>
                  <a:moveTo>
                    <a:pt x="12" y="66"/>
                  </a:moveTo>
                  <a:lnTo>
                    <a:pt x="18" y="48"/>
                  </a:lnTo>
                  <a:lnTo>
                    <a:pt x="30" y="36"/>
                  </a:lnTo>
                  <a:lnTo>
                    <a:pt x="42" y="24"/>
                  </a:lnTo>
                  <a:lnTo>
                    <a:pt x="48" y="18"/>
                  </a:lnTo>
                  <a:lnTo>
                    <a:pt x="66" y="30"/>
                  </a:lnTo>
                  <a:lnTo>
                    <a:pt x="72" y="48"/>
                  </a:lnTo>
                  <a:lnTo>
                    <a:pt x="78" y="72"/>
                  </a:lnTo>
                  <a:lnTo>
                    <a:pt x="78" y="84"/>
                  </a:lnTo>
                  <a:lnTo>
                    <a:pt x="66" y="96"/>
                  </a:lnTo>
                  <a:lnTo>
                    <a:pt x="42" y="102"/>
                  </a:lnTo>
                  <a:lnTo>
                    <a:pt x="30" y="96"/>
                  </a:lnTo>
                  <a:lnTo>
                    <a:pt x="18" y="90"/>
                  </a:lnTo>
                  <a:lnTo>
                    <a:pt x="12" y="78"/>
                  </a:lnTo>
                  <a:lnTo>
                    <a:pt x="12" y="66"/>
                  </a:lnTo>
                  <a:lnTo>
                    <a:pt x="1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just" fontAlgn="base">
                <a:spcBef>
                  <a:spcPct val="0"/>
                </a:spcBef>
                <a:spcAft>
                  <a:spcPct val="0"/>
                </a:spcAft>
              </a:pPr>
              <a:endParaRPr lang="cs-CZ" sz="2000">
                <a:solidFill>
                  <a:srgbClr val="FFFFFF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30739" name="Freeform 19"/>
            <p:cNvSpPr>
              <a:spLocks/>
            </p:cNvSpPr>
            <p:nvPr userDrawn="1"/>
          </p:nvSpPr>
          <p:spPr bwMode="ltGray">
            <a:xfrm>
              <a:off x="5470" y="1205"/>
              <a:ext cx="102" cy="156"/>
            </a:xfrm>
            <a:custGeom>
              <a:avLst/>
              <a:gdLst>
                <a:gd name="T0" fmla="*/ 102 w 102"/>
                <a:gd name="T1" fmla="*/ 0 h 156"/>
                <a:gd name="T2" fmla="*/ 0 w 102"/>
                <a:gd name="T3" fmla="*/ 6 h 156"/>
                <a:gd name="T4" fmla="*/ 30 w 102"/>
                <a:gd name="T5" fmla="*/ 72 h 156"/>
                <a:gd name="T6" fmla="*/ 30 w 102"/>
                <a:gd name="T7" fmla="*/ 156 h 156"/>
                <a:gd name="T8" fmla="*/ 72 w 102"/>
                <a:gd name="T9" fmla="*/ 156 h 156"/>
                <a:gd name="T10" fmla="*/ 72 w 102"/>
                <a:gd name="T11" fmla="*/ 66 h 156"/>
                <a:gd name="T12" fmla="*/ 102 w 102"/>
                <a:gd name="T13" fmla="*/ 0 h 156"/>
                <a:gd name="T14" fmla="*/ 102 w 102"/>
                <a:gd name="T15" fmla="*/ 0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2" h="156">
                  <a:moveTo>
                    <a:pt x="102" y="0"/>
                  </a:moveTo>
                  <a:lnTo>
                    <a:pt x="0" y="6"/>
                  </a:lnTo>
                  <a:lnTo>
                    <a:pt x="30" y="72"/>
                  </a:lnTo>
                  <a:lnTo>
                    <a:pt x="30" y="156"/>
                  </a:lnTo>
                  <a:lnTo>
                    <a:pt x="72" y="156"/>
                  </a:lnTo>
                  <a:lnTo>
                    <a:pt x="72" y="66"/>
                  </a:lnTo>
                  <a:lnTo>
                    <a:pt x="102" y="0"/>
                  </a:lnTo>
                  <a:lnTo>
                    <a:pt x="102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just" fontAlgn="base">
                <a:spcBef>
                  <a:spcPct val="0"/>
                </a:spcBef>
                <a:spcAft>
                  <a:spcPct val="0"/>
                </a:spcAft>
              </a:pPr>
              <a:endParaRPr lang="cs-CZ" sz="2000">
                <a:solidFill>
                  <a:srgbClr val="FFFFFF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30740" name="Freeform 20"/>
            <p:cNvSpPr>
              <a:spLocks noEditPoints="1"/>
            </p:cNvSpPr>
            <p:nvPr userDrawn="1"/>
          </p:nvSpPr>
          <p:spPr bwMode="ltGray">
            <a:xfrm>
              <a:off x="5476" y="1349"/>
              <a:ext cx="84" cy="96"/>
            </a:xfrm>
            <a:custGeom>
              <a:avLst/>
              <a:gdLst>
                <a:gd name="T0" fmla="*/ 42 w 84"/>
                <a:gd name="T1" fmla="*/ 96 h 96"/>
                <a:gd name="T2" fmla="*/ 66 w 84"/>
                <a:gd name="T3" fmla="*/ 78 h 96"/>
                <a:gd name="T4" fmla="*/ 84 w 84"/>
                <a:gd name="T5" fmla="*/ 54 h 96"/>
                <a:gd name="T6" fmla="*/ 84 w 84"/>
                <a:gd name="T7" fmla="*/ 30 h 96"/>
                <a:gd name="T8" fmla="*/ 66 w 84"/>
                <a:gd name="T9" fmla="*/ 6 h 96"/>
                <a:gd name="T10" fmla="*/ 42 w 84"/>
                <a:gd name="T11" fmla="*/ 0 h 96"/>
                <a:gd name="T12" fmla="*/ 24 w 84"/>
                <a:gd name="T13" fmla="*/ 6 h 96"/>
                <a:gd name="T14" fmla="*/ 12 w 84"/>
                <a:gd name="T15" fmla="*/ 18 h 96"/>
                <a:gd name="T16" fmla="*/ 6 w 84"/>
                <a:gd name="T17" fmla="*/ 30 h 96"/>
                <a:gd name="T18" fmla="*/ 0 w 84"/>
                <a:gd name="T19" fmla="*/ 42 h 96"/>
                <a:gd name="T20" fmla="*/ 12 w 84"/>
                <a:gd name="T21" fmla="*/ 66 h 96"/>
                <a:gd name="T22" fmla="*/ 30 w 84"/>
                <a:gd name="T23" fmla="*/ 84 h 96"/>
                <a:gd name="T24" fmla="*/ 42 w 84"/>
                <a:gd name="T25" fmla="*/ 96 h 96"/>
                <a:gd name="T26" fmla="*/ 42 w 84"/>
                <a:gd name="T27" fmla="*/ 96 h 96"/>
                <a:gd name="T28" fmla="*/ 48 w 84"/>
                <a:gd name="T29" fmla="*/ 12 h 96"/>
                <a:gd name="T30" fmla="*/ 66 w 84"/>
                <a:gd name="T31" fmla="*/ 18 h 96"/>
                <a:gd name="T32" fmla="*/ 72 w 84"/>
                <a:gd name="T33" fmla="*/ 30 h 96"/>
                <a:gd name="T34" fmla="*/ 72 w 84"/>
                <a:gd name="T35" fmla="*/ 42 h 96"/>
                <a:gd name="T36" fmla="*/ 66 w 84"/>
                <a:gd name="T37" fmla="*/ 54 h 96"/>
                <a:gd name="T38" fmla="*/ 54 w 84"/>
                <a:gd name="T39" fmla="*/ 72 h 96"/>
                <a:gd name="T40" fmla="*/ 42 w 84"/>
                <a:gd name="T41" fmla="*/ 84 h 96"/>
                <a:gd name="T42" fmla="*/ 42 w 84"/>
                <a:gd name="T43" fmla="*/ 84 h 96"/>
                <a:gd name="T44" fmla="*/ 30 w 84"/>
                <a:gd name="T45" fmla="*/ 72 h 96"/>
                <a:gd name="T46" fmla="*/ 18 w 84"/>
                <a:gd name="T47" fmla="*/ 54 h 96"/>
                <a:gd name="T48" fmla="*/ 18 w 84"/>
                <a:gd name="T49" fmla="*/ 30 h 96"/>
                <a:gd name="T50" fmla="*/ 30 w 84"/>
                <a:gd name="T51" fmla="*/ 18 h 96"/>
                <a:gd name="T52" fmla="*/ 48 w 84"/>
                <a:gd name="T53" fmla="*/ 12 h 96"/>
                <a:gd name="T54" fmla="*/ 48 w 84"/>
                <a:gd name="T55" fmla="*/ 12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84" h="96">
                  <a:moveTo>
                    <a:pt x="42" y="96"/>
                  </a:moveTo>
                  <a:lnTo>
                    <a:pt x="66" y="78"/>
                  </a:lnTo>
                  <a:lnTo>
                    <a:pt x="84" y="54"/>
                  </a:lnTo>
                  <a:lnTo>
                    <a:pt x="84" y="30"/>
                  </a:lnTo>
                  <a:lnTo>
                    <a:pt x="66" y="6"/>
                  </a:lnTo>
                  <a:lnTo>
                    <a:pt x="42" y="0"/>
                  </a:lnTo>
                  <a:lnTo>
                    <a:pt x="24" y="6"/>
                  </a:lnTo>
                  <a:lnTo>
                    <a:pt x="12" y="18"/>
                  </a:lnTo>
                  <a:lnTo>
                    <a:pt x="6" y="30"/>
                  </a:lnTo>
                  <a:lnTo>
                    <a:pt x="0" y="42"/>
                  </a:lnTo>
                  <a:lnTo>
                    <a:pt x="12" y="66"/>
                  </a:lnTo>
                  <a:lnTo>
                    <a:pt x="30" y="84"/>
                  </a:lnTo>
                  <a:lnTo>
                    <a:pt x="42" y="96"/>
                  </a:lnTo>
                  <a:lnTo>
                    <a:pt x="42" y="96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30"/>
                  </a:lnTo>
                  <a:lnTo>
                    <a:pt x="72" y="42"/>
                  </a:lnTo>
                  <a:lnTo>
                    <a:pt x="66" y="54"/>
                  </a:lnTo>
                  <a:lnTo>
                    <a:pt x="54" y="72"/>
                  </a:lnTo>
                  <a:lnTo>
                    <a:pt x="42" y="84"/>
                  </a:lnTo>
                  <a:lnTo>
                    <a:pt x="42" y="84"/>
                  </a:lnTo>
                  <a:lnTo>
                    <a:pt x="30" y="72"/>
                  </a:lnTo>
                  <a:lnTo>
                    <a:pt x="18" y="54"/>
                  </a:lnTo>
                  <a:lnTo>
                    <a:pt x="18" y="30"/>
                  </a:lnTo>
                  <a:lnTo>
                    <a:pt x="30" y="18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just" fontAlgn="base">
                <a:spcBef>
                  <a:spcPct val="0"/>
                </a:spcBef>
                <a:spcAft>
                  <a:spcPct val="0"/>
                </a:spcAft>
              </a:pPr>
              <a:endParaRPr lang="cs-CZ" sz="2000">
                <a:solidFill>
                  <a:srgbClr val="FFFFFF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30741" name="Freeform 21"/>
            <p:cNvSpPr>
              <a:spLocks noEditPoints="1"/>
            </p:cNvSpPr>
            <p:nvPr userDrawn="1"/>
          </p:nvSpPr>
          <p:spPr bwMode="ltGray">
            <a:xfrm>
              <a:off x="5470" y="1433"/>
              <a:ext cx="90" cy="108"/>
            </a:xfrm>
            <a:custGeom>
              <a:avLst/>
              <a:gdLst>
                <a:gd name="T0" fmla="*/ 6 w 90"/>
                <a:gd name="T1" fmla="*/ 90 h 108"/>
                <a:gd name="T2" fmla="*/ 18 w 90"/>
                <a:gd name="T3" fmla="*/ 102 h 108"/>
                <a:gd name="T4" fmla="*/ 30 w 90"/>
                <a:gd name="T5" fmla="*/ 108 h 108"/>
                <a:gd name="T6" fmla="*/ 60 w 90"/>
                <a:gd name="T7" fmla="*/ 108 h 108"/>
                <a:gd name="T8" fmla="*/ 84 w 90"/>
                <a:gd name="T9" fmla="*/ 96 h 108"/>
                <a:gd name="T10" fmla="*/ 90 w 90"/>
                <a:gd name="T11" fmla="*/ 84 h 108"/>
                <a:gd name="T12" fmla="*/ 90 w 90"/>
                <a:gd name="T13" fmla="*/ 66 h 108"/>
                <a:gd name="T14" fmla="*/ 84 w 90"/>
                <a:gd name="T15" fmla="*/ 36 h 108"/>
                <a:gd name="T16" fmla="*/ 72 w 90"/>
                <a:gd name="T17" fmla="*/ 18 h 108"/>
                <a:gd name="T18" fmla="*/ 60 w 90"/>
                <a:gd name="T19" fmla="*/ 6 h 108"/>
                <a:gd name="T20" fmla="*/ 54 w 90"/>
                <a:gd name="T21" fmla="*/ 0 h 108"/>
                <a:gd name="T22" fmla="*/ 54 w 90"/>
                <a:gd name="T23" fmla="*/ 0 h 108"/>
                <a:gd name="T24" fmla="*/ 48 w 90"/>
                <a:gd name="T25" fmla="*/ 0 h 108"/>
                <a:gd name="T26" fmla="*/ 24 w 90"/>
                <a:gd name="T27" fmla="*/ 24 h 108"/>
                <a:gd name="T28" fmla="*/ 12 w 90"/>
                <a:gd name="T29" fmla="*/ 48 h 108"/>
                <a:gd name="T30" fmla="*/ 0 w 90"/>
                <a:gd name="T31" fmla="*/ 66 h 108"/>
                <a:gd name="T32" fmla="*/ 6 w 90"/>
                <a:gd name="T33" fmla="*/ 90 h 108"/>
                <a:gd name="T34" fmla="*/ 6 w 90"/>
                <a:gd name="T35" fmla="*/ 90 h 108"/>
                <a:gd name="T36" fmla="*/ 18 w 90"/>
                <a:gd name="T37" fmla="*/ 66 h 108"/>
                <a:gd name="T38" fmla="*/ 24 w 90"/>
                <a:gd name="T39" fmla="*/ 48 h 108"/>
                <a:gd name="T40" fmla="*/ 36 w 90"/>
                <a:gd name="T41" fmla="*/ 30 h 108"/>
                <a:gd name="T42" fmla="*/ 42 w 90"/>
                <a:gd name="T43" fmla="*/ 18 h 108"/>
                <a:gd name="T44" fmla="*/ 48 w 90"/>
                <a:gd name="T45" fmla="*/ 12 h 108"/>
                <a:gd name="T46" fmla="*/ 78 w 90"/>
                <a:gd name="T47" fmla="*/ 42 h 108"/>
                <a:gd name="T48" fmla="*/ 84 w 90"/>
                <a:gd name="T49" fmla="*/ 66 h 108"/>
                <a:gd name="T50" fmla="*/ 66 w 90"/>
                <a:gd name="T51" fmla="*/ 90 h 108"/>
                <a:gd name="T52" fmla="*/ 54 w 90"/>
                <a:gd name="T53" fmla="*/ 96 h 108"/>
                <a:gd name="T54" fmla="*/ 42 w 90"/>
                <a:gd name="T55" fmla="*/ 96 h 108"/>
                <a:gd name="T56" fmla="*/ 30 w 90"/>
                <a:gd name="T57" fmla="*/ 96 h 108"/>
                <a:gd name="T58" fmla="*/ 24 w 90"/>
                <a:gd name="T59" fmla="*/ 84 h 108"/>
                <a:gd name="T60" fmla="*/ 18 w 90"/>
                <a:gd name="T61" fmla="*/ 78 h 108"/>
                <a:gd name="T62" fmla="*/ 18 w 90"/>
                <a:gd name="T63" fmla="*/ 66 h 108"/>
                <a:gd name="T64" fmla="*/ 18 w 90"/>
                <a:gd name="T65" fmla="*/ 66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90" h="108">
                  <a:moveTo>
                    <a:pt x="6" y="90"/>
                  </a:moveTo>
                  <a:lnTo>
                    <a:pt x="18" y="102"/>
                  </a:lnTo>
                  <a:lnTo>
                    <a:pt x="30" y="108"/>
                  </a:lnTo>
                  <a:lnTo>
                    <a:pt x="60" y="108"/>
                  </a:lnTo>
                  <a:lnTo>
                    <a:pt x="84" y="96"/>
                  </a:lnTo>
                  <a:lnTo>
                    <a:pt x="90" y="84"/>
                  </a:lnTo>
                  <a:lnTo>
                    <a:pt x="90" y="66"/>
                  </a:lnTo>
                  <a:lnTo>
                    <a:pt x="84" y="36"/>
                  </a:lnTo>
                  <a:lnTo>
                    <a:pt x="72" y="18"/>
                  </a:lnTo>
                  <a:lnTo>
                    <a:pt x="60" y="6"/>
                  </a:lnTo>
                  <a:lnTo>
                    <a:pt x="54" y="0"/>
                  </a:lnTo>
                  <a:lnTo>
                    <a:pt x="54" y="0"/>
                  </a:lnTo>
                  <a:lnTo>
                    <a:pt x="48" y="0"/>
                  </a:lnTo>
                  <a:lnTo>
                    <a:pt x="24" y="24"/>
                  </a:lnTo>
                  <a:lnTo>
                    <a:pt x="12" y="48"/>
                  </a:lnTo>
                  <a:lnTo>
                    <a:pt x="0" y="66"/>
                  </a:lnTo>
                  <a:lnTo>
                    <a:pt x="6" y="90"/>
                  </a:lnTo>
                  <a:lnTo>
                    <a:pt x="6" y="90"/>
                  </a:lnTo>
                  <a:close/>
                  <a:moveTo>
                    <a:pt x="18" y="66"/>
                  </a:moveTo>
                  <a:lnTo>
                    <a:pt x="24" y="48"/>
                  </a:lnTo>
                  <a:lnTo>
                    <a:pt x="36" y="30"/>
                  </a:lnTo>
                  <a:lnTo>
                    <a:pt x="42" y="18"/>
                  </a:lnTo>
                  <a:lnTo>
                    <a:pt x="48" y="12"/>
                  </a:lnTo>
                  <a:lnTo>
                    <a:pt x="78" y="42"/>
                  </a:lnTo>
                  <a:lnTo>
                    <a:pt x="84" y="66"/>
                  </a:lnTo>
                  <a:lnTo>
                    <a:pt x="66" y="90"/>
                  </a:lnTo>
                  <a:lnTo>
                    <a:pt x="54" y="96"/>
                  </a:lnTo>
                  <a:lnTo>
                    <a:pt x="42" y="96"/>
                  </a:lnTo>
                  <a:lnTo>
                    <a:pt x="30" y="96"/>
                  </a:lnTo>
                  <a:lnTo>
                    <a:pt x="24" y="84"/>
                  </a:lnTo>
                  <a:lnTo>
                    <a:pt x="18" y="78"/>
                  </a:lnTo>
                  <a:lnTo>
                    <a:pt x="18" y="66"/>
                  </a:lnTo>
                  <a:lnTo>
                    <a:pt x="18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just" fontAlgn="base">
                <a:spcBef>
                  <a:spcPct val="0"/>
                </a:spcBef>
                <a:spcAft>
                  <a:spcPct val="0"/>
                </a:spcAft>
              </a:pPr>
              <a:endParaRPr lang="cs-CZ" sz="2000">
                <a:solidFill>
                  <a:srgbClr val="FFFFFF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30742" name="Freeform 22"/>
            <p:cNvSpPr>
              <a:spLocks noEditPoints="1"/>
            </p:cNvSpPr>
            <p:nvPr userDrawn="1"/>
          </p:nvSpPr>
          <p:spPr bwMode="ltGray">
            <a:xfrm>
              <a:off x="5428" y="3525"/>
              <a:ext cx="66" cy="96"/>
            </a:xfrm>
            <a:custGeom>
              <a:avLst/>
              <a:gdLst>
                <a:gd name="T0" fmla="*/ 30 w 66"/>
                <a:gd name="T1" fmla="*/ 96 h 96"/>
                <a:gd name="T2" fmla="*/ 54 w 66"/>
                <a:gd name="T3" fmla="*/ 72 h 96"/>
                <a:gd name="T4" fmla="*/ 66 w 66"/>
                <a:gd name="T5" fmla="*/ 48 h 96"/>
                <a:gd name="T6" fmla="*/ 66 w 66"/>
                <a:gd name="T7" fmla="*/ 24 h 96"/>
                <a:gd name="T8" fmla="*/ 54 w 66"/>
                <a:gd name="T9" fmla="*/ 6 h 96"/>
                <a:gd name="T10" fmla="*/ 30 w 66"/>
                <a:gd name="T11" fmla="*/ 0 h 96"/>
                <a:gd name="T12" fmla="*/ 18 w 66"/>
                <a:gd name="T13" fmla="*/ 0 h 96"/>
                <a:gd name="T14" fmla="*/ 6 w 66"/>
                <a:gd name="T15" fmla="*/ 12 h 96"/>
                <a:gd name="T16" fmla="*/ 0 w 66"/>
                <a:gd name="T17" fmla="*/ 36 h 96"/>
                <a:gd name="T18" fmla="*/ 6 w 66"/>
                <a:gd name="T19" fmla="*/ 60 h 96"/>
                <a:gd name="T20" fmla="*/ 18 w 66"/>
                <a:gd name="T21" fmla="*/ 84 h 96"/>
                <a:gd name="T22" fmla="*/ 30 w 66"/>
                <a:gd name="T23" fmla="*/ 96 h 96"/>
                <a:gd name="T24" fmla="*/ 30 w 66"/>
                <a:gd name="T25" fmla="*/ 96 h 96"/>
                <a:gd name="T26" fmla="*/ 30 w 66"/>
                <a:gd name="T27" fmla="*/ 12 h 96"/>
                <a:gd name="T28" fmla="*/ 48 w 66"/>
                <a:gd name="T29" fmla="*/ 18 h 96"/>
                <a:gd name="T30" fmla="*/ 54 w 66"/>
                <a:gd name="T31" fmla="*/ 24 h 96"/>
                <a:gd name="T32" fmla="*/ 54 w 66"/>
                <a:gd name="T33" fmla="*/ 36 h 96"/>
                <a:gd name="T34" fmla="*/ 48 w 66"/>
                <a:gd name="T35" fmla="*/ 48 h 96"/>
                <a:gd name="T36" fmla="*/ 36 w 66"/>
                <a:gd name="T37" fmla="*/ 66 h 96"/>
                <a:gd name="T38" fmla="*/ 30 w 66"/>
                <a:gd name="T39" fmla="*/ 78 h 96"/>
                <a:gd name="T40" fmla="*/ 18 w 66"/>
                <a:gd name="T41" fmla="*/ 66 h 96"/>
                <a:gd name="T42" fmla="*/ 12 w 66"/>
                <a:gd name="T43" fmla="*/ 48 h 96"/>
                <a:gd name="T44" fmla="*/ 6 w 66"/>
                <a:gd name="T45" fmla="*/ 30 h 96"/>
                <a:gd name="T46" fmla="*/ 18 w 66"/>
                <a:gd name="T47" fmla="*/ 12 h 96"/>
                <a:gd name="T48" fmla="*/ 30 w 66"/>
                <a:gd name="T49" fmla="*/ 12 h 96"/>
                <a:gd name="T50" fmla="*/ 30 w 66"/>
                <a:gd name="T51" fmla="*/ 12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66" h="96">
                  <a:moveTo>
                    <a:pt x="30" y="96"/>
                  </a:moveTo>
                  <a:lnTo>
                    <a:pt x="54" y="72"/>
                  </a:lnTo>
                  <a:lnTo>
                    <a:pt x="66" y="48"/>
                  </a:lnTo>
                  <a:lnTo>
                    <a:pt x="66" y="24"/>
                  </a:lnTo>
                  <a:lnTo>
                    <a:pt x="54" y="6"/>
                  </a:lnTo>
                  <a:lnTo>
                    <a:pt x="30" y="0"/>
                  </a:lnTo>
                  <a:lnTo>
                    <a:pt x="18" y="0"/>
                  </a:lnTo>
                  <a:lnTo>
                    <a:pt x="6" y="12"/>
                  </a:lnTo>
                  <a:lnTo>
                    <a:pt x="0" y="36"/>
                  </a:lnTo>
                  <a:lnTo>
                    <a:pt x="6" y="60"/>
                  </a:lnTo>
                  <a:lnTo>
                    <a:pt x="18" y="84"/>
                  </a:lnTo>
                  <a:lnTo>
                    <a:pt x="30" y="96"/>
                  </a:lnTo>
                  <a:lnTo>
                    <a:pt x="30" y="96"/>
                  </a:lnTo>
                  <a:close/>
                  <a:moveTo>
                    <a:pt x="30" y="12"/>
                  </a:moveTo>
                  <a:lnTo>
                    <a:pt x="48" y="18"/>
                  </a:lnTo>
                  <a:lnTo>
                    <a:pt x="54" y="24"/>
                  </a:lnTo>
                  <a:lnTo>
                    <a:pt x="54" y="36"/>
                  </a:lnTo>
                  <a:lnTo>
                    <a:pt x="48" y="48"/>
                  </a:lnTo>
                  <a:lnTo>
                    <a:pt x="36" y="66"/>
                  </a:lnTo>
                  <a:lnTo>
                    <a:pt x="30" y="78"/>
                  </a:lnTo>
                  <a:lnTo>
                    <a:pt x="18" y="66"/>
                  </a:lnTo>
                  <a:lnTo>
                    <a:pt x="12" y="48"/>
                  </a:lnTo>
                  <a:lnTo>
                    <a:pt x="6" y="30"/>
                  </a:lnTo>
                  <a:lnTo>
                    <a:pt x="18" y="12"/>
                  </a:lnTo>
                  <a:lnTo>
                    <a:pt x="30" y="12"/>
                  </a:lnTo>
                  <a:lnTo>
                    <a:pt x="30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just" fontAlgn="base">
                <a:spcBef>
                  <a:spcPct val="0"/>
                </a:spcBef>
                <a:spcAft>
                  <a:spcPct val="0"/>
                </a:spcAft>
              </a:pPr>
              <a:endParaRPr lang="cs-CZ" sz="2000">
                <a:solidFill>
                  <a:srgbClr val="FFFFFF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30743" name="Freeform 23"/>
            <p:cNvSpPr>
              <a:spLocks/>
            </p:cNvSpPr>
            <p:nvPr userDrawn="1"/>
          </p:nvSpPr>
          <p:spPr bwMode="ltGray">
            <a:xfrm>
              <a:off x="3017" y="1127"/>
              <a:ext cx="2603" cy="444"/>
            </a:xfrm>
            <a:custGeom>
              <a:avLst/>
              <a:gdLst>
                <a:gd name="T0" fmla="*/ 2577 w 2594"/>
                <a:gd name="T1" fmla="*/ 0 h 444"/>
                <a:gd name="T2" fmla="*/ 2594 w 2594"/>
                <a:gd name="T3" fmla="*/ 72 h 444"/>
                <a:gd name="T4" fmla="*/ 6 w 2594"/>
                <a:gd name="T5" fmla="*/ 444 h 444"/>
                <a:gd name="T6" fmla="*/ 0 w 2594"/>
                <a:gd name="T7" fmla="*/ 396 h 444"/>
                <a:gd name="T8" fmla="*/ 1225 w 2594"/>
                <a:gd name="T9" fmla="*/ 96 h 444"/>
                <a:gd name="T10" fmla="*/ 1351 w 2594"/>
                <a:gd name="T11" fmla="*/ 78 h 444"/>
                <a:gd name="T12" fmla="*/ 2577 w 2594"/>
                <a:gd name="T13" fmla="*/ 0 h 444"/>
                <a:gd name="T14" fmla="*/ 2577 w 2594"/>
                <a:gd name="T15" fmla="*/ 0 h 4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594" h="444">
                  <a:moveTo>
                    <a:pt x="2577" y="0"/>
                  </a:moveTo>
                  <a:lnTo>
                    <a:pt x="2594" y="72"/>
                  </a:lnTo>
                  <a:lnTo>
                    <a:pt x="6" y="444"/>
                  </a:lnTo>
                  <a:lnTo>
                    <a:pt x="0" y="396"/>
                  </a:lnTo>
                  <a:lnTo>
                    <a:pt x="1225" y="96"/>
                  </a:lnTo>
                  <a:lnTo>
                    <a:pt x="1351" y="78"/>
                  </a:lnTo>
                  <a:lnTo>
                    <a:pt x="2577" y="0"/>
                  </a:lnTo>
                  <a:lnTo>
                    <a:pt x="2577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just" fontAlgn="base">
                <a:spcBef>
                  <a:spcPct val="0"/>
                </a:spcBef>
                <a:spcAft>
                  <a:spcPct val="0"/>
                </a:spcAft>
              </a:pPr>
              <a:endParaRPr lang="cs-CZ" sz="2000">
                <a:solidFill>
                  <a:srgbClr val="FFFFFF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30744" name="Freeform 24"/>
            <p:cNvSpPr>
              <a:spLocks noEditPoints="1"/>
            </p:cNvSpPr>
            <p:nvPr userDrawn="1"/>
          </p:nvSpPr>
          <p:spPr bwMode="ltGray">
            <a:xfrm>
              <a:off x="2934" y="3773"/>
              <a:ext cx="84" cy="95"/>
            </a:xfrm>
            <a:custGeom>
              <a:avLst/>
              <a:gdLst>
                <a:gd name="T0" fmla="*/ 36 w 84"/>
                <a:gd name="T1" fmla="*/ 95 h 95"/>
                <a:gd name="T2" fmla="*/ 60 w 84"/>
                <a:gd name="T3" fmla="*/ 77 h 95"/>
                <a:gd name="T4" fmla="*/ 78 w 84"/>
                <a:gd name="T5" fmla="*/ 53 h 95"/>
                <a:gd name="T6" fmla="*/ 84 w 84"/>
                <a:gd name="T7" fmla="*/ 42 h 95"/>
                <a:gd name="T8" fmla="*/ 84 w 84"/>
                <a:gd name="T9" fmla="*/ 30 h 95"/>
                <a:gd name="T10" fmla="*/ 72 w 84"/>
                <a:gd name="T11" fmla="*/ 6 h 95"/>
                <a:gd name="T12" fmla="*/ 42 w 84"/>
                <a:gd name="T13" fmla="*/ 0 h 95"/>
                <a:gd name="T14" fmla="*/ 30 w 84"/>
                <a:gd name="T15" fmla="*/ 0 h 95"/>
                <a:gd name="T16" fmla="*/ 12 w 84"/>
                <a:gd name="T17" fmla="*/ 12 h 95"/>
                <a:gd name="T18" fmla="*/ 0 w 84"/>
                <a:gd name="T19" fmla="*/ 24 h 95"/>
                <a:gd name="T20" fmla="*/ 0 w 84"/>
                <a:gd name="T21" fmla="*/ 36 h 95"/>
                <a:gd name="T22" fmla="*/ 6 w 84"/>
                <a:gd name="T23" fmla="*/ 59 h 95"/>
                <a:gd name="T24" fmla="*/ 24 w 84"/>
                <a:gd name="T25" fmla="*/ 83 h 95"/>
                <a:gd name="T26" fmla="*/ 36 w 84"/>
                <a:gd name="T27" fmla="*/ 95 h 95"/>
                <a:gd name="T28" fmla="*/ 36 w 84"/>
                <a:gd name="T29" fmla="*/ 95 h 95"/>
                <a:gd name="T30" fmla="*/ 48 w 84"/>
                <a:gd name="T31" fmla="*/ 12 h 95"/>
                <a:gd name="T32" fmla="*/ 66 w 84"/>
                <a:gd name="T33" fmla="*/ 18 h 95"/>
                <a:gd name="T34" fmla="*/ 72 w 84"/>
                <a:gd name="T35" fmla="*/ 30 h 95"/>
                <a:gd name="T36" fmla="*/ 72 w 84"/>
                <a:gd name="T37" fmla="*/ 42 h 95"/>
                <a:gd name="T38" fmla="*/ 66 w 84"/>
                <a:gd name="T39" fmla="*/ 53 h 95"/>
                <a:gd name="T40" fmla="*/ 48 w 84"/>
                <a:gd name="T41" fmla="*/ 71 h 95"/>
                <a:gd name="T42" fmla="*/ 42 w 84"/>
                <a:gd name="T43" fmla="*/ 77 h 95"/>
                <a:gd name="T44" fmla="*/ 36 w 84"/>
                <a:gd name="T45" fmla="*/ 77 h 95"/>
                <a:gd name="T46" fmla="*/ 24 w 84"/>
                <a:gd name="T47" fmla="*/ 65 h 95"/>
                <a:gd name="T48" fmla="*/ 18 w 84"/>
                <a:gd name="T49" fmla="*/ 48 h 95"/>
                <a:gd name="T50" fmla="*/ 18 w 84"/>
                <a:gd name="T51" fmla="*/ 30 h 95"/>
                <a:gd name="T52" fmla="*/ 30 w 84"/>
                <a:gd name="T53" fmla="*/ 12 h 95"/>
                <a:gd name="T54" fmla="*/ 48 w 84"/>
                <a:gd name="T55" fmla="*/ 12 h 95"/>
                <a:gd name="T56" fmla="*/ 48 w 84"/>
                <a:gd name="T57" fmla="*/ 12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84" h="95">
                  <a:moveTo>
                    <a:pt x="36" y="95"/>
                  </a:moveTo>
                  <a:lnTo>
                    <a:pt x="60" y="77"/>
                  </a:lnTo>
                  <a:lnTo>
                    <a:pt x="78" y="53"/>
                  </a:lnTo>
                  <a:lnTo>
                    <a:pt x="84" y="42"/>
                  </a:lnTo>
                  <a:lnTo>
                    <a:pt x="84" y="30"/>
                  </a:lnTo>
                  <a:lnTo>
                    <a:pt x="72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12" y="12"/>
                  </a:lnTo>
                  <a:lnTo>
                    <a:pt x="0" y="24"/>
                  </a:lnTo>
                  <a:lnTo>
                    <a:pt x="0" y="36"/>
                  </a:lnTo>
                  <a:lnTo>
                    <a:pt x="6" y="59"/>
                  </a:lnTo>
                  <a:lnTo>
                    <a:pt x="24" y="83"/>
                  </a:lnTo>
                  <a:lnTo>
                    <a:pt x="36" y="95"/>
                  </a:lnTo>
                  <a:lnTo>
                    <a:pt x="36" y="95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30"/>
                  </a:lnTo>
                  <a:lnTo>
                    <a:pt x="72" y="42"/>
                  </a:lnTo>
                  <a:lnTo>
                    <a:pt x="66" y="53"/>
                  </a:lnTo>
                  <a:lnTo>
                    <a:pt x="48" y="71"/>
                  </a:lnTo>
                  <a:lnTo>
                    <a:pt x="42" y="77"/>
                  </a:lnTo>
                  <a:lnTo>
                    <a:pt x="36" y="77"/>
                  </a:lnTo>
                  <a:lnTo>
                    <a:pt x="24" y="65"/>
                  </a:lnTo>
                  <a:lnTo>
                    <a:pt x="18" y="48"/>
                  </a:lnTo>
                  <a:lnTo>
                    <a:pt x="18" y="30"/>
                  </a:lnTo>
                  <a:lnTo>
                    <a:pt x="30" y="12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just" fontAlgn="base">
                <a:spcBef>
                  <a:spcPct val="0"/>
                </a:spcBef>
                <a:spcAft>
                  <a:spcPct val="0"/>
                </a:spcAft>
              </a:pPr>
              <a:endParaRPr lang="cs-CZ" sz="2000">
                <a:solidFill>
                  <a:srgbClr val="FFFFFF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30745" name="Freeform 25"/>
            <p:cNvSpPr>
              <a:spLocks noEditPoints="1"/>
            </p:cNvSpPr>
            <p:nvPr userDrawn="1"/>
          </p:nvSpPr>
          <p:spPr bwMode="ltGray">
            <a:xfrm>
              <a:off x="3779" y="3872"/>
              <a:ext cx="90" cy="108"/>
            </a:xfrm>
            <a:custGeom>
              <a:avLst/>
              <a:gdLst>
                <a:gd name="T0" fmla="*/ 12 w 90"/>
                <a:gd name="T1" fmla="*/ 96 h 108"/>
                <a:gd name="T2" fmla="*/ 24 w 90"/>
                <a:gd name="T3" fmla="*/ 108 h 108"/>
                <a:gd name="T4" fmla="*/ 42 w 90"/>
                <a:gd name="T5" fmla="*/ 108 h 108"/>
                <a:gd name="T6" fmla="*/ 66 w 90"/>
                <a:gd name="T7" fmla="*/ 102 h 108"/>
                <a:gd name="T8" fmla="*/ 84 w 90"/>
                <a:gd name="T9" fmla="*/ 78 h 108"/>
                <a:gd name="T10" fmla="*/ 90 w 90"/>
                <a:gd name="T11" fmla="*/ 66 h 108"/>
                <a:gd name="T12" fmla="*/ 84 w 90"/>
                <a:gd name="T13" fmla="*/ 48 h 108"/>
                <a:gd name="T14" fmla="*/ 66 w 90"/>
                <a:gd name="T15" fmla="*/ 24 h 108"/>
                <a:gd name="T16" fmla="*/ 48 w 90"/>
                <a:gd name="T17" fmla="*/ 12 h 108"/>
                <a:gd name="T18" fmla="*/ 36 w 90"/>
                <a:gd name="T19" fmla="*/ 0 h 108"/>
                <a:gd name="T20" fmla="*/ 30 w 90"/>
                <a:gd name="T21" fmla="*/ 0 h 108"/>
                <a:gd name="T22" fmla="*/ 30 w 90"/>
                <a:gd name="T23" fmla="*/ 0 h 108"/>
                <a:gd name="T24" fmla="*/ 24 w 90"/>
                <a:gd name="T25" fmla="*/ 0 h 108"/>
                <a:gd name="T26" fmla="*/ 12 w 90"/>
                <a:gd name="T27" fmla="*/ 30 h 108"/>
                <a:gd name="T28" fmla="*/ 0 w 90"/>
                <a:gd name="T29" fmla="*/ 54 h 108"/>
                <a:gd name="T30" fmla="*/ 0 w 90"/>
                <a:gd name="T31" fmla="*/ 78 h 108"/>
                <a:gd name="T32" fmla="*/ 12 w 90"/>
                <a:gd name="T33" fmla="*/ 96 h 108"/>
                <a:gd name="T34" fmla="*/ 12 w 90"/>
                <a:gd name="T35" fmla="*/ 96 h 108"/>
                <a:gd name="T36" fmla="*/ 12 w 90"/>
                <a:gd name="T37" fmla="*/ 72 h 108"/>
                <a:gd name="T38" fmla="*/ 18 w 90"/>
                <a:gd name="T39" fmla="*/ 54 h 108"/>
                <a:gd name="T40" fmla="*/ 24 w 90"/>
                <a:gd name="T41" fmla="*/ 36 h 108"/>
                <a:gd name="T42" fmla="*/ 30 w 90"/>
                <a:gd name="T43" fmla="*/ 18 h 108"/>
                <a:gd name="T44" fmla="*/ 30 w 90"/>
                <a:gd name="T45" fmla="*/ 12 h 108"/>
                <a:gd name="T46" fmla="*/ 48 w 90"/>
                <a:gd name="T47" fmla="*/ 24 h 108"/>
                <a:gd name="T48" fmla="*/ 66 w 90"/>
                <a:gd name="T49" fmla="*/ 36 h 108"/>
                <a:gd name="T50" fmla="*/ 78 w 90"/>
                <a:gd name="T51" fmla="*/ 54 h 108"/>
                <a:gd name="T52" fmla="*/ 78 w 90"/>
                <a:gd name="T53" fmla="*/ 72 h 108"/>
                <a:gd name="T54" fmla="*/ 72 w 90"/>
                <a:gd name="T55" fmla="*/ 84 h 108"/>
                <a:gd name="T56" fmla="*/ 48 w 90"/>
                <a:gd name="T57" fmla="*/ 96 h 108"/>
                <a:gd name="T58" fmla="*/ 36 w 90"/>
                <a:gd name="T59" fmla="*/ 96 h 108"/>
                <a:gd name="T60" fmla="*/ 24 w 90"/>
                <a:gd name="T61" fmla="*/ 90 h 108"/>
                <a:gd name="T62" fmla="*/ 18 w 90"/>
                <a:gd name="T63" fmla="*/ 84 h 108"/>
                <a:gd name="T64" fmla="*/ 12 w 90"/>
                <a:gd name="T65" fmla="*/ 72 h 108"/>
                <a:gd name="T66" fmla="*/ 12 w 90"/>
                <a:gd name="T67" fmla="*/ 72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90" h="108">
                  <a:moveTo>
                    <a:pt x="12" y="96"/>
                  </a:moveTo>
                  <a:lnTo>
                    <a:pt x="24" y="108"/>
                  </a:lnTo>
                  <a:lnTo>
                    <a:pt x="42" y="108"/>
                  </a:lnTo>
                  <a:lnTo>
                    <a:pt x="66" y="102"/>
                  </a:lnTo>
                  <a:lnTo>
                    <a:pt x="84" y="78"/>
                  </a:lnTo>
                  <a:lnTo>
                    <a:pt x="90" y="66"/>
                  </a:lnTo>
                  <a:lnTo>
                    <a:pt x="84" y="48"/>
                  </a:lnTo>
                  <a:lnTo>
                    <a:pt x="66" y="24"/>
                  </a:lnTo>
                  <a:lnTo>
                    <a:pt x="48" y="12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30" y="0"/>
                  </a:lnTo>
                  <a:lnTo>
                    <a:pt x="24" y="0"/>
                  </a:lnTo>
                  <a:lnTo>
                    <a:pt x="12" y="30"/>
                  </a:lnTo>
                  <a:lnTo>
                    <a:pt x="0" y="54"/>
                  </a:lnTo>
                  <a:lnTo>
                    <a:pt x="0" y="78"/>
                  </a:lnTo>
                  <a:lnTo>
                    <a:pt x="12" y="96"/>
                  </a:lnTo>
                  <a:lnTo>
                    <a:pt x="12" y="96"/>
                  </a:lnTo>
                  <a:close/>
                  <a:moveTo>
                    <a:pt x="12" y="72"/>
                  </a:moveTo>
                  <a:lnTo>
                    <a:pt x="18" y="54"/>
                  </a:lnTo>
                  <a:lnTo>
                    <a:pt x="24" y="36"/>
                  </a:lnTo>
                  <a:lnTo>
                    <a:pt x="30" y="18"/>
                  </a:lnTo>
                  <a:lnTo>
                    <a:pt x="30" y="12"/>
                  </a:lnTo>
                  <a:lnTo>
                    <a:pt x="48" y="24"/>
                  </a:lnTo>
                  <a:lnTo>
                    <a:pt x="66" y="36"/>
                  </a:lnTo>
                  <a:lnTo>
                    <a:pt x="78" y="54"/>
                  </a:lnTo>
                  <a:lnTo>
                    <a:pt x="78" y="72"/>
                  </a:lnTo>
                  <a:lnTo>
                    <a:pt x="72" y="84"/>
                  </a:lnTo>
                  <a:lnTo>
                    <a:pt x="48" y="96"/>
                  </a:lnTo>
                  <a:lnTo>
                    <a:pt x="36" y="96"/>
                  </a:lnTo>
                  <a:lnTo>
                    <a:pt x="24" y="90"/>
                  </a:lnTo>
                  <a:lnTo>
                    <a:pt x="18" y="84"/>
                  </a:lnTo>
                  <a:lnTo>
                    <a:pt x="12" y="72"/>
                  </a:lnTo>
                  <a:lnTo>
                    <a:pt x="12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just" fontAlgn="base">
                <a:spcBef>
                  <a:spcPct val="0"/>
                </a:spcBef>
                <a:spcAft>
                  <a:spcPct val="0"/>
                </a:spcAft>
              </a:pPr>
              <a:endParaRPr lang="cs-CZ" sz="2000">
                <a:solidFill>
                  <a:srgbClr val="FFFFFF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30746" name="Freeform 26"/>
            <p:cNvSpPr>
              <a:spLocks noEditPoints="1"/>
            </p:cNvSpPr>
            <p:nvPr userDrawn="1"/>
          </p:nvSpPr>
          <p:spPr bwMode="ltGray">
            <a:xfrm>
              <a:off x="2400" y="3872"/>
              <a:ext cx="72" cy="90"/>
            </a:xfrm>
            <a:custGeom>
              <a:avLst/>
              <a:gdLst>
                <a:gd name="T0" fmla="*/ 71 w 71"/>
                <a:gd name="T1" fmla="*/ 90 h 90"/>
                <a:gd name="T2" fmla="*/ 71 w 71"/>
                <a:gd name="T3" fmla="*/ 60 h 90"/>
                <a:gd name="T4" fmla="*/ 71 w 71"/>
                <a:gd name="T5" fmla="*/ 36 h 90"/>
                <a:gd name="T6" fmla="*/ 60 w 71"/>
                <a:gd name="T7" fmla="*/ 12 h 90"/>
                <a:gd name="T8" fmla="*/ 36 w 71"/>
                <a:gd name="T9" fmla="*/ 0 h 90"/>
                <a:gd name="T10" fmla="*/ 12 w 71"/>
                <a:gd name="T11" fmla="*/ 12 h 90"/>
                <a:gd name="T12" fmla="*/ 0 w 71"/>
                <a:gd name="T13" fmla="*/ 36 h 90"/>
                <a:gd name="T14" fmla="*/ 6 w 71"/>
                <a:gd name="T15" fmla="*/ 60 h 90"/>
                <a:gd name="T16" fmla="*/ 30 w 71"/>
                <a:gd name="T17" fmla="*/ 78 h 90"/>
                <a:gd name="T18" fmla="*/ 54 w 71"/>
                <a:gd name="T19" fmla="*/ 90 h 90"/>
                <a:gd name="T20" fmla="*/ 71 w 71"/>
                <a:gd name="T21" fmla="*/ 90 h 90"/>
                <a:gd name="T22" fmla="*/ 71 w 71"/>
                <a:gd name="T23" fmla="*/ 90 h 90"/>
                <a:gd name="T24" fmla="*/ 24 w 71"/>
                <a:gd name="T25" fmla="*/ 18 h 90"/>
                <a:gd name="T26" fmla="*/ 42 w 71"/>
                <a:gd name="T27" fmla="*/ 18 h 90"/>
                <a:gd name="T28" fmla="*/ 54 w 71"/>
                <a:gd name="T29" fmla="*/ 18 h 90"/>
                <a:gd name="T30" fmla="*/ 60 w 71"/>
                <a:gd name="T31" fmla="*/ 42 h 90"/>
                <a:gd name="T32" fmla="*/ 60 w 71"/>
                <a:gd name="T33" fmla="*/ 66 h 90"/>
                <a:gd name="T34" fmla="*/ 60 w 71"/>
                <a:gd name="T35" fmla="*/ 72 h 90"/>
                <a:gd name="T36" fmla="*/ 60 w 71"/>
                <a:gd name="T37" fmla="*/ 78 h 90"/>
                <a:gd name="T38" fmla="*/ 42 w 71"/>
                <a:gd name="T39" fmla="*/ 72 h 90"/>
                <a:gd name="T40" fmla="*/ 24 w 71"/>
                <a:gd name="T41" fmla="*/ 66 h 90"/>
                <a:gd name="T42" fmla="*/ 12 w 71"/>
                <a:gd name="T43" fmla="*/ 48 h 90"/>
                <a:gd name="T44" fmla="*/ 12 w 71"/>
                <a:gd name="T45" fmla="*/ 30 h 90"/>
                <a:gd name="T46" fmla="*/ 24 w 71"/>
                <a:gd name="T47" fmla="*/ 18 h 90"/>
                <a:gd name="T48" fmla="*/ 24 w 71"/>
                <a:gd name="T49" fmla="*/ 18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71" h="90">
                  <a:moveTo>
                    <a:pt x="71" y="90"/>
                  </a:moveTo>
                  <a:lnTo>
                    <a:pt x="71" y="60"/>
                  </a:lnTo>
                  <a:lnTo>
                    <a:pt x="71" y="36"/>
                  </a:lnTo>
                  <a:lnTo>
                    <a:pt x="60" y="12"/>
                  </a:lnTo>
                  <a:lnTo>
                    <a:pt x="36" y="0"/>
                  </a:lnTo>
                  <a:lnTo>
                    <a:pt x="12" y="12"/>
                  </a:lnTo>
                  <a:lnTo>
                    <a:pt x="0" y="36"/>
                  </a:lnTo>
                  <a:lnTo>
                    <a:pt x="6" y="60"/>
                  </a:lnTo>
                  <a:lnTo>
                    <a:pt x="30" y="78"/>
                  </a:lnTo>
                  <a:lnTo>
                    <a:pt x="54" y="90"/>
                  </a:lnTo>
                  <a:lnTo>
                    <a:pt x="71" y="90"/>
                  </a:lnTo>
                  <a:lnTo>
                    <a:pt x="71" y="90"/>
                  </a:lnTo>
                  <a:close/>
                  <a:moveTo>
                    <a:pt x="24" y="18"/>
                  </a:moveTo>
                  <a:lnTo>
                    <a:pt x="42" y="18"/>
                  </a:lnTo>
                  <a:lnTo>
                    <a:pt x="54" y="18"/>
                  </a:lnTo>
                  <a:lnTo>
                    <a:pt x="60" y="42"/>
                  </a:lnTo>
                  <a:lnTo>
                    <a:pt x="60" y="66"/>
                  </a:lnTo>
                  <a:lnTo>
                    <a:pt x="60" y="72"/>
                  </a:lnTo>
                  <a:lnTo>
                    <a:pt x="60" y="78"/>
                  </a:lnTo>
                  <a:lnTo>
                    <a:pt x="42" y="72"/>
                  </a:lnTo>
                  <a:lnTo>
                    <a:pt x="24" y="66"/>
                  </a:lnTo>
                  <a:lnTo>
                    <a:pt x="12" y="48"/>
                  </a:lnTo>
                  <a:lnTo>
                    <a:pt x="12" y="30"/>
                  </a:lnTo>
                  <a:lnTo>
                    <a:pt x="24" y="18"/>
                  </a:lnTo>
                  <a:lnTo>
                    <a:pt x="24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just" fontAlgn="base">
                <a:spcBef>
                  <a:spcPct val="0"/>
                </a:spcBef>
                <a:spcAft>
                  <a:spcPct val="0"/>
                </a:spcAft>
              </a:pPr>
              <a:endParaRPr lang="cs-CZ" sz="2000">
                <a:solidFill>
                  <a:srgbClr val="FFFFFF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30747" name="Oval 27"/>
            <p:cNvSpPr>
              <a:spLocks noChangeArrowheads="1"/>
            </p:cNvSpPr>
            <p:nvPr userDrawn="1"/>
          </p:nvSpPr>
          <p:spPr bwMode="ltGray">
            <a:xfrm>
              <a:off x="2444" y="3838"/>
              <a:ext cx="1380" cy="389"/>
            </a:xfrm>
            <a:prstGeom prst="ellipse">
              <a:avLst/>
            </a:pr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just" fontAlgn="base">
                <a:spcBef>
                  <a:spcPct val="0"/>
                </a:spcBef>
                <a:spcAft>
                  <a:spcPct val="0"/>
                </a:spcAft>
              </a:pPr>
              <a:endParaRPr lang="cs-CZ" sz="2000">
                <a:solidFill>
                  <a:srgbClr val="FFFFFF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30748" name="Oval 28"/>
            <p:cNvSpPr>
              <a:spLocks noChangeArrowheads="1"/>
            </p:cNvSpPr>
            <p:nvPr userDrawn="1"/>
          </p:nvSpPr>
          <p:spPr bwMode="ltGray">
            <a:xfrm>
              <a:off x="2394" y="3834"/>
              <a:ext cx="1502" cy="288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just" fontAlgn="base">
                <a:spcBef>
                  <a:spcPct val="0"/>
                </a:spcBef>
                <a:spcAft>
                  <a:spcPct val="0"/>
                </a:spcAft>
              </a:pPr>
              <a:endParaRPr lang="cs-CZ" sz="2000">
                <a:solidFill>
                  <a:srgbClr val="FFFFFF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30749" name="Oval 29"/>
            <p:cNvSpPr>
              <a:spLocks noChangeArrowheads="1"/>
            </p:cNvSpPr>
            <p:nvPr userDrawn="1"/>
          </p:nvSpPr>
          <p:spPr bwMode="ltGray">
            <a:xfrm>
              <a:off x="2441" y="3860"/>
              <a:ext cx="1425" cy="22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just" fontAlgn="base">
                <a:spcBef>
                  <a:spcPct val="0"/>
                </a:spcBef>
                <a:spcAft>
                  <a:spcPct val="0"/>
                </a:spcAft>
              </a:pPr>
              <a:endParaRPr lang="cs-CZ" sz="2000">
                <a:solidFill>
                  <a:srgbClr val="FFFFFF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30750" name="Freeform 30"/>
            <p:cNvSpPr>
              <a:spLocks noEditPoints="1"/>
            </p:cNvSpPr>
            <p:nvPr userDrawn="1"/>
          </p:nvSpPr>
          <p:spPr bwMode="ltGray">
            <a:xfrm>
              <a:off x="3743" y="3788"/>
              <a:ext cx="90" cy="96"/>
            </a:xfrm>
            <a:custGeom>
              <a:avLst/>
              <a:gdLst>
                <a:gd name="T0" fmla="*/ 66 w 90"/>
                <a:gd name="T1" fmla="*/ 96 h 96"/>
                <a:gd name="T2" fmla="*/ 78 w 90"/>
                <a:gd name="T3" fmla="*/ 66 h 96"/>
                <a:gd name="T4" fmla="*/ 90 w 90"/>
                <a:gd name="T5" fmla="*/ 42 h 96"/>
                <a:gd name="T6" fmla="*/ 78 w 90"/>
                <a:gd name="T7" fmla="*/ 18 h 96"/>
                <a:gd name="T8" fmla="*/ 60 w 90"/>
                <a:gd name="T9" fmla="*/ 0 h 96"/>
                <a:gd name="T10" fmla="*/ 30 w 90"/>
                <a:gd name="T11" fmla="*/ 6 h 96"/>
                <a:gd name="T12" fmla="*/ 18 w 90"/>
                <a:gd name="T13" fmla="*/ 18 h 96"/>
                <a:gd name="T14" fmla="*/ 6 w 90"/>
                <a:gd name="T15" fmla="*/ 30 h 96"/>
                <a:gd name="T16" fmla="*/ 0 w 90"/>
                <a:gd name="T17" fmla="*/ 42 h 96"/>
                <a:gd name="T18" fmla="*/ 6 w 90"/>
                <a:gd name="T19" fmla="*/ 60 h 96"/>
                <a:gd name="T20" fmla="*/ 24 w 90"/>
                <a:gd name="T21" fmla="*/ 78 h 96"/>
                <a:gd name="T22" fmla="*/ 48 w 90"/>
                <a:gd name="T23" fmla="*/ 90 h 96"/>
                <a:gd name="T24" fmla="*/ 66 w 90"/>
                <a:gd name="T25" fmla="*/ 96 h 96"/>
                <a:gd name="T26" fmla="*/ 66 w 90"/>
                <a:gd name="T27" fmla="*/ 96 h 96"/>
                <a:gd name="T28" fmla="*/ 42 w 90"/>
                <a:gd name="T29" fmla="*/ 18 h 96"/>
                <a:gd name="T30" fmla="*/ 60 w 90"/>
                <a:gd name="T31" fmla="*/ 18 h 96"/>
                <a:gd name="T32" fmla="*/ 72 w 90"/>
                <a:gd name="T33" fmla="*/ 24 h 96"/>
                <a:gd name="T34" fmla="*/ 72 w 90"/>
                <a:gd name="T35" fmla="*/ 36 h 96"/>
                <a:gd name="T36" fmla="*/ 72 w 90"/>
                <a:gd name="T37" fmla="*/ 48 h 96"/>
                <a:gd name="T38" fmla="*/ 66 w 90"/>
                <a:gd name="T39" fmla="*/ 72 h 96"/>
                <a:gd name="T40" fmla="*/ 60 w 90"/>
                <a:gd name="T41" fmla="*/ 78 h 96"/>
                <a:gd name="T42" fmla="*/ 60 w 90"/>
                <a:gd name="T43" fmla="*/ 84 h 96"/>
                <a:gd name="T44" fmla="*/ 42 w 90"/>
                <a:gd name="T45" fmla="*/ 72 h 96"/>
                <a:gd name="T46" fmla="*/ 30 w 90"/>
                <a:gd name="T47" fmla="*/ 66 h 96"/>
                <a:gd name="T48" fmla="*/ 18 w 90"/>
                <a:gd name="T49" fmla="*/ 42 h 96"/>
                <a:gd name="T50" fmla="*/ 24 w 90"/>
                <a:gd name="T51" fmla="*/ 30 h 96"/>
                <a:gd name="T52" fmla="*/ 42 w 90"/>
                <a:gd name="T53" fmla="*/ 18 h 96"/>
                <a:gd name="T54" fmla="*/ 42 w 90"/>
                <a:gd name="T55" fmla="*/ 18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90" h="96">
                  <a:moveTo>
                    <a:pt x="66" y="96"/>
                  </a:moveTo>
                  <a:lnTo>
                    <a:pt x="78" y="66"/>
                  </a:lnTo>
                  <a:lnTo>
                    <a:pt x="90" y="42"/>
                  </a:lnTo>
                  <a:lnTo>
                    <a:pt x="78" y="18"/>
                  </a:lnTo>
                  <a:lnTo>
                    <a:pt x="60" y="0"/>
                  </a:lnTo>
                  <a:lnTo>
                    <a:pt x="30" y="6"/>
                  </a:lnTo>
                  <a:lnTo>
                    <a:pt x="18" y="18"/>
                  </a:lnTo>
                  <a:lnTo>
                    <a:pt x="6" y="30"/>
                  </a:lnTo>
                  <a:lnTo>
                    <a:pt x="0" y="42"/>
                  </a:lnTo>
                  <a:lnTo>
                    <a:pt x="6" y="60"/>
                  </a:lnTo>
                  <a:lnTo>
                    <a:pt x="24" y="78"/>
                  </a:lnTo>
                  <a:lnTo>
                    <a:pt x="48" y="90"/>
                  </a:lnTo>
                  <a:lnTo>
                    <a:pt x="66" y="96"/>
                  </a:lnTo>
                  <a:lnTo>
                    <a:pt x="66" y="96"/>
                  </a:lnTo>
                  <a:close/>
                  <a:moveTo>
                    <a:pt x="42" y="18"/>
                  </a:moveTo>
                  <a:lnTo>
                    <a:pt x="60" y="18"/>
                  </a:lnTo>
                  <a:lnTo>
                    <a:pt x="72" y="24"/>
                  </a:lnTo>
                  <a:lnTo>
                    <a:pt x="72" y="36"/>
                  </a:lnTo>
                  <a:lnTo>
                    <a:pt x="72" y="48"/>
                  </a:lnTo>
                  <a:lnTo>
                    <a:pt x="66" y="72"/>
                  </a:lnTo>
                  <a:lnTo>
                    <a:pt x="60" y="78"/>
                  </a:lnTo>
                  <a:lnTo>
                    <a:pt x="60" y="84"/>
                  </a:lnTo>
                  <a:lnTo>
                    <a:pt x="42" y="72"/>
                  </a:lnTo>
                  <a:lnTo>
                    <a:pt x="30" y="66"/>
                  </a:lnTo>
                  <a:lnTo>
                    <a:pt x="18" y="42"/>
                  </a:lnTo>
                  <a:lnTo>
                    <a:pt x="24" y="30"/>
                  </a:lnTo>
                  <a:lnTo>
                    <a:pt x="42" y="18"/>
                  </a:lnTo>
                  <a:lnTo>
                    <a:pt x="42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just" fontAlgn="base">
                <a:spcBef>
                  <a:spcPct val="0"/>
                </a:spcBef>
                <a:spcAft>
                  <a:spcPct val="0"/>
                </a:spcAft>
              </a:pPr>
              <a:endParaRPr lang="cs-CZ" sz="2000">
                <a:solidFill>
                  <a:srgbClr val="FFFFFF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30751" name="Freeform 31"/>
            <p:cNvSpPr>
              <a:spLocks noEditPoints="1"/>
            </p:cNvSpPr>
            <p:nvPr userDrawn="1"/>
          </p:nvSpPr>
          <p:spPr bwMode="ltGray">
            <a:xfrm>
              <a:off x="5422" y="3603"/>
              <a:ext cx="72" cy="108"/>
            </a:xfrm>
            <a:custGeom>
              <a:avLst/>
              <a:gdLst>
                <a:gd name="T0" fmla="*/ 0 w 72"/>
                <a:gd name="T1" fmla="*/ 90 h 108"/>
                <a:gd name="T2" fmla="*/ 12 w 72"/>
                <a:gd name="T3" fmla="*/ 102 h 108"/>
                <a:gd name="T4" fmla="*/ 24 w 72"/>
                <a:gd name="T5" fmla="*/ 108 h 108"/>
                <a:gd name="T6" fmla="*/ 48 w 72"/>
                <a:gd name="T7" fmla="*/ 108 h 108"/>
                <a:gd name="T8" fmla="*/ 66 w 72"/>
                <a:gd name="T9" fmla="*/ 96 h 108"/>
                <a:gd name="T10" fmla="*/ 72 w 72"/>
                <a:gd name="T11" fmla="*/ 66 h 108"/>
                <a:gd name="T12" fmla="*/ 66 w 72"/>
                <a:gd name="T13" fmla="*/ 42 h 108"/>
                <a:gd name="T14" fmla="*/ 60 w 72"/>
                <a:gd name="T15" fmla="*/ 18 h 108"/>
                <a:gd name="T16" fmla="*/ 48 w 72"/>
                <a:gd name="T17" fmla="*/ 6 h 108"/>
                <a:gd name="T18" fmla="*/ 42 w 72"/>
                <a:gd name="T19" fmla="*/ 0 h 108"/>
                <a:gd name="T20" fmla="*/ 42 w 72"/>
                <a:gd name="T21" fmla="*/ 0 h 108"/>
                <a:gd name="T22" fmla="*/ 36 w 72"/>
                <a:gd name="T23" fmla="*/ 0 h 108"/>
                <a:gd name="T24" fmla="*/ 18 w 72"/>
                <a:gd name="T25" fmla="*/ 24 h 108"/>
                <a:gd name="T26" fmla="*/ 6 w 72"/>
                <a:gd name="T27" fmla="*/ 48 h 108"/>
                <a:gd name="T28" fmla="*/ 0 w 72"/>
                <a:gd name="T29" fmla="*/ 66 h 108"/>
                <a:gd name="T30" fmla="*/ 0 w 72"/>
                <a:gd name="T31" fmla="*/ 90 h 108"/>
                <a:gd name="T32" fmla="*/ 0 w 72"/>
                <a:gd name="T33" fmla="*/ 90 h 108"/>
                <a:gd name="T34" fmla="*/ 12 w 72"/>
                <a:gd name="T35" fmla="*/ 66 h 108"/>
                <a:gd name="T36" fmla="*/ 18 w 72"/>
                <a:gd name="T37" fmla="*/ 48 h 108"/>
                <a:gd name="T38" fmla="*/ 24 w 72"/>
                <a:gd name="T39" fmla="*/ 36 h 108"/>
                <a:gd name="T40" fmla="*/ 30 w 72"/>
                <a:gd name="T41" fmla="*/ 24 h 108"/>
                <a:gd name="T42" fmla="*/ 36 w 72"/>
                <a:gd name="T43" fmla="*/ 18 h 108"/>
                <a:gd name="T44" fmla="*/ 54 w 72"/>
                <a:gd name="T45" fmla="*/ 30 h 108"/>
                <a:gd name="T46" fmla="*/ 60 w 72"/>
                <a:gd name="T47" fmla="*/ 48 h 108"/>
                <a:gd name="T48" fmla="*/ 66 w 72"/>
                <a:gd name="T49" fmla="*/ 72 h 108"/>
                <a:gd name="T50" fmla="*/ 66 w 72"/>
                <a:gd name="T51" fmla="*/ 84 h 108"/>
                <a:gd name="T52" fmla="*/ 54 w 72"/>
                <a:gd name="T53" fmla="*/ 96 h 108"/>
                <a:gd name="T54" fmla="*/ 30 w 72"/>
                <a:gd name="T55" fmla="*/ 102 h 108"/>
                <a:gd name="T56" fmla="*/ 24 w 72"/>
                <a:gd name="T57" fmla="*/ 96 h 108"/>
                <a:gd name="T58" fmla="*/ 12 w 72"/>
                <a:gd name="T59" fmla="*/ 90 h 108"/>
                <a:gd name="T60" fmla="*/ 12 w 72"/>
                <a:gd name="T61" fmla="*/ 78 h 108"/>
                <a:gd name="T62" fmla="*/ 12 w 72"/>
                <a:gd name="T63" fmla="*/ 66 h 108"/>
                <a:gd name="T64" fmla="*/ 12 w 72"/>
                <a:gd name="T65" fmla="*/ 66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2" h="108">
                  <a:moveTo>
                    <a:pt x="0" y="90"/>
                  </a:moveTo>
                  <a:lnTo>
                    <a:pt x="12" y="102"/>
                  </a:lnTo>
                  <a:lnTo>
                    <a:pt x="24" y="108"/>
                  </a:lnTo>
                  <a:lnTo>
                    <a:pt x="48" y="108"/>
                  </a:lnTo>
                  <a:lnTo>
                    <a:pt x="66" y="96"/>
                  </a:lnTo>
                  <a:lnTo>
                    <a:pt x="72" y="66"/>
                  </a:lnTo>
                  <a:lnTo>
                    <a:pt x="66" y="42"/>
                  </a:lnTo>
                  <a:lnTo>
                    <a:pt x="60" y="18"/>
                  </a:lnTo>
                  <a:lnTo>
                    <a:pt x="48" y="6"/>
                  </a:lnTo>
                  <a:lnTo>
                    <a:pt x="42" y="0"/>
                  </a:lnTo>
                  <a:lnTo>
                    <a:pt x="42" y="0"/>
                  </a:lnTo>
                  <a:lnTo>
                    <a:pt x="36" y="0"/>
                  </a:lnTo>
                  <a:lnTo>
                    <a:pt x="18" y="24"/>
                  </a:lnTo>
                  <a:lnTo>
                    <a:pt x="6" y="48"/>
                  </a:lnTo>
                  <a:lnTo>
                    <a:pt x="0" y="66"/>
                  </a:lnTo>
                  <a:lnTo>
                    <a:pt x="0" y="90"/>
                  </a:lnTo>
                  <a:lnTo>
                    <a:pt x="0" y="90"/>
                  </a:lnTo>
                  <a:close/>
                  <a:moveTo>
                    <a:pt x="12" y="66"/>
                  </a:moveTo>
                  <a:lnTo>
                    <a:pt x="18" y="48"/>
                  </a:lnTo>
                  <a:lnTo>
                    <a:pt x="24" y="36"/>
                  </a:lnTo>
                  <a:lnTo>
                    <a:pt x="30" y="24"/>
                  </a:lnTo>
                  <a:lnTo>
                    <a:pt x="36" y="18"/>
                  </a:lnTo>
                  <a:lnTo>
                    <a:pt x="54" y="30"/>
                  </a:lnTo>
                  <a:lnTo>
                    <a:pt x="60" y="48"/>
                  </a:lnTo>
                  <a:lnTo>
                    <a:pt x="66" y="72"/>
                  </a:lnTo>
                  <a:lnTo>
                    <a:pt x="66" y="84"/>
                  </a:lnTo>
                  <a:lnTo>
                    <a:pt x="54" y="96"/>
                  </a:lnTo>
                  <a:lnTo>
                    <a:pt x="30" y="102"/>
                  </a:lnTo>
                  <a:lnTo>
                    <a:pt x="24" y="96"/>
                  </a:lnTo>
                  <a:lnTo>
                    <a:pt x="12" y="90"/>
                  </a:lnTo>
                  <a:lnTo>
                    <a:pt x="12" y="78"/>
                  </a:lnTo>
                  <a:lnTo>
                    <a:pt x="12" y="66"/>
                  </a:lnTo>
                  <a:lnTo>
                    <a:pt x="1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just" fontAlgn="base">
                <a:spcBef>
                  <a:spcPct val="0"/>
                </a:spcBef>
                <a:spcAft>
                  <a:spcPct val="0"/>
                </a:spcAft>
              </a:pPr>
              <a:endParaRPr lang="cs-CZ" sz="2000">
                <a:solidFill>
                  <a:srgbClr val="FFFFFF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30752" name="Rectangle 32"/>
            <p:cNvSpPr>
              <a:spLocks noChangeArrowheads="1"/>
            </p:cNvSpPr>
            <p:nvPr userDrawn="1"/>
          </p:nvSpPr>
          <p:spPr bwMode="ltGray">
            <a:xfrm>
              <a:off x="4238" y="1773"/>
              <a:ext cx="173" cy="2539"/>
            </a:xfrm>
            <a:prstGeom prst="rect">
              <a:avLst/>
            </a:pr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just" fontAlgn="base">
                <a:spcBef>
                  <a:spcPct val="0"/>
                </a:spcBef>
                <a:spcAft>
                  <a:spcPct val="0"/>
                </a:spcAft>
              </a:pPr>
              <a:endParaRPr lang="cs-CZ" sz="2000">
                <a:solidFill>
                  <a:srgbClr val="FFFFFF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30753" name="Rectangle 33"/>
            <p:cNvSpPr>
              <a:spLocks noChangeArrowheads="1"/>
            </p:cNvSpPr>
            <p:nvPr userDrawn="1"/>
          </p:nvSpPr>
          <p:spPr bwMode="ltGray">
            <a:xfrm>
              <a:off x="4288" y="1545"/>
              <a:ext cx="76" cy="24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just" fontAlgn="base">
                <a:spcBef>
                  <a:spcPct val="0"/>
                </a:spcBef>
                <a:spcAft>
                  <a:spcPct val="0"/>
                </a:spcAft>
              </a:pPr>
              <a:endParaRPr lang="cs-CZ" sz="2000">
                <a:solidFill>
                  <a:srgbClr val="FFFFFF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30754" name="AutoShape 34"/>
            <p:cNvSpPr>
              <a:spLocks noChangeArrowheads="1"/>
            </p:cNvSpPr>
            <p:nvPr userDrawn="1"/>
          </p:nvSpPr>
          <p:spPr bwMode="ltGray">
            <a:xfrm>
              <a:off x="4220" y="1743"/>
              <a:ext cx="205" cy="5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just" fontAlgn="base">
                <a:spcBef>
                  <a:spcPct val="0"/>
                </a:spcBef>
                <a:spcAft>
                  <a:spcPct val="0"/>
                </a:spcAft>
              </a:pPr>
              <a:endParaRPr lang="cs-CZ" sz="2000">
                <a:solidFill>
                  <a:srgbClr val="FFFFFF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30755" name="Freeform 35"/>
            <p:cNvSpPr>
              <a:spLocks/>
            </p:cNvSpPr>
            <p:nvPr userDrawn="1"/>
          </p:nvSpPr>
          <p:spPr bwMode="ltGray">
            <a:xfrm>
              <a:off x="4306" y="1529"/>
              <a:ext cx="252" cy="1576"/>
            </a:xfrm>
            <a:custGeom>
              <a:avLst/>
              <a:gdLst>
                <a:gd name="T0" fmla="*/ 252 w 252"/>
                <a:gd name="T1" fmla="*/ 1576 h 1576"/>
                <a:gd name="T2" fmla="*/ 12 w 252"/>
                <a:gd name="T3" fmla="*/ 84 h 1576"/>
                <a:gd name="T4" fmla="*/ 12 w 252"/>
                <a:gd name="T5" fmla="*/ 60 h 1576"/>
                <a:gd name="T6" fmla="*/ 0 w 252"/>
                <a:gd name="T7" fmla="*/ 12 h 1576"/>
                <a:gd name="T8" fmla="*/ 72 w 252"/>
                <a:gd name="T9" fmla="*/ 0 h 1576"/>
                <a:gd name="T10" fmla="*/ 72 w 252"/>
                <a:gd name="T11" fmla="*/ 0 h 1576"/>
                <a:gd name="T12" fmla="*/ 78 w 252"/>
                <a:gd name="T13" fmla="*/ 48 h 1576"/>
                <a:gd name="T14" fmla="*/ 88 w 252"/>
                <a:gd name="T15" fmla="*/ 66 h 15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52" h="1576">
                  <a:moveTo>
                    <a:pt x="252" y="1576"/>
                  </a:moveTo>
                  <a:lnTo>
                    <a:pt x="12" y="84"/>
                  </a:lnTo>
                  <a:lnTo>
                    <a:pt x="12" y="60"/>
                  </a:lnTo>
                  <a:lnTo>
                    <a:pt x="0" y="12"/>
                  </a:lnTo>
                  <a:lnTo>
                    <a:pt x="72" y="0"/>
                  </a:lnTo>
                  <a:lnTo>
                    <a:pt x="72" y="0"/>
                  </a:lnTo>
                  <a:lnTo>
                    <a:pt x="78" y="48"/>
                  </a:lnTo>
                  <a:lnTo>
                    <a:pt x="88" y="66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just" fontAlgn="base">
                <a:spcBef>
                  <a:spcPct val="0"/>
                </a:spcBef>
                <a:spcAft>
                  <a:spcPct val="0"/>
                </a:spcAft>
              </a:pPr>
              <a:endParaRPr lang="cs-CZ" sz="2000">
                <a:solidFill>
                  <a:srgbClr val="FFFFFF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30756" name="Freeform 36"/>
            <p:cNvSpPr>
              <a:spLocks/>
            </p:cNvSpPr>
            <p:nvPr userDrawn="1"/>
          </p:nvSpPr>
          <p:spPr bwMode="ltGray">
            <a:xfrm>
              <a:off x="4169" y="1421"/>
              <a:ext cx="317" cy="138"/>
            </a:xfrm>
            <a:custGeom>
              <a:avLst/>
              <a:gdLst>
                <a:gd name="T0" fmla="*/ 161 w 316"/>
                <a:gd name="T1" fmla="*/ 0 h 138"/>
                <a:gd name="T2" fmla="*/ 227 w 316"/>
                <a:gd name="T3" fmla="*/ 6 h 138"/>
                <a:gd name="T4" fmla="*/ 275 w 316"/>
                <a:gd name="T5" fmla="*/ 36 h 138"/>
                <a:gd name="T6" fmla="*/ 304 w 316"/>
                <a:gd name="T7" fmla="*/ 78 h 138"/>
                <a:gd name="T8" fmla="*/ 316 w 316"/>
                <a:gd name="T9" fmla="*/ 138 h 138"/>
                <a:gd name="T10" fmla="*/ 0 w 316"/>
                <a:gd name="T11" fmla="*/ 138 h 138"/>
                <a:gd name="T12" fmla="*/ 11 w 316"/>
                <a:gd name="T13" fmla="*/ 78 h 138"/>
                <a:gd name="T14" fmla="*/ 47 w 316"/>
                <a:gd name="T15" fmla="*/ 36 h 138"/>
                <a:gd name="T16" fmla="*/ 95 w 316"/>
                <a:gd name="T17" fmla="*/ 6 h 138"/>
                <a:gd name="T18" fmla="*/ 161 w 316"/>
                <a:gd name="T19" fmla="*/ 0 h 138"/>
                <a:gd name="T20" fmla="*/ 161 w 316"/>
                <a:gd name="T21" fmla="*/ 0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16" h="138">
                  <a:moveTo>
                    <a:pt x="161" y="0"/>
                  </a:moveTo>
                  <a:lnTo>
                    <a:pt x="227" y="6"/>
                  </a:lnTo>
                  <a:lnTo>
                    <a:pt x="275" y="36"/>
                  </a:lnTo>
                  <a:lnTo>
                    <a:pt x="304" y="78"/>
                  </a:lnTo>
                  <a:lnTo>
                    <a:pt x="316" y="138"/>
                  </a:lnTo>
                  <a:lnTo>
                    <a:pt x="0" y="138"/>
                  </a:lnTo>
                  <a:lnTo>
                    <a:pt x="11" y="78"/>
                  </a:lnTo>
                  <a:lnTo>
                    <a:pt x="47" y="36"/>
                  </a:lnTo>
                  <a:lnTo>
                    <a:pt x="95" y="6"/>
                  </a:lnTo>
                  <a:lnTo>
                    <a:pt x="161" y="0"/>
                  </a:lnTo>
                  <a:lnTo>
                    <a:pt x="161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just" fontAlgn="base">
                <a:spcBef>
                  <a:spcPct val="0"/>
                </a:spcBef>
                <a:spcAft>
                  <a:spcPct val="0"/>
                </a:spcAft>
              </a:pPr>
              <a:endParaRPr lang="cs-CZ" sz="2000">
                <a:solidFill>
                  <a:srgbClr val="FFFFFF"/>
                </a:solidFill>
                <a:latin typeface="Arial" charset="0"/>
                <a:cs typeface="Arial" charset="0"/>
              </a:endParaRPr>
            </a:p>
          </p:txBody>
        </p:sp>
      </p:grpSp>
      <p:sp>
        <p:nvSpPr>
          <p:cNvPr id="30757" name="Rectangle 37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 předlohy nadpisů.</a:t>
            </a:r>
          </a:p>
        </p:txBody>
      </p:sp>
      <p:sp>
        <p:nvSpPr>
          <p:cNvPr id="30758" name="Rectangle 3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30759" name="Rectangle 3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78563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altLang="cs-CZ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30760" name="Rectangle 4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78563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altLang="cs-CZ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30761" name="Rectangle 4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78563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318F237E-2522-420F-90BA-5664AF7DA84C}" type="slidenum">
              <a:rPr lang="cs-CZ" altLang="cs-CZ">
                <a:solidFill>
                  <a:srgbClr val="FFFFFF"/>
                </a:solidFill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cs-CZ" altLang="cs-CZ">
              <a:solidFill>
                <a:srgbClr val="FFFFFF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7335438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cs-CZ" altLang="cs-CZ" dirty="0"/>
              <a:t>Právní principy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altLang="cs-CZ"/>
              <a:t>JUDr. Lukáš Hlouch, Ph.D.</a:t>
            </a:r>
          </a:p>
          <a:p>
            <a:r>
              <a:rPr lang="cs-CZ" altLang="cs-CZ"/>
              <a:t>KPT PrF MU</a:t>
            </a:r>
          </a:p>
        </p:txBody>
      </p:sp>
    </p:spTree>
    <p:extLst>
      <p:ext uri="{BB962C8B-B14F-4D97-AF65-F5344CB8AC3E}">
        <p14:creationId xmlns:p14="http://schemas.microsoft.com/office/powerpoint/2010/main" val="41950684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Doktrinální diskuse  ke struktuře práva (20.- 21. století)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Josef </a:t>
            </a:r>
            <a:r>
              <a:rPr lang="cs-CZ" dirty="0" err="1"/>
              <a:t>Esser</a:t>
            </a:r>
            <a:r>
              <a:rPr lang="cs-CZ" dirty="0"/>
              <a:t> (50. – 60. léta 20. stol.)</a:t>
            </a:r>
          </a:p>
          <a:p>
            <a:pPr lvl="1"/>
            <a:r>
              <a:rPr lang="cs-CZ" sz="2400" i="1" dirty="0" err="1"/>
              <a:t>Grundsatz</a:t>
            </a:r>
            <a:r>
              <a:rPr lang="cs-CZ" sz="2400" i="1" dirty="0"/>
              <a:t> </a:t>
            </a:r>
            <a:r>
              <a:rPr lang="cs-CZ" sz="2400" i="1" dirty="0" err="1"/>
              <a:t>und</a:t>
            </a:r>
            <a:r>
              <a:rPr lang="cs-CZ" sz="2400" i="1" dirty="0"/>
              <a:t> </a:t>
            </a:r>
            <a:r>
              <a:rPr lang="cs-CZ" sz="2400" i="1" dirty="0" err="1"/>
              <a:t>Norm</a:t>
            </a:r>
            <a:r>
              <a:rPr lang="cs-CZ" sz="2400" i="1" dirty="0"/>
              <a:t> in der </a:t>
            </a:r>
            <a:r>
              <a:rPr lang="cs-CZ" sz="2400" i="1" dirty="0" err="1"/>
              <a:t>richterlichen</a:t>
            </a:r>
            <a:r>
              <a:rPr lang="cs-CZ" sz="2400" i="1" dirty="0"/>
              <a:t> </a:t>
            </a:r>
            <a:r>
              <a:rPr lang="cs-CZ" sz="2400" i="1" dirty="0" err="1"/>
              <a:t>Fortbildung</a:t>
            </a:r>
            <a:r>
              <a:rPr lang="cs-CZ" sz="2400" i="1" dirty="0"/>
              <a:t> des </a:t>
            </a:r>
            <a:r>
              <a:rPr lang="cs-CZ" sz="2400" i="1" dirty="0" err="1"/>
              <a:t>Privatrechts</a:t>
            </a:r>
            <a:endParaRPr lang="cs-CZ" sz="2400" i="1" dirty="0"/>
          </a:p>
          <a:p>
            <a:pPr lvl="1"/>
            <a:r>
              <a:rPr lang="cs-CZ" sz="2400" dirty="0"/>
              <a:t>Principy </a:t>
            </a:r>
            <a:r>
              <a:rPr lang="cs-CZ" sz="2400" i="1" dirty="0"/>
              <a:t>(</a:t>
            </a:r>
            <a:r>
              <a:rPr lang="cs-CZ" sz="2400" i="1" dirty="0" err="1"/>
              <a:t>Grundsätze</a:t>
            </a:r>
            <a:r>
              <a:rPr lang="cs-CZ" sz="2400" i="1" dirty="0"/>
              <a:t>) </a:t>
            </a:r>
            <a:r>
              <a:rPr lang="cs-CZ" sz="2400" dirty="0"/>
              <a:t>jsou formulovány induktivně prostřednictvím řetězení kauz obdobného druhu</a:t>
            </a:r>
          </a:p>
          <a:p>
            <a:pPr lvl="1"/>
            <a:r>
              <a:rPr lang="cs-CZ" sz="2400" dirty="0"/>
              <a:t>Nerozlišuje pozitivně-právní principy a logické principy</a:t>
            </a:r>
          </a:p>
          <a:p>
            <a:pPr lvl="1"/>
            <a:r>
              <a:rPr lang="cs-CZ" sz="2400" dirty="0"/>
              <a:t>Jde-li o právní princip, je vždy součástí systému pozitivního práva</a:t>
            </a:r>
          </a:p>
          <a:p>
            <a:pPr lvl="1"/>
            <a:r>
              <a:rPr lang="cs-CZ" sz="2400" dirty="0"/>
              <a:t>Principy jako topicko-argumentační figury</a:t>
            </a:r>
          </a:p>
          <a:p>
            <a:pPr lvl="1"/>
            <a:r>
              <a:rPr lang="cs-CZ" sz="2400" dirty="0"/>
              <a:t>Dualismus princip </a:t>
            </a:r>
            <a:r>
              <a:rPr lang="cs-CZ" sz="2400" i="1" dirty="0"/>
              <a:t>(</a:t>
            </a:r>
            <a:r>
              <a:rPr lang="cs-CZ" sz="2400" i="1" dirty="0" err="1"/>
              <a:t>Grundsatz</a:t>
            </a:r>
            <a:r>
              <a:rPr lang="cs-CZ" sz="2400" i="1" dirty="0"/>
              <a:t>)</a:t>
            </a:r>
            <a:r>
              <a:rPr lang="cs-CZ" sz="2400" dirty="0"/>
              <a:t> x norma </a:t>
            </a:r>
            <a:r>
              <a:rPr lang="cs-CZ" sz="2400" i="1" dirty="0"/>
              <a:t>(</a:t>
            </a:r>
            <a:r>
              <a:rPr lang="cs-CZ" sz="2400" i="1" dirty="0" err="1"/>
              <a:t>Norm</a:t>
            </a:r>
            <a:r>
              <a:rPr lang="cs-CZ" sz="2400" i="1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2856401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Doktrinální diskuse  ke struktuře práva (20.- 21. století)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/>
          <a:lstStyle/>
          <a:p>
            <a:r>
              <a:rPr lang="cs-CZ" sz="2400" dirty="0"/>
              <a:t>Diskuse o platnosti práva vyvolaná moderním pozitivismem a návratem </a:t>
            </a:r>
            <a:r>
              <a:rPr lang="cs-CZ" sz="2400" dirty="0" err="1"/>
              <a:t>iusnaturalismu</a:t>
            </a:r>
            <a:r>
              <a:rPr lang="cs-CZ" sz="2400" dirty="0"/>
              <a:t> po II. světové válce</a:t>
            </a:r>
          </a:p>
          <a:p>
            <a:r>
              <a:rPr lang="cs-CZ" dirty="0"/>
              <a:t>Ronald </a:t>
            </a:r>
            <a:r>
              <a:rPr lang="cs-CZ" dirty="0" err="1"/>
              <a:t>Dworkin</a:t>
            </a:r>
            <a:r>
              <a:rPr lang="cs-CZ" dirty="0"/>
              <a:t> (1931 – 2013)</a:t>
            </a:r>
          </a:p>
          <a:p>
            <a:pPr lvl="1"/>
            <a:r>
              <a:rPr lang="cs-CZ" sz="2400" dirty="0"/>
              <a:t>Strukturu práva jako systému vytvářejí</a:t>
            </a:r>
          </a:p>
          <a:p>
            <a:pPr lvl="2"/>
            <a:r>
              <a:rPr lang="cs-CZ" sz="2000" dirty="0"/>
              <a:t>Pravidla</a:t>
            </a:r>
          </a:p>
          <a:p>
            <a:pPr lvl="2"/>
            <a:r>
              <a:rPr lang="cs-CZ" sz="2000" dirty="0"/>
              <a:t>Politiky</a:t>
            </a:r>
          </a:p>
          <a:p>
            <a:pPr lvl="2"/>
            <a:r>
              <a:rPr lang="cs-CZ" sz="2000" dirty="0"/>
              <a:t>Principy</a:t>
            </a:r>
          </a:p>
          <a:p>
            <a:pPr lvl="1"/>
            <a:r>
              <a:rPr lang="cs-CZ" sz="2000" dirty="0"/>
              <a:t>Polemika s H.L.A. Hartem </a:t>
            </a:r>
            <a:r>
              <a:rPr lang="cs-CZ" sz="2000" i="1" dirty="0"/>
              <a:t>(</a:t>
            </a:r>
            <a:r>
              <a:rPr lang="cs-CZ" sz="2000" i="1" dirty="0" err="1"/>
              <a:t>The</a:t>
            </a:r>
            <a:r>
              <a:rPr lang="cs-CZ" sz="2000" i="1" dirty="0"/>
              <a:t> </a:t>
            </a:r>
            <a:r>
              <a:rPr lang="cs-CZ" sz="2000" i="1" dirty="0" err="1"/>
              <a:t>Concept</a:t>
            </a:r>
            <a:r>
              <a:rPr lang="cs-CZ" sz="2000" i="1" dirty="0"/>
              <a:t> </a:t>
            </a:r>
            <a:r>
              <a:rPr lang="cs-CZ" sz="2000" i="1" dirty="0" err="1"/>
              <a:t>of</a:t>
            </a:r>
            <a:r>
              <a:rPr lang="cs-CZ" sz="2000" i="1" dirty="0"/>
              <a:t> </a:t>
            </a:r>
            <a:r>
              <a:rPr lang="cs-CZ" sz="2000" i="1" dirty="0" err="1"/>
              <a:t>Law</a:t>
            </a:r>
            <a:r>
              <a:rPr lang="cs-CZ" sz="2000" i="1" dirty="0"/>
              <a:t>)</a:t>
            </a:r>
          </a:p>
          <a:p>
            <a:pPr lvl="1"/>
            <a:r>
              <a:rPr lang="cs-CZ" sz="2000" dirty="0"/>
              <a:t>Principy platí v důsledku </a:t>
            </a:r>
            <a:r>
              <a:rPr lang="cs-CZ" sz="2000" b="1" dirty="0"/>
              <a:t>svého obsahu </a:t>
            </a:r>
            <a:r>
              <a:rPr lang="cs-CZ" sz="2000" dirty="0"/>
              <a:t>– nemusejí být kodifikované, vyplývají ze společenské a politické morálky</a:t>
            </a:r>
          </a:p>
          <a:p>
            <a:pPr lvl="1"/>
            <a:r>
              <a:rPr lang="cs-CZ" sz="2000" dirty="0"/>
              <a:t>Mezi pravidly a principy je </a:t>
            </a:r>
            <a:r>
              <a:rPr lang="cs-CZ" sz="2000" b="1" dirty="0"/>
              <a:t>logický rozdíl</a:t>
            </a:r>
          </a:p>
        </p:txBody>
      </p:sp>
    </p:spTree>
    <p:extLst>
      <p:ext uri="{BB962C8B-B14F-4D97-AF65-F5344CB8AC3E}">
        <p14:creationId xmlns:p14="http://schemas.microsoft.com/office/powerpoint/2010/main" val="5935540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Doktrinální diskuse  ke struktuře práva (20.- 21. století)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Ad </a:t>
            </a:r>
            <a:r>
              <a:rPr lang="cs-CZ" dirty="0" err="1"/>
              <a:t>Dworkinovo</a:t>
            </a:r>
            <a:r>
              <a:rPr lang="cs-CZ" dirty="0"/>
              <a:t> vymezení právních principů</a:t>
            </a:r>
          </a:p>
          <a:p>
            <a:pPr lvl="1"/>
            <a:r>
              <a:rPr lang="cs-CZ" dirty="0"/>
              <a:t>Logický rozdíl (nikoliv pouze obecnost či vágnost)</a:t>
            </a:r>
          </a:p>
          <a:p>
            <a:pPr lvl="2"/>
            <a:r>
              <a:rPr lang="cs-CZ" dirty="0"/>
              <a:t>Aplikace pravidla de omni et </a:t>
            </a:r>
            <a:r>
              <a:rPr lang="cs-CZ" dirty="0" err="1"/>
              <a:t>nullo</a:t>
            </a:r>
            <a:r>
              <a:rPr lang="cs-CZ" dirty="0"/>
              <a:t> – pravidla platí způsobem „všechno, nebo nic“</a:t>
            </a:r>
          </a:p>
          <a:p>
            <a:pPr lvl="3"/>
            <a:r>
              <a:rPr lang="cs-CZ" dirty="0"/>
              <a:t>Platí, anebo neplatí – otázka derogace</a:t>
            </a:r>
          </a:p>
          <a:p>
            <a:pPr lvl="2"/>
            <a:r>
              <a:rPr lang="cs-CZ" dirty="0"/>
              <a:t>Principy mají dimenzi důležitosti – relevance </a:t>
            </a:r>
          </a:p>
          <a:p>
            <a:pPr lvl="3"/>
            <a:r>
              <a:rPr lang="cs-CZ" dirty="0"/>
              <a:t>Platí s určitou mírou intenzity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2566255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Doktrinální diskuse  ke struktuře práva (20.- 21. století)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Ad </a:t>
            </a:r>
            <a:r>
              <a:rPr lang="cs-CZ" dirty="0" err="1"/>
              <a:t>Dworkin</a:t>
            </a:r>
            <a:endParaRPr lang="cs-CZ" dirty="0"/>
          </a:p>
          <a:p>
            <a:pPr lvl="1"/>
            <a:r>
              <a:rPr lang="cs-CZ" sz="2400" dirty="0"/>
              <a:t>Právo jako „pavučina bez mezer“ </a:t>
            </a:r>
            <a:r>
              <a:rPr lang="cs-CZ" sz="2400" i="1" dirty="0"/>
              <a:t>(</a:t>
            </a:r>
            <a:r>
              <a:rPr lang="cs-CZ" sz="2400" i="1" dirty="0" err="1"/>
              <a:t>seamless</a:t>
            </a:r>
            <a:r>
              <a:rPr lang="cs-CZ" sz="2400" i="1" dirty="0"/>
              <a:t> web)</a:t>
            </a:r>
          </a:p>
          <a:p>
            <a:pPr lvl="1"/>
            <a:r>
              <a:rPr lang="cs-CZ" sz="2400" dirty="0"/>
              <a:t>v případě tzv. obtížných případů soudce hledá řešení za pomoci nejfundovanější teorie práva</a:t>
            </a:r>
          </a:p>
          <a:p>
            <a:pPr lvl="1"/>
            <a:r>
              <a:rPr lang="cs-CZ" sz="2400" dirty="0"/>
              <a:t>Model fiktivního soudce Herkula – je nejlepší, protože má nejlepší znalosti a schopnosti</a:t>
            </a:r>
          </a:p>
          <a:p>
            <a:pPr lvl="1"/>
            <a:r>
              <a:rPr lang="cs-CZ" sz="2400" dirty="0"/>
              <a:t>Cílem je kritika právního pozitivismu (H.L.A Hart,       J. Raz), nalézání práva ve složitých případech je možné (kognitivismus)</a:t>
            </a:r>
          </a:p>
          <a:p>
            <a:pPr lvl="1"/>
            <a:r>
              <a:rPr lang="cs-CZ" sz="2400" dirty="0"/>
              <a:t>Tzv. </a:t>
            </a:r>
            <a:r>
              <a:rPr lang="cs-CZ" sz="2400" dirty="0" err="1"/>
              <a:t>one</a:t>
            </a:r>
            <a:r>
              <a:rPr lang="cs-CZ" sz="2400" dirty="0"/>
              <a:t> </a:t>
            </a:r>
            <a:r>
              <a:rPr lang="cs-CZ" sz="2400" dirty="0" err="1"/>
              <a:t>right</a:t>
            </a:r>
            <a:r>
              <a:rPr lang="cs-CZ" sz="2400" dirty="0"/>
              <a:t> </a:t>
            </a:r>
            <a:r>
              <a:rPr lang="cs-CZ" sz="2400" dirty="0" err="1"/>
              <a:t>answer</a:t>
            </a:r>
            <a:r>
              <a:rPr lang="cs-CZ" sz="2400" dirty="0"/>
              <a:t> thesis</a:t>
            </a:r>
          </a:p>
        </p:txBody>
      </p:sp>
    </p:spTree>
    <p:extLst>
      <p:ext uri="{BB962C8B-B14F-4D97-AF65-F5344CB8AC3E}">
        <p14:creationId xmlns:p14="http://schemas.microsoft.com/office/powerpoint/2010/main" val="188218545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Doktrinální diskuse  ke struktuře práva (20.- 21. století)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79987"/>
          </a:xfrm>
        </p:spPr>
        <p:txBody>
          <a:bodyPr/>
          <a:lstStyle/>
          <a:p>
            <a:r>
              <a:rPr lang="cs-CZ" dirty="0"/>
              <a:t>Robert Alexy (1945)</a:t>
            </a:r>
          </a:p>
          <a:p>
            <a:pPr lvl="1"/>
            <a:r>
              <a:rPr lang="cs-CZ" sz="2400" dirty="0"/>
              <a:t>Kriticky rozpracoval </a:t>
            </a:r>
            <a:r>
              <a:rPr lang="cs-CZ" sz="2400" dirty="0" err="1"/>
              <a:t>Dworkinovu</a:t>
            </a:r>
            <a:r>
              <a:rPr lang="cs-CZ" sz="2400" dirty="0"/>
              <a:t> teorii</a:t>
            </a:r>
          </a:p>
          <a:p>
            <a:pPr lvl="1"/>
            <a:r>
              <a:rPr lang="cs-CZ" sz="2400" dirty="0"/>
              <a:t>Společné východisko – non-pozitivismus</a:t>
            </a:r>
          </a:p>
          <a:p>
            <a:pPr lvl="2"/>
            <a:r>
              <a:rPr lang="cs-CZ" sz="2000" dirty="0"/>
              <a:t>Právní principy zprostředkovávají minimální morální obsah práva</a:t>
            </a:r>
          </a:p>
          <a:p>
            <a:pPr lvl="2"/>
            <a:r>
              <a:rPr lang="cs-CZ" sz="2000" dirty="0"/>
              <a:t>Principy mají rozměr intenzity – relevance – směřují k optimalizaci právních vztahů</a:t>
            </a:r>
          </a:p>
          <a:p>
            <a:pPr lvl="1"/>
            <a:r>
              <a:rPr lang="cs-CZ" sz="2400" dirty="0"/>
              <a:t>Rozdíly</a:t>
            </a:r>
          </a:p>
          <a:p>
            <a:pPr lvl="2"/>
            <a:r>
              <a:rPr lang="cs-CZ" sz="2000" dirty="0"/>
              <a:t>Logický rozdíl v platnosti nelze odlišit tak striktně – ani u pravidel nelze říci, že platí „všechno nebo nic“</a:t>
            </a:r>
          </a:p>
          <a:p>
            <a:pPr lvl="2"/>
            <a:r>
              <a:rPr lang="cs-CZ" sz="2000" dirty="0"/>
              <a:t>Problém je ve formulaci podmínek subsumpce (hypotéze – antecedentu pravidla)</a:t>
            </a:r>
          </a:p>
          <a:p>
            <a:pPr lvl="1"/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13618307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Zástupný symbol pro číslo snímku 4"/>
          <p:cNvSpPr txBox="1">
            <a:spLocks noGrp="1"/>
          </p:cNvSpPr>
          <p:nvPr/>
        </p:nvSpPr>
        <p:spPr bwMode="auto">
          <a:xfrm>
            <a:off x="68580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algn="l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algn="l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algn="l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algn="l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algn="l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/>
            <a:fld id="{AE31673C-4D07-4441-B7CA-A004C53935D4}" type="slidenum">
              <a:rPr lang="cs-CZ" altLang="cs-CZ" sz="1200">
                <a:solidFill>
                  <a:srgbClr val="969696"/>
                </a:solidFill>
                <a:latin typeface="Tahoma" charset="0"/>
              </a:rPr>
              <a:pPr algn="r"/>
              <a:t>15</a:t>
            </a:fld>
            <a:endParaRPr lang="cs-CZ" altLang="cs-CZ" sz="1200">
              <a:solidFill>
                <a:srgbClr val="969696"/>
              </a:solidFill>
              <a:latin typeface="Tahoma" charset="0"/>
            </a:endParaRPr>
          </a:p>
        </p:txBody>
      </p:sp>
      <p:sp>
        <p:nvSpPr>
          <p:cNvPr id="23552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lIns="0" rIns="0" anchor="b"/>
          <a:lstStyle/>
          <a:p>
            <a:r>
              <a:rPr lang="cs-CZ" dirty="0">
                <a:solidFill>
                  <a:srgbClr val="DBBD71"/>
                </a:solidFill>
              </a:rPr>
              <a:t>Doktrinální diskuse  ke struktuře práva (20.- 21. století)</a:t>
            </a:r>
            <a:endParaRPr lang="cs-CZ" altLang="cs-CZ" sz="4800" dirty="0"/>
          </a:p>
        </p:txBody>
      </p:sp>
      <p:sp>
        <p:nvSpPr>
          <p:cNvPr id="235523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 lIns="0" tIns="0" rIns="0" bIns="0"/>
          <a:lstStyle/>
          <a:p>
            <a:r>
              <a:rPr lang="cs-CZ" altLang="cs-CZ" dirty="0"/>
              <a:t>Sumarizace </a:t>
            </a:r>
            <a:r>
              <a:rPr lang="cs-CZ" altLang="cs-CZ" dirty="0" err="1"/>
              <a:t>Dworkin</a:t>
            </a:r>
            <a:r>
              <a:rPr lang="cs-CZ" altLang="cs-CZ" dirty="0"/>
              <a:t> - Alexy</a:t>
            </a:r>
          </a:p>
          <a:p>
            <a:r>
              <a:rPr lang="cs-CZ" altLang="cs-CZ" dirty="0" err="1"/>
              <a:t>Dworkinovo</a:t>
            </a:r>
            <a:r>
              <a:rPr lang="cs-CZ" altLang="cs-CZ" dirty="0"/>
              <a:t> pojetí právního principu:</a:t>
            </a:r>
          </a:p>
          <a:p>
            <a:pPr lvl="1"/>
            <a:r>
              <a:rPr lang="cs-CZ" altLang="cs-CZ" dirty="0"/>
              <a:t>logické vymezení – u principů neplatí, že buď platí nebo neplatí</a:t>
            </a:r>
          </a:p>
          <a:p>
            <a:pPr lvl="1"/>
            <a:r>
              <a:rPr lang="cs-CZ" altLang="cs-CZ" dirty="0"/>
              <a:t>pravidla nemají dimenzi důležitosti</a:t>
            </a:r>
          </a:p>
          <a:p>
            <a:r>
              <a:rPr lang="cs-CZ" altLang="cs-CZ" dirty="0"/>
              <a:t>Robert Alexy dodává:</a:t>
            </a:r>
          </a:p>
          <a:p>
            <a:pPr lvl="1"/>
            <a:r>
              <a:rPr lang="cs-CZ" altLang="cs-CZ" dirty="0"/>
              <a:t>principy jsou příkazy k optimalizaci</a:t>
            </a:r>
          </a:p>
          <a:p>
            <a:pPr lvl="2"/>
            <a:r>
              <a:rPr lang="cs-CZ" altLang="cs-CZ" dirty="0"/>
              <a:t>mohou být realizovány v různém stupni</a:t>
            </a:r>
          </a:p>
          <a:p>
            <a:pPr lvl="2"/>
            <a:r>
              <a:rPr lang="cs-CZ" altLang="cs-CZ" dirty="0"/>
              <a:t>rozsah jejich splňování závisí také na právních možnostech</a:t>
            </a:r>
          </a:p>
          <a:p>
            <a:pPr lvl="1">
              <a:buFont typeface="Wingdings" pitchFamily="2" charset="2"/>
              <a:buNone/>
            </a:pP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111828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355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2355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2355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2355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2355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2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2355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3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2355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3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2355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12000"/>
                            </p:stCondLst>
                            <p:childTnLst>
                              <p:par>
                                <p:cTn id="3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2355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22" grpId="0"/>
      <p:bldP spid="23552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Zástupný symbol pro číslo snímku 4"/>
          <p:cNvSpPr txBox="1">
            <a:spLocks noGrp="1"/>
          </p:cNvSpPr>
          <p:nvPr/>
        </p:nvSpPr>
        <p:spPr bwMode="auto">
          <a:xfrm>
            <a:off x="68580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algn="l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algn="l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algn="l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algn="l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algn="l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/>
            <a:fld id="{AE31673C-4D07-4441-B7CA-A004C53935D4}" type="slidenum">
              <a:rPr lang="cs-CZ" altLang="cs-CZ" sz="1200">
                <a:solidFill>
                  <a:srgbClr val="969696"/>
                </a:solidFill>
                <a:latin typeface="Tahoma" charset="0"/>
              </a:rPr>
              <a:pPr algn="r"/>
              <a:t>16</a:t>
            </a:fld>
            <a:endParaRPr lang="cs-CZ" altLang="cs-CZ" sz="1200">
              <a:solidFill>
                <a:srgbClr val="969696"/>
              </a:solidFill>
              <a:latin typeface="Tahoma" charset="0"/>
            </a:endParaRPr>
          </a:p>
        </p:txBody>
      </p:sp>
      <p:sp>
        <p:nvSpPr>
          <p:cNvPr id="23552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lIns="0" rIns="0" anchor="b"/>
          <a:lstStyle/>
          <a:p>
            <a:r>
              <a:rPr lang="cs-CZ" dirty="0">
                <a:solidFill>
                  <a:srgbClr val="DBBD71"/>
                </a:solidFill>
              </a:rPr>
              <a:t>Doktrinální diskuse  ke struktuře práva (20.- 21. století)</a:t>
            </a:r>
            <a:endParaRPr lang="cs-CZ" altLang="cs-CZ" sz="4800" dirty="0"/>
          </a:p>
        </p:txBody>
      </p:sp>
      <p:sp>
        <p:nvSpPr>
          <p:cNvPr id="235523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 lIns="0" tIns="0" rIns="0" bIns="0"/>
          <a:lstStyle/>
          <a:p>
            <a:r>
              <a:rPr lang="cs-CZ" altLang="cs-CZ" dirty="0"/>
              <a:t>Sumarizace </a:t>
            </a:r>
            <a:r>
              <a:rPr lang="cs-CZ" altLang="cs-CZ" dirty="0" err="1"/>
              <a:t>Dworkin</a:t>
            </a:r>
            <a:r>
              <a:rPr lang="cs-CZ" altLang="cs-CZ" dirty="0"/>
              <a:t> - Alexy</a:t>
            </a:r>
          </a:p>
          <a:p>
            <a:r>
              <a:rPr lang="cs-CZ" altLang="cs-CZ" dirty="0" err="1"/>
              <a:t>Dworkinovo</a:t>
            </a:r>
            <a:r>
              <a:rPr lang="cs-CZ" altLang="cs-CZ" dirty="0"/>
              <a:t> pojetí právního principu:</a:t>
            </a:r>
          </a:p>
          <a:p>
            <a:pPr lvl="1"/>
            <a:r>
              <a:rPr lang="cs-CZ" altLang="cs-CZ" sz="2400" dirty="0"/>
              <a:t>logické vymezení – u principů neplatí, že buď platí nebo neplatí</a:t>
            </a:r>
          </a:p>
          <a:p>
            <a:pPr lvl="1"/>
            <a:r>
              <a:rPr lang="cs-CZ" altLang="cs-CZ" sz="2400" dirty="0"/>
              <a:t>pravidla nemají dimenzi důležitosti</a:t>
            </a:r>
            <a:endParaRPr lang="cs-CZ" altLang="cs-CZ" dirty="0"/>
          </a:p>
          <a:p>
            <a:r>
              <a:rPr lang="cs-CZ" altLang="cs-CZ" dirty="0"/>
              <a:t>Robert Alexy dodává:</a:t>
            </a:r>
          </a:p>
          <a:p>
            <a:pPr lvl="1"/>
            <a:r>
              <a:rPr lang="cs-CZ" altLang="cs-CZ" sz="2400" dirty="0"/>
              <a:t>principy jsou příkazy k optimalizaci</a:t>
            </a:r>
          </a:p>
          <a:p>
            <a:pPr lvl="2"/>
            <a:r>
              <a:rPr lang="cs-CZ" altLang="cs-CZ" sz="2000" dirty="0"/>
              <a:t>mohou být realizovány v různém stupni</a:t>
            </a:r>
          </a:p>
          <a:p>
            <a:pPr lvl="2"/>
            <a:r>
              <a:rPr lang="cs-CZ" altLang="cs-CZ" sz="2000" dirty="0"/>
              <a:t>rozsah jejich splňování závisí také na právních možnostech</a:t>
            </a:r>
          </a:p>
          <a:p>
            <a:pPr lvl="1"/>
            <a:r>
              <a:rPr lang="cs-CZ" altLang="cs-CZ" sz="2400" dirty="0"/>
              <a:t>Logický rozdíl mezi pravidly a principy se vyjeví v kolizi</a:t>
            </a:r>
          </a:p>
          <a:p>
            <a:pPr lvl="1">
              <a:buFont typeface="Wingdings" pitchFamily="2" charset="2"/>
              <a:buNone/>
            </a:pP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703399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355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2355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2355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2355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2355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2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2355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3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2355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3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2355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12000"/>
                            </p:stCondLst>
                            <p:childTnLst>
                              <p:par>
                                <p:cTn id="3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2355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2355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22" grpId="0"/>
      <p:bldP spid="23552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Zástupný symbol pro číslo snímku 4"/>
          <p:cNvSpPr txBox="1">
            <a:spLocks noGrp="1"/>
          </p:cNvSpPr>
          <p:nvPr/>
        </p:nvSpPr>
        <p:spPr bwMode="auto">
          <a:xfrm>
            <a:off x="68580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algn="l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algn="l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algn="l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algn="l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algn="l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/>
            <a:fld id="{E4D1154B-72B5-4B38-BCAF-E23C38FE1F7D}" type="slidenum">
              <a:rPr lang="cs-CZ" altLang="cs-CZ" sz="1200">
                <a:solidFill>
                  <a:srgbClr val="969696"/>
                </a:solidFill>
                <a:latin typeface="Tahoma" charset="0"/>
              </a:rPr>
              <a:pPr algn="r"/>
              <a:t>17</a:t>
            </a:fld>
            <a:endParaRPr lang="cs-CZ" altLang="cs-CZ" sz="1200">
              <a:solidFill>
                <a:srgbClr val="969696"/>
              </a:solidFill>
              <a:latin typeface="Tahoma" charset="0"/>
            </a:endParaRPr>
          </a:p>
        </p:txBody>
      </p:sp>
      <p:sp>
        <p:nvSpPr>
          <p:cNvPr id="24166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lIns="0" rIns="0" anchor="b"/>
          <a:lstStyle/>
          <a:p>
            <a:r>
              <a:rPr lang="cs-CZ" altLang="cs-CZ" sz="4800" dirty="0"/>
              <a:t>Norma x pravidlo x princip</a:t>
            </a:r>
            <a:br>
              <a:rPr lang="cs-CZ" altLang="cs-CZ" sz="4800" dirty="0"/>
            </a:br>
            <a:r>
              <a:rPr lang="cs-CZ" altLang="cs-CZ" sz="3600" dirty="0"/>
              <a:t>(R. Alexy)</a:t>
            </a:r>
            <a:endParaRPr lang="cs-CZ" altLang="cs-CZ" sz="4800" dirty="0"/>
          </a:p>
        </p:txBody>
      </p:sp>
      <p:sp>
        <p:nvSpPr>
          <p:cNvPr id="241667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 lIns="0" tIns="0" rIns="0" bIns="0"/>
          <a:lstStyle/>
          <a:p>
            <a:pPr algn="just">
              <a:lnSpc>
                <a:spcPct val="90000"/>
              </a:lnSpc>
            </a:pPr>
            <a:r>
              <a:rPr lang="cs-CZ" altLang="cs-CZ" sz="2800" b="1" dirty="0"/>
              <a:t>Norma</a:t>
            </a:r>
            <a:r>
              <a:rPr lang="cs-CZ" altLang="cs-CZ" sz="2800" dirty="0"/>
              <a:t> – nadřazený pojem, právní regulativ lidského chování mající deontologickou povahu</a:t>
            </a:r>
          </a:p>
          <a:p>
            <a:pPr algn="just">
              <a:lnSpc>
                <a:spcPct val="90000"/>
              </a:lnSpc>
            </a:pPr>
            <a:r>
              <a:rPr lang="cs-CZ" altLang="cs-CZ" sz="2800" b="1" dirty="0"/>
              <a:t>Pravidlo</a:t>
            </a:r>
            <a:r>
              <a:rPr lang="cs-CZ" altLang="cs-CZ" sz="2800" dirty="0"/>
              <a:t> – pokud jsou dány podmínky stanovené hypotézou, nutně se musí uplatnit dispozice</a:t>
            </a:r>
          </a:p>
          <a:p>
            <a:pPr algn="just">
              <a:lnSpc>
                <a:spcPct val="90000"/>
              </a:lnSpc>
            </a:pPr>
            <a:r>
              <a:rPr lang="cs-CZ" altLang="cs-CZ" sz="2800" b="1" dirty="0"/>
              <a:t>Princip</a:t>
            </a:r>
            <a:r>
              <a:rPr lang="cs-CZ" altLang="cs-CZ" sz="2800" dirty="0"/>
              <a:t> – antecedent má otevřenou povahu</a:t>
            </a:r>
          </a:p>
          <a:p>
            <a:pPr algn="just">
              <a:lnSpc>
                <a:spcPct val="90000"/>
              </a:lnSpc>
            </a:pPr>
            <a:r>
              <a:rPr lang="cs-CZ" altLang="cs-CZ" sz="2000" dirty="0"/>
              <a:t>Robert Alexy: je-li subsumpce formulována </a:t>
            </a:r>
            <a:r>
              <a:rPr lang="cs-CZ" altLang="cs-CZ" sz="2000" b="1" dirty="0"/>
              <a:t>jednoznačně</a:t>
            </a:r>
            <a:r>
              <a:rPr lang="cs-CZ" altLang="cs-CZ" sz="2000" dirty="0"/>
              <a:t>, jedná se o </a:t>
            </a:r>
            <a:r>
              <a:rPr lang="cs-CZ" altLang="cs-CZ" sz="2000" b="1" dirty="0"/>
              <a:t>pravidlo</a:t>
            </a:r>
            <a:r>
              <a:rPr lang="cs-CZ" altLang="cs-CZ" sz="2000" dirty="0"/>
              <a:t>. Pokud je řešení dáno </a:t>
            </a:r>
            <a:r>
              <a:rPr lang="cs-CZ" altLang="cs-CZ" sz="2000" b="1" i="1" dirty="0"/>
              <a:t>vyvažováním</a:t>
            </a:r>
            <a:r>
              <a:rPr lang="cs-CZ" altLang="cs-CZ" sz="2000" dirty="0"/>
              <a:t> a </a:t>
            </a:r>
            <a:r>
              <a:rPr lang="cs-CZ" altLang="cs-CZ" sz="2000" b="1" i="1" dirty="0"/>
              <a:t>poměřováním</a:t>
            </a:r>
            <a:r>
              <a:rPr lang="cs-CZ" altLang="cs-CZ" sz="2000" dirty="0"/>
              <a:t> obou elementů, musí se jednat o </a:t>
            </a:r>
            <a:r>
              <a:rPr lang="cs-CZ" altLang="cs-CZ" sz="2000" b="1" dirty="0"/>
              <a:t>principy (viz přednáška PRINCIP PROPORCIONALITY)</a:t>
            </a:r>
            <a:r>
              <a:rPr lang="cs-CZ" altLang="cs-CZ" sz="2000" dirty="0"/>
              <a:t>.</a:t>
            </a:r>
          </a:p>
          <a:p>
            <a:pPr algn="just">
              <a:lnSpc>
                <a:spcPct val="90000"/>
              </a:lnSpc>
            </a:pPr>
            <a:r>
              <a:rPr lang="cs-CZ" altLang="cs-CZ" sz="2000" dirty="0"/>
              <a:t>Výsledkem kolize je vždy norma → podmínky, za nichž jeden princip má přednost před jiným principem, konstituují skutkové okolnosti (hypotézy) normy, která má tyto následky, k nimž směřuje princip, který má v dané situaci přednost.</a:t>
            </a:r>
          </a:p>
        </p:txBody>
      </p:sp>
    </p:spTree>
    <p:extLst>
      <p:ext uri="{BB962C8B-B14F-4D97-AF65-F5344CB8AC3E}">
        <p14:creationId xmlns:p14="http://schemas.microsoft.com/office/powerpoint/2010/main" val="20657881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6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416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6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2416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6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2416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6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2416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6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2416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2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6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2416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1666" grpId="0"/>
      <p:bldP spid="241667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Zástupný symbol pro číslo snímku 4"/>
          <p:cNvSpPr txBox="1">
            <a:spLocks noGrp="1"/>
          </p:cNvSpPr>
          <p:nvPr/>
        </p:nvSpPr>
        <p:spPr bwMode="auto">
          <a:xfrm>
            <a:off x="68580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algn="l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algn="l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algn="l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algn="l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algn="l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/>
            <a:fld id="{E4D1154B-72B5-4B38-BCAF-E23C38FE1F7D}" type="slidenum">
              <a:rPr lang="cs-CZ" altLang="cs-CZ" sz="1200">
                <a:solidFill>
                  <a:srgbClr val="969696"/>
                </a:solidFill>
                <a:latin typeface="Tahoma" charset="0"/>
              </a:rPr>
              <a:pPr algn="r"/>
              <a:t>18</a:t>
            </a:fld>
            <a:endParaRPr lang="cs-CZ" altLang="cs-CZ" sz="1200">
              <a:solidFill>
                <a:srgbClr val="969696"/>
              </a:solidFill>
              <a:latin typeface="Tahoma" charset="0"/>
            </a:endParaRPr>
          </a:p>
        </p:txBody>
      </p:sp>
      <p:sp>
        <p:nvSpPr>
          <p:cNvPr id="24166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lIns="0" rIns="0" anchor="b"/>
          <a:lstStyle/>
          <a:p>
            <a:r>
              <a:rPr lang="cs-CZ" altLang="cs-CZ" sz="4800" dirty="0"/>
              <a:t>Princip x hodnota</a:t>
            </a:r>
            <a:br>
              <a:rPr lang="cs-CZ" altLang="cs-CZ" sz="4800" dirty="0"/>
            </a:br>
            <a:r>
              <a:rPr lang="cs-CZ" altLang="cs-CZ" sz="3600" dirty="0"/>
              <a:t>(R. Alexy)</a:t>
            </a:r>
            <a:endParaRPr lang="cs-CZ" altLang="cs-CZ" sz="4800" dirty="0"/>
          </a:p>
        </p:txBody>
      </p:sp>
      <p:sp>
        <p:nvSpPr>
          <p:cNvPr id="241667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 lIns="0" tIns="0" rIns="0" bIns="0"/>
          <a:lstStyle/>
          <a:p>
            <a:pPr>
              <a:lnSpc>
                <a:spcPct val="80000"/>
              </a:lnSpc>
            </a:pPr>
            <a:r>
              <a:rPr lang="cs-CZ" altLang="cs-CZ" sz="2400" dirty="0"/>
              <a:t>Východiskem je premisa, že hodnoty a principy jsou spolu s pravidly součástí systému práva, ale mají odlišnou strukturu</a:t>
            </a:r>
          </a:p>
          <a:p>
            <a:pPr>
              <a:lnSpc>
                <a:spcPct val="80000"/>
              </a:lnSpc>
            </a:pPr>
            <a:r>
              <a:rPr lang="cs-CZ" altLang="cs-CZ" sz="2400" dirty="0"/>
              <a:t>Jde o příbuzné pojmy</a:t>
            </a:r>
          </a:p>
          <a:p>
            <a:pPr>
              <a:lnSpc>
                <a:spcPct val="80000"/>
              </a:lnSpc>
            </a:pPr>
            <a:r>
              <a:rPr lang="cs-CZ" altLang="cs-CZ" sz="2400" dirty="0"/>
              <a:t>Principy mají deontologický charakter (jsou to příkazy či zákazy)</a:t>
            </a:r>
          </a:p>
          <a:p>
            <a:pPr lvl="1">
              <a:lnSpc>
                <a:spcPct val="80000"/>
              </a:lnSpc>
            </a:pPr>
            <a:r>
              <a:rPr lang="cs-CZ" altLang="cs-CZ" sz="2000" dirty="0"/>
              <a:t>Mají podobu normativní věty s otevřeným antecedentem a nekonkrétním právním následkem</a:t>
            </a:r>
          </a:p>
          <a:p>
            <a:pPr>
              <a:lnSpc>
                <a:spcPct val="80000"/>
              </a:lnSpc>
            </a:pPr>
            <a:r>
              <a:rPr lang="cs-CZ" altLang="cs-CZ" sz="2400" dirty="0"/>
              <a:t>Hodnoty mají axiologický (hodnotící) charakter</a:t>
            </a:r>
          </a:p>
          <a:p>
            <a:pPr lvl="1">
              <a:lnSpc>
                <a:spcPct val="80000"/>
              </a:lnSpc>
            </a:pPr>
            <a:r>
              <a:rPr lang="cs-CZ" altLang="cs-CZ" sz="2000" dirty="0"/>
              <a:t>Mají podobu pojmů vyjadřujících představy o kolektivních dobrech (statcích)</a:t>
            </a:r>
          </a:p>
          <a:p>
            <a:pPr>
              <a:lnSpc>
                <a:spcPct val="80000"/>
              </a:lnSpc>
            </a:pPr>
            <a:r>
              <a:rPr lang="cs-CZ" altLang="cs-CZ" sz="2400" dirty="0"/>
              <a:t>Principy – otázka Co má být?</a:t>
            </a:r>
          </a:p>
          <a:p>
            <a:pPr>
              <a:lnSpc>
                <a:spcPct val="80000"/>
              </a:lnSpc>
            </a:pPr>
            <a:r>
              <a:rPr lang="cs-CZ" altLang="cs-CZ" sz="2400" dirty="0"/>
              <a:t>Hodnoty – otázka Co je pro společnost/jednotlivce nejlepší?</a:t>
            </a:r>
          </a:p>
          <a:p>
            <a:pPr algn="just">
              <a:lnSpc>
                <a:spcPct val="90000"/>
              </a:lnSpc>
            </a:pPr>
            <a:endParaRPr lang="cs-CZ" altLang="cs-CZ" sz="2000" dirty="0"/>
          </a:p>
        </p:txBody>
      </p:sp>
    </p:spTree>
    <p:extLst>
      <p:ext uri="{BB962C8B-B14F-4D97-AF65-F5344CB8AC3E}">
        <p14:creationId xmlns:p14="http://schemas.microsoft.com/office/powerpoint/2010/main" val="8898698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6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416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6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2416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6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2416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6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2416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6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2416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6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2416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6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2416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6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2416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6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2416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1666" grpId="0"/>
      <p:bldP spid="241667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Zástupný symbol pro číslo snímku 4"/>
          <p:cNvSpPr txBox="1">
            <a:spLocks noGrp="1"/>
          </p:cNvSpPr>
          <p:nvPr/>
        </p:nvSpPr>
        <p:spPr bwMode="auto">
          <a:xfrm>
            <a:off x="68580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algn="l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algn="l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algn="l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algn="l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algn="l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/>
            <a:fld id="{E4D1154B-72B5-4B38-BCAF-E23C38FE1F7D}" type="slidenum">
              <a:rPr lang="cs-CZ" altLang="cs-CZ" sz="1200">
                <a:solidFill>
                  <a:srgbClr val="969696"/>
                </a:solidFill>
                <a:latin typeface="Tahoma" charset="0"/>
              </a:rPr>
              <a:pPr algn="r"/>
              <a:t>19</a:t>
            </a:fld>
            <a:endParaRPr lang="cs-CZ" altLang="cs-CZ" sz="1200">
              <a:solidFill>
                <a:srgbClr val="969696"/>
              </a:solidFill>
              <a:latin typeface="Tahoma" charset="0"/>
            </a:endParaRPr>
          </a:p>
        </p:txBody>
      </p:sp>
      <p:sp>
        <p:nvSpPr>
          <p:cNvPr id="24166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lIns="0" rIns="0" anchor="b"/>
          <a:lstStyle/>
          <a:p>
            <a:r>
              <a:rPr lang="cs-CZ" altLang="cs-CZ" sz="4800" dirty="0"/>
              <a:t>Problémy k zamyšlení</a:t>
            </a:r>
          </a:p>
        </p:txBody>
      </p:sp>
      <p:sp>
        <p:nvSpPr>
          <p:cNvPr id="24166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1338" y="1637078"/>
            <a:ext cx="8229600" cy="5220921"/>
          </a:xfrm>
        </p:spPr>
        <p:txBody>
          <a:bodyPr lIns="0" tIns="0" rIns="0" bIns="0"/>
          <a:lstStyle/>
          <a:p>
            <a:pPr algn="just">
              <a:lnSpc>
                <a:spcPct val="90000"/>
              </a:lnSpc>
            </a:pPr>
            <a:r>
              <a:rPr lang="cs-CZ" altLang="cs-CZ" sz="2400" dirty="0"/>
              <a:t>Otázka vazby právních principů na přirozené právo</a:t>
            </a:r>
          </a:p>
          <a:p>
            <a:pPr lvl="1" algn="just">
              <a:lnSpc>
                <a:spcPct val="90000"/>
              </a:lnSpc>
            </a:pPr>
            <a:r>
              <a:rPr lang="cs-CZ" altLang="cs-CZ" sz="1800" dirty="0"/>
              <a:t>Slabá oddělující teze x slabá spojující teze</a:t>
            </a:r>
          </a:p>
          <a:p>
            <a:pPr lvl="1" algn="just">
              <a:lnSpc>
                <a:spcPct val="90000"/>
              </a:lnSpc>
            </a:pPr>
            <a:r>
              <a:rPr lang="cs-CZ" altLang="cs-CZ" sz="1800" dirty="0" err="1"/>
              <a:t>Kühn</a:t>
            </a:r>
            <a:r>
              <a:rPr lang="cs-CZ" altLang="cs-CZ" sz="1800" dirty="0"/>
              <a:t>: všechny principy mají hodnotové pozadí, ale nikoliv nutně morálního původu</a:t>
            </a:r>
          </a:p>
          <a:p>
            <a:pPr algn="just">
              <a:lnSpc>
                <a:spcPct val="90000"/>
              </a:lnSpc>
            </a:pPr>
            <a:r>
              <a:rPr lang="cs-CZ" altLang="cs-CZ" sz="2400" dirty="0"/>
              <a:t>Otázka redukovatelnosti systému práva na soubor principů</a:t>
            </a:r>
          </a:p>
          <a:p>
            <a:pPr lvl="1" algn="just">
              <a:lnSpc>
                <a:spcPct val="90000"/>
              </a:lnSpc>
            </a:pPr>
            <a:r>
              <a:rPr lang="cs-CZ" altLang="cs-CZ" sz="1800" dirty="0"/>
              <a:t>Možnost zjednodušení – formulace obecných normativních vět </a:t>
            </a:r>
          </a:p>
          <a:p>
            <a:pPr algn="just">
              <a:lnSpc>
                <a:spcPct val="90000"/>
              </a:lnSpc>
            </a:pPr>
            <a:r>
              <a:rPr lang="cs-CZ" altLang="cs-CZ" sz="2400" dirty="0"/>
              <a:t>Otázka jednotné teorie právních principů ?</a:t>
            </a:r>
          </a:p>
          <a:p>
            <a:pPr lvl="1" algn="just">
              <a:lnSpc>
                <a:spcPct val="90000"/>
              </a:lnSpc>
            </a:pPr>
            <a:r>
              <a:rPr lang="cs-CZ" altLang="cs-CZ" sz="1800" dirty="0"/>
              <a:t>Různý historický původ</a:t>
            </a:r>
          </a:p>
          <a:p>
            <a:pPr lvl="1" algn="just">
              <a:lnSpc>
                <a:spcPct val="90000"/>
              </a:lnSpc>
            </a:pPr>
            <a:r>
              <a:rPr lang="cs-CZ" altLang="cs-CZ" sz="1800" dirty="0"/>
              <a:t>Různé hierarchické postavení principů</a:t>
            </a:r>
          </a:p>
          <a:p>
            <a:pPr lvl="1" algn="just">
              <a:lnSpc>
                <a:spcPct val="90000"/>
              </a:lnSpc>
            </a:pPr>
            <a:r>
              <a:rPr lang="cs-CZ" altLang="cs-CZ" sz="1800" dirty="0"/>
              <a:t>Různé zdroje </a:t>
            </a:r>
          </a:p>
          <a:p>
            <a:pPr algn="just">
              <a:lnSpc>
                <a:spcPct val="90000"/>
              </a:lnSpc>
            </a:pPr>
            <a:r>
              <a:rPr lang="cs-CZ" altLang="cs-CZ" sz="2400" dirty="0"/>
              <a:t>Otázka jednoznačné poznatelnosti právního principu</a:t>
            </a:r>
          </a:p>
          <a:p>
            <a:pPr lvl="1" algn="just">
              <a:lnSpc>
                <a:spcPct val="90000"/>
              </a:lnSpc>
            </a:pPr>
            <a:r>
              <a:rPr lang="cs-CZ" altLang="cs-CZ" sz="1800" dirty="0"/>
              <a:t>Kritika </a:t>
            </a:r>
            <a:r>
              <a:rPr lang="cs-CZ" altLang="cs-CZ" sz="1800" dirty="0" err="1"/>
              <a:t>Dworkinovy</a:t>
            </a:r>
            <a:r>
              <a:rPr lang="cs-CZ" altLang="cs-CZ" sz="1800" dirty="0"/>
              <a:t> a </a:t>
            </a:r>
            <a:r>
              <a:rPr lang="cs-CZ" altLang="cs-CZ" sz="1800" dirty="0" err="1"/>
              <a:t>Alexyho</a:t>
            </a:r>
            <a:r>
              <a:rPr lang="cs-CZ" altLang="cs-CZ" sz="1800" dirty="0"/>
              <a:t> teorie</a:t>
            </a:r>
          </a:p>
          <a:p>
            <a:pPr lvl="1" algn="just">
              <a:lnSpc>
                <a:spcPct val="90000"/>
              </a:lnSpc>
            </a:pPr>
            <a:r>
              <a:rPr lang="cs-CZ" altLang="cs-CZ" sz="1800" dirty="0" err="1"/>
              <a:t>Nulla</a:t>
            </a:r>
            <a:r>
              <a:rPr lang="cs-CZ" altLang="cs-CZ" sz="1800" dirty="0"/>
              <a:t> </a:t>
            </a:r>
            <a:r>
              <a:rPr lang="cs-CZ" altLang="cs-CZ" sz="1800" dirty="0" err="1"/>
              <a:t>poena</a:t>
            </a:r>
            <a:r>
              <a:rPr lang="cs-CZ" altLang="cs-CZ" sz="1800" dirty="0"/>
              <a:t> sine lege </a:t>
            </a:r>
          </a:p>
          <a:p>
            <a:pPr lvl="1" algn="just">
              <a:lnSpc>
                <a:spcPct val="90000"/>
              </a:lnSpc>
            </a:pPr>
            <a:r>
              <a:rPr lang="cs-CZ" altLang="cs-CZ" sz="1800" dirty="0"/>
              <a:t>Rule-</a:t>
            </a:r>
            <a:r>
              <a:rPr lang="cs-CZ" altLang="cs-CZ" sz="1800" dirty="0" err="1"/>
              <a:t>like</a:t>
            </a:r>
            <a:r>
              <a:rPr lang="cs-CZ" altLang="cs-CZ" sz="1800" dirty="0"/>
              <a:t> </a:t>
            </a:r>
            <a:r>
              <a:rPr lang="cs-CZ" altLang="cs-CZ" sz="1800" dirty="0" err="1"/>
              <a:t>principles</a:t>
            </a:r>
            <a:r>
              <a:rPr lang="cs-CZ" altLang="cs-CZ" sz="1800" dirty="0"/>
              <a:t>, </a:t>
            </a:r>
            <a:r>
              <a:rPr lang="cs-CZ" altLang="cs-CZ" sz="1800" dirty="0" err="1"/>
              <a:t>principle-like</a:t>
            </a:r>
            <a:r>
              <a:rPr lang="cs-CZ" altLang="cs-CZ" sz="1800" dirty="0"/>
              <a:t> </a:t>
            </a:r>
            <a:r>
              <a:rPr lang="cs-CZ" altLang="cs-CZ" sz="1800" dirty="0" err="1"/>
              <a:t>rules</a:t>
            </a:r>
            <a:endParaRPr lang="cs-CZ" altLang="cs-CZ" sz="1800" dirty="0"/>
          </a:p>
          <a:p>
            <a:pPr lvl="2" algn="just">
              <a:lnSpc>
                <a:spcPct val="90000"/>
              </a:lnSpc>
            </a:pPr>
            <a:r>
              <a:rPr lang="cs-CZ" altLang="cs-CZ" sz="1400" dirty="0"/>
              <a:t>Rozdíl mezi pravidly a principy je zbytečně PŘEHNANÝ (N. </a:t>
            </a:r>
            <a:r>
              <a:rPr lang="cs-CZ" altLang="cs-CZ" sz="1400" dirty="0" err="1"/>
              <a:t>MacCormick</a:t>
            </a:r>
            <a:r>
              <a:rPr lang="cs-CZ" altLang="cs-CZ" sz="1400" dirty="0"/>
              <a:t>)</a:t>
            </a:r>
          </a:p>
          <a:p>
            <a:pPr lvl="1" algn="just">
              <a:lnSpc>
                <a:spcPct val="90000"/>
              </a:lnSpc>
            </a:pPr>
            <a:r>
              <a:rPr lang="cs-CZ" altLang="cs-CZ" sz="1800" dirty="0"/>
              <a:t>Co je rozhodujícím kritériem pro odlišení právního principu od pravidla?</a:t>
            </a:r>
          </a:p>
          <a:p>
            <a:pPr algn="just">
              <a:lnSpc>
                <a:spcPct val="90000"/>
              </a:lnSpc>
            </a:pPr>
            <a:endParaRPr lang="cs-CZ" altLang="cs-CZ" sz="2000" dirty="0"/>
          </a:p>
        </p:txBody>
      </p:sp>
    </p:spTree>
    <p:extLst>
      <p:ext uri="{BB962C8B-B14F-4D97-AF65-F5344CB8AC3E}">
        <p14:creationId xmlns:p14="http://schemas.microsoft.com/office/powerpoint/2010/main" val="34489779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6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416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6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2416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6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2416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6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416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6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416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6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2416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6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2416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6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2416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6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2416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6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2416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66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2000"/>
                                        <p:tgtEl>
                                          <p:spTgt spid="24166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66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24166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66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2000"/>
                                        <p:tgtEl>
                                          <p:spTgt spid="24166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66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2000"/>
                                        <p:tgtEl>
                                          <p:spTgt spid="24166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66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2000"/>
                                        <p:tgtEl>
                                          <p:spTgt spid="24166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66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2000"/>
                                        <p:tgtEl>
                                          <p:spTgt spid="24166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1666" grpId="0"/>
      <p:bldP spid="241667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Pojem a kontext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/>
              <a:t>Otázka strukturální</a:t>
            </a:r>
          </a:p>
          <a:p>
            <a:pPr lvl="1"/>
            <a:r>
              <a:rPr lang="cs-CZ" sz="2000" dirty="0"/>
              <a:t>Z čeho je vystavěn právní řád?</a:t>
            </a:r>
          </a:p>
          <a:p>
            <a:pPr lvl="1"/>
            <a:r>
              <a:rPr lang="cs-CZ" sz="2000" dirty="0"/>
              <a:t>Normy, anebo různé druhy normativů ?</a:t>
            </a:r>
          </a:p>
          <a:p>
            <a:pPr lvl="1"/>
            <a:r>
              <a:rPr lang="cs-CZ" sz="2000" dirty="0"/>
              <a:t>Přirozené a pozitivní právo</a:t>
            </a:r>
          </a:p>
          <a:p>
            <a:pPr lvl="1"/>
            <a:r>
              <a:rPr lang="cs-CZ" sz="2000" dirty="0"/>
              <a:t>Hierarchie právního řádu – konstituce a právní principy</a:t>
            </a:r>
          </a:p>
          <a:p>
            <a:r>
              <a:rPr lang="cs-CZ" sz="2400" dirty="0"/>
              <a:t>Otázka funkcionální</a:t>
            </a:r>
          </a:p>
          <a:p>
            <a:pPr lvl="1"/>
            <a:r>
              <a:rPr lang="cs-CZ" sz="2000" dirty="0"/>
              <a:t>Jak právo působí na lidské chování?</a:t>
            </a:r>
          </a:p>
          <a:p>
            <a:pPr lvl="1"/>
            <a:r>
              <a:rPr lang="cs-CZ" sz="2000" dirty="0"/>
              <a:t>Racionalita veřejného prostoru (veřejný rozum)</a:t>
            </a:r>
          </a:p>
          <a:p>
            <a:r>
              <a:rPr lang="cs-CZ" sz="2400" dirty="0"/>
              <a:t>Identifikace právních principů souvisí s poznáváním práva jako systému</a:t>
            </a:r>
          </a:p>
          <a:p>
            <a:pPr lvl="1"/>
            <a:r>
              <a:rPr lang="cs-CZ" sz="2000" dirty="0"/>
              <a:t>Vnější systematika </a:t>
            </a:r>
          </a:p>
          <a:p>
            <a:pPr lvl="2"/>
            <a:r>
              <a:rPr lang="cs-CZ" sz="1800" dirty="0"/>
              <a:t>Normy, instituty a právní odvětví</a:t>
            </a:r>
          </a:p>
          <a:p>
            <a:pPr lvl="1"/>
            <a:r>
              <a:rPr lang="cs-CZ" sz="2000" dirty="0"/>
              <a:t>Vnitřní systematika</a:t>
            </a:r>
          </a:p>
          <a:p>
            <a:pPr lvl="2"/>
            <a:r>
              <a:rPr lang="cs-CZ" sz="2000" dirty="0"/>
              <a:t>Hierarchie hodnot, účelů a principů</a:t>
            </a:r>
          </a:p>
          <a:p>
            <a:pPr marL="0" indent="0">
              <a:buNone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42349758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Zástupný symbol pro číslo snímku 4"/>
          <p:cNvSpPr txBox="1">
            <a:spLocks noGrp="1"/>
          </p:cNvSpPr>
          <p:nvPr/>
        </p:nvSpPr>
        <p:spPr bwMode="auto">
          <a:xfrm>
            <a:off x="68580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algn="l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algn="l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algn="l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algn="l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algn="l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/>
            <a:fld id="{AE31673C-4D07-4441-B7CA-A004C53935D4}" type="slidenum">
              <a:rPr lang="cs-CZ" altLang="cs-CZ" sz="1200">
                <a:solidFill>
                  <a:srgbClr val="969696"/>
                </a:solidFill>
                <a:latin typeface="Tahoma" charset="0"/>
              </a:rPr>
              <a:pPr algn="r"/>
              <a:t>20</a:t>
            </a:fld>
            <a:endParaRPr lang="cs-CZ" altLang="cs-CZ" sz="1200">
              <a:solidFill>
                <a:srgbClr val="969696"/>
              </a:solidFill>
              <a:latin typeface="Tahoma" charset="0"/>
            </a:endParaRPr>
          </a:p>
        </p:txBody>
      </p:sp>
      <p:sp>
        <p:nvSpPr>
          <p:cNvPr id="23552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lIns="0" rIns="0" anchor="b"/>
          <a:lstStyle/>
          <a:p>
            <a:r>
              <a:rPr lang="cs-CZ" dirty="0">
                <a:solidFill>
                  <a:srgbClr val="DBBD71"/>
                </a:solidFill>
              </a:rPr>
              <a:t>Shrnutí a závěr</a:t>
            </a:r>
            <a:endParaRPr lang="cs-CZ" altLang="cs-CZ" sz="4800" dirty="0"/>
          </a:p>
        </p:txBody>
      </p:sp>
      <p:sp>
        <p:nvSpPr>
          <p:cNvPr id="235523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 lIns="0" tIns="0" rIns="0" bIns="0"/>
          <a:lstStyle/>
          <a:p>
            <a:r>
              <a:rPr lang="cs-CZ" altLang="cs-CZ" sz="2400" dirty="0"/>
              <a:t>Reflexe doktrinálních diskusí v praxi</a:t>
            </a:r>
          </a:p>
          <a:p>
            <a:pPr lvl="1"/>
            <a:r>
              <a:rPr lang="cs-CZ" altLang="cs-CZ" sz="2000" dirty="0"/>
              <a:t>Problém není boj o přirozené právo, ale otázka porozumění právnímu řádu z hlediska optimálního a racionálního uspořádání právních vztahů</a:t>
            </a:r>
          </a:p>
          <a:p>
            <a:r>
              <a:rPr lang="cs-CZ" altLang="cs-CZ" sz="2400" dirty="0"/>
              <a:t>Strukturální (ontologické) závěry</a:t>
            </a:r>
          </a:p>
          <a:p>
            <a:pPr lvl="1"/>
            <a:r>
              <a:rPr lang="cs-CZ" altLang="cs-CZ" sz="2000" dirty="0"/>
              <a:t>Právní principy jsou součástí systému práva (normativ </a:t>
            </a:r>
            <a:r>
              <a:rPr lang="cs-CZ" altLang="cs-CZ" sz="2000" i="1" dirty="0" err="1"/>
              <a:t>sui</a:t>
            </a:r>
            <a:r>
              <a:rPr lang="cs-CZ" altLang="cs-CZ" sz="2000" i="1" dirty="0"/>
              <a:t> </a:t>
            </a:r>
            <a:r>
              <a:rPr lang="cs-CZ" altLang="cs-CZ" sz="2000" i="1" dirty="0" err="1"/>
              <a:t>generis</a:t>
            </a:r>
            <a:r>
              <a:rPr lang="cs-CZ" altLang="cs-CZ" sz="2000" dirty="0"/>
              <a:t>)</a:t>
            </a:r>
          </a:p>
          <a:p>
            <a:pPr lvl="1"/>
            <a:r>
              <a:rPr lang="cs-CZ" altLang="cs-CZ" sz="2000" dirty="0"/>
              <a:t>Právní principy jsou chápány z pozitivistického pohledu jako svébytný pramen práva </a:t>
            </a:r>
          </a:p>
          <a:p>
            <a:r>
              <a:rPr lang="cs-CZ" altLang="cs-CZ" sz="2400" dirty="0"/>
              <a:t>Metodologické závěry</a:t>
            </a:r>
          </a:p>
          <a:p>
            <a:pPr lvl="1"/>
            <a:r>
              <a:rPr lang="cs-CZ" altLang="cs-CZ" sz="2000" dirty="0"/>
              <a:t>Právní principy se vyskytují v komplementárních vztazích – jsou přirozeně v kolizi</a:t>
            </a:r>
          </a:p>
          <a:p>
            <a:pPr lvl="1"/>
            <a:r>
              <a:rPr lang="cs-CZ" altLang="cs-CZ" sz="2000" dirty="0"/>
              <a:t>Podporují dynamiku právního života (otevřený antecedent)</a:t>
            </a:r>
          </a:p>
          <a:p>
            <a:pPr lvl="1"/>
            <a:r>
              <a:rPr lang="cs-CZ" altLang="cs-CZ" sz="2000" dirty="0"/>
              <a:t>Aplikace principů se odehrává na bázi poměřování</a:t>
            </a:r>
          </a:p>
          <a:p>
            <a:pPr lvl="1"/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7543090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355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2355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2355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2355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355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2355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2355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2355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2355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2355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22" grpId="0"/>
      <p:bldP spid="23552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Právní principy - definice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/>
              <a:t>Obecné zásady právní, maximy, axiomy, tzv. </a:t>
            </a:r>
            <a:r>
              <a:rPr lang="cs-CZ" sz="2400" dirty="0" err="1"/>
              <a:t>regulae</a:t>
            </a:r>
            <a:r>
              <a:rPr lang="cs-CZ" sz="2400" dirty="0"/>
              <a:t> </a:t>
            </a:r>
            <a:r>
              <a:rPr lang="cs-CZ" sz="2400" dirty="0" err="1"/>
              <a:t>iuris</a:t>
            </a:r>
            <a:r>
              <a:rPr lang="cs-CZ" sz="2400" dirty="0"/>
              <a:t> – regulativní ideje</a:t>
            </a:r>
          </a:p>
          <a:p>
            <a:r>
              <a:rPr lang="cs-CZ" sz="2400" dirty="0"/>
              <a:t>Základní právní myšlenky (konstrukce) tradované v podobě zhuštěných vět či pouček</a:t>
            </a:r>
          </a:p>
          <a:p>
            <a:r>
              <a:rPr lang="cs-CZ" sz="2400" i="1" dirty="0"/>
              <a:t>Normativní maximy vysoké obecnosti a značné vágnosti, jimž chybí zřetelnější označení skutkové podstaty a přesné určení právního následku (</a:t>
            </a:r>
            <a:r>
              <a:rPr lang="cs-CZ" sz="2400" i="1" dirty="0" err="1"/>
              <a:t>Bydlinski</a:t>
            </a:r>
            <a:r>
              <a:rPr lang="cs-CZ" sz="2400" i="1" dirty="0"/>
              <a:t>)</a:t>
            </a:r>
          </a:p>
          <a:p>
            <a:r>
              <a:rPr lang="cs-CZ" sz="2400" i="1" dirty="0"/>
              <a:t>Vůdčí ideje, na nichž stojí právní systém vcelku a jednotlivá právní odvětví (</a:t>
            </a:r>
            <a:r>
              <a:rPr lang="cs-CZ" sz="2400" i="1" dirty="0" err="1"/>
              <a:t>Gerloch</a:t>
            </a:r>
            <a:r>
              <a:rPr lang="cs-CZ" sz="2400" i="1" dirty="0"/>
              <a:t>)</a:t>
            </a:r>
          </a:p>
          <a:p>
            <a:r>
              <a:rPr lang="cs-CZ" sz="2400" i="1" dirty="0"/>
              <a:t>Normativně stanovená hlediska právního hodnocení při právním rozhodování (</a:t>
            </a:r>
            <a:r>
              <a:rPr lang="cs-CZ" sz="2400" i="1" dirty="0" err="1"/>
              <a:t>Weinberger</a:t>
            </a:r>
            <a:r>
              <a:rPr lang="cs-CZ" sz="2400" i="1" dirty="0"/>
              <a:t>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496048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Charakteristika právních principů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Jsou </a:t>
            </a:r>
            <a:r>
              <a:rPr lang="cs-CZ" dirty="0" err="1"/>
              <a:t>epitetonem</a:t>
            </a:r>
            <a:r>
              <a:rPr lang="cs-CZ" dirty="0"/>
              <a:t> právního myšlení</a:t>
            </a:r>
          </a:p>
          <a:p>
            <a:r>
              <a:rPr lang="cs-CZ" dirty="0"/>
              <a:t>Vyvíjí se spolu s právním společenstvím</a:t>
            </a:r>
          </a:p>
          <a:p>
            <a:r>
              <a:rPr lang="cs-CZ" dirty="0"/>
              <a:t>Nejsou fixovány na kodifikaci</a:t>
            </a:r>
          </a:p>
          <a:p>
            <a:r>
              <a:rPr lang="cs-CZ" dirty="0"/>
              <a:t>Mají různý stupeň obecnosti</a:t>
            </a:r>
          </a:p>
          <a:p>
            <a:r>
              <a:rPr lang="cs-CZ" dirty="0"/>
              <a:t>Jsou svázány s hodnotovým a právně-politickým pozadím právního řádu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783687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Historické zdroje právních principů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Dědictví římského práva (Tria </a:t>
            </a:r>
            <a:r>
              <a:rPr lang="cs-CZ" dirty="0" err="1"/>
              <a:t>voluminia</a:t>
            </a:r>
            <a:r>
              <a:rPr lang="cs-CZ" dirty="0"/>
              <a:t>)</a:t>
            </a:r>
          </a:p>
          <a:p>
            <a:pPr lvl="1"/>
            <a:r>
              <a:rPr lang="cs-CZ" sz="2400" dirty="0"/>
              <a:t>Zejm. základní soukromoprávní principy a všeobecné zásady právní (sebrány v Digestech) - </a:t>
            </a:r>
            <a:r>
              <a:rPr lang="cs-CZ" sz="2400" dirty="0" err="1"/>
              <a:t>Iustinian</a:t>
            </a:r>
            <a:endParaRPr lang="cs-CZ" sz="2400" dirty="0"/>
          </a:p>
          <a:p>
            <a:pPr lvl="1"/>
            <a:r>
              <a:rPr lang="cs-CZ" sz="2400" i="1" dirty="0"/>
              <a:t>Ius </a:t>
            </a:r>
            <a:r>
              <a:rPr lang="cs-CZ" sz="2400" i="1" dirty="0" err="1"/>
              <a:t>est</a:t>
            </a:r>
            <a:r>
              <a:rPr lang="cs-CZ" sz="2400" i="1" dirty="0"/>
              <a:t> </a:t>
            </a:r>
            <a:r>
              <a:rPr lang="cs-CZ" sz="2400" i="1" dirty="0" err="1"/>
              <a:t>ars</a:t>
            </a:r>
            <a:r>
              <a:rPr lang="cs-CZ" sz="2400" i="1" dirty="0"/>
              <a:t> </a:t>
            </a:r>
            <a:r>
              <a:rPr lang="cs-CZ" sz="2400" i="1" dirty="0" err="1"/>
              <a:t>boni</a:t>
            </a:r>
            <a:r>
              <a:rPr lang="cs-CZ" sz="2400" i="1" dirty="0"/>
              <a:t> et </a:t>
            </a:r>
            <a:r>
              <a:rPr lang="cs-CZ" sz="2400" i="1" dirty="0" err="1"/>
              <a:t>equi</a:t>
            </a:r>
            <a:r>
              <a:rPr lang="cs-CZ" sz="2400" i="1" dirty="0"/>
              <a:t> (právo je uměním dobra a spravedlnosti)</a:t>
            </a:r>
          </a:p>
          <a:p>
            <a:pPr lvl="1"/>
            <a:r>
              <a:rPr lang="cs-CZ" sz="2400" i="1" dirty="0" err="1"/>
              <a:t>Impossibilium</a:t>
            </a:r>
            <a:r>
              <a:rPr lang="cs-CZ" sz="2400" i="1" dirty="0"/>
              <a:t> </a:t>
            </a:r>
            <a:r>
              <a:rPr lang="cs-CZ" sz="2400" i="1" dirty="0" err="1"/>
              <a:t>nulla</a:t>
            </a:r>
            <a:r>
              <a:rPr lang="cs-CZ" sz="2400" i="1" dirty="0"/>
              <a:t> </a:t>
            </a:r>
            <a:r>
              <a:rPr lang="cs-CZ" sz="2400" i="1" dirty="0" err="1"/>
              <a:t>obligatio</a:t>
            </a:r>
            <a:r>
              <a:rPr lang="cs-CZ" sz="2400" i="1" dirty="0"/>
              <a:t> </a:t>
            </a:r>
            <a:r>
              <a:rPr lang="cs-CZ" sz="2400" i="1" dirty="0" err="1"/>
              <a:t>est</a:t>
            </a:r>
            <a:r>
              <a:rPr lang="cs-CZ" sz="2400" i="1" dirty="0"/>
              <a:t> (nemožnost plnění)</a:t>
            </a:r>
          </a:p>
          <a:p>
            <a:pPr lvl="1"/>
            <a:r>
              <a:rPr lang="cs-CZ" sz="2400" i="1" dirty="0" err="1"/>
              <a:t>Nemo</a:t>
            </a:r>
            <a:r>
              <a:rPr lang="cs-CZ" sz="2400" i="1" dirty="0"/>
              <a:t> plus </a:t>
            </a:r>
            <a:r>
              <a:rPr lang="cs-CZ" sz="2400" i="1" dirty="0" err="1"/>
              <a:t>iuris</a:t>
            </a:r>
            <a:r>
              <a:rPr lang="cs-CZ" sz="2400" i="1" dirty="0"/>
              <a:t> ad </a:t>
            </a:r>
            <a:r>
              <a:rPr lang="cs-CZ" sz="2400" i="1" dirty="0" err="1"/>
              <a:t>alium</a:t>
            </a:r>
            <a:r>
              <a:rPr lang="cs-CZ" sz="2400" i="1" dirty="0"/>
              <a:t> </a:t>
            </a:r>
            <a:r>
              <a:rPr lang="cs-CZ" sz="2400" i="1" dirty="0" err="1"/>
              <a:t>transferre</a:t>
            </a:r>
            <a:r>
              <a:rPr lang="cs-CZ" sz="2400" i="1" dirty="0"/>
              <a:t> </a:t>
            </a:r>
            <a:r>
              <a:rPr lang="cs-CZ" sz="2400" i="1" dirty="0" err="1"/>
              <a:t>potest</a:t>
            </a:r>
            <a:r>
              <a:rPr lang="cs-CZ" sz="2400" i="1" dirty="0"/>
              <a:t> </a:t>
            </a:r>
            <a:r>
              <a:rPr lang="cs-CZ" sz="2400" i="1" dirty="0" err="1"/>
              <a:t>quam</a:t>
            </a:r>
            <a:r>
              <a:rPr lang="cs-CZ" sz="2400" i="1" dirty="0"/>
              <a:t> </a:t>
            </a:r>
            <a:r>
              <a:rPr lang="cs-CZ" sz="2400" i="1" dirty="0" err="1"/>
              <a:t>ipse</a:t>
            </a:r>
            <a:r>
              <a:rPr lang="cs-CZ" sz="2400" i="1" dirty="0"/>
              <a:t> </a:t>
            </a:r>
            <a:r>
              <a:rPr lang="cs-CZ" sz="2400" i="1" dirty="0" err="1"/>
              <a:t>habet</a:t>
            </a:r>
            <a:r>
              <a:rPr lang="cs-CZ" sz="2400" i="1" dirty="0"/>
              <a:t>. (nikdo nesmí převést více práv, než sám má)</a:t>
            </a:r>
          </a:p>
          <a:p>
            <a:pPr lvl="1"/>
            <a:r>
              <a:rPr lang="cs-CZ" sz="2400" dirty="0"/>
              <a:t>Tyto principy mají topický a kazuistický charakter, vznikly na bázi indukce při případovém myšlení římských právníků.</a:t>
            </a:r>
          </a:p>
        </p:txBody>
      </p:sp>
    </p:spTree>
    <p:extLst>
      <p:ext uri="{BB962C8B-B14F-4D97-AF65-F5344CB8AC3E}">
        <p14:creationId xmlns:p14="http://schemas.microsoft.com/office/powerpoint/2010/main" val="2210068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Historické zdroje právních principů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Recepce římského práva</a:t>
            </a:r>
          </a:p>
          <a:p>
            <a:pPr lvl="1"/>
            <a:r>
              <a:rPr lang="cs-CZ" dirty="0" err="1"/>
              <a:t>Leges</a:t>
            </a:r>
            <a:r>
              <a:rPr lang="cs-CZ" dirty="0"/>
              <a:t> </a:t>
            </a:r>
            <a:r>
              <a:rPr lang="cs-CZ" dirty="0" err="1"/>
              <a:t>romanae</a:t>
            </a:r>
            <a:r>
              <a:rPr lang="cs-CZ" dirty="0"/>
              <a:t> </a:t>
            </a:r>
            <a:r>
              <a:rPr lang="cs-CZ" dirty="0" err="1"/>
              <a:t>barbarorum</a:t>
            </a:r>
            <a:endParaRPr lang="cs-CZ" dirty="0"/>
          </a:p>
          <a:p>
            <a:pPr lvl="1"/>
            <a:r>
              <a:rPr lang="cs-CZ" dirty="0" err="1"/>
              <a:t>Leges</a:t>
            </a:r>
            <a:r>
              <a:rPr lang="cs-CZ" dirty="0"/>
              <a:t> </a:t>
            </a:r>
            <a:r>
              <a:rPr lang="cs-CZ" dirty="0" err="1"/>
              <a:t>barbarorum</a:t>
            </a:r>
            <a:r>
              <a:rPr lang="cs-CZ" dirty="0"/>
              <a:t> </a:t>
            </a:r>
            <a:r>
              <a:rPr lang="cs-CZ" i="1" dirty="0"/>
              <a:t>(Lex </a:t>
            </a:r>
            <a:r>
              <a:rPr lang="cs-CZ" i="1" dirty="0" err="1"/>
              <a:t>Salica</a:t>
            </a:r>
            <a:r>
              <a:rPr lang="cs-CZ" i="1" dirty="0"/>
              <a:t>)</a:t>
            </a:r>
          </a:p>
          <a:p>
            <a:pPr lvl="1"/>
            <a:r>
              <a:rPr lang="cs-CZ" dirty="0"/>
              <a:t>Církevní soupisy římského práva </a:t>
            </a:r>
            <a:r>
              <a:rPr lang="cs-CZ" i="1" dirty="0"/>
              <a:t>(Corpus </a:t>
            </a:r>
            <a:r>
              <a:rPr lang="cs-CZ" i="1" dirty="0" err="1"/>
              <a:t>iuris</a:t>
            </a:r>
            <a:r>
              <a:rPr lang="cs-CZ" i="1" dirty="0"/>
              <a:t> </a:t>
            </a:r>
            <a:r>
              <a:rPr lang="cs-CZ" i="1" dirty="0" err="1"/>
              <a:t>canonici</a:t>
            </a:r>
            <a:r>
              <a:rPr lang="cs-CZ" i="1" dirty="0"/>
              <a:t>)</a:t>
            </a:r>
          </a:p>
          <a:p>
            <a:r>
              <a:rPr lang="cs-CZ" dirty="0"/>
              <a:t>Novověk a právní principy</a:t>
            </a:r>
          </a:p>
          <a:p>
            <a:pPr lvl="1"/>
            <a:r>
              <a:rPr lang="cs-CZ" sz="2000" dirty="0"/>
              <a:t>Snahy o rekonstrukci deduktivně platného systému právních principů na bázi racionalistického a přirozenoprávního paradigmatu</a:t>
            </a:r>
          </a:p>
          <a:p>
            <a:pPr lvl="1"/>
            <a:r>
              <a:rPr lang="cs-CZ" sz="2000" dirty="0"/>
              <a:t>Střet ideje kodifikace a cesta historickoprávní</a:t>
            </a:r>
          </a:p>
          <a:p>
            <a:pPr lvl="1"/>
            <a:r>
              <a:rPr lang="cs-CZ" sz="2000" dirty="0"/>
              <a:t>Výsledkem byly mohutné kodifikace konce 18. stol. a počátku 19. stol. (Prusko, Francie, Německo)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3387384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Historické zdroje právních principů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/>
              <a:t>Moderní </a:t>
            </a:r>
            <a:r>
              <a:rPr lang="cs-CZ" sz="2800" dirty="0" err="1"/>
              <a:t>konstitucionalistika</a:t>
            </a:r>
            <a:endParaRPr lang="cs-CZ" sz="2800" dirty="0"/>
          </a:p>
          <a:p>
            <a:pPr lvl="1"/>
            <a:r>
              <a:rPr lang="cs-CZ" sz="2400" dirty="0"/>
              <a:t>Ústavní principy</a:t>
            </a:r>
          </a:p>
          <a:p>
            <a:pPr lvl="2"/>
            <a:r>
              <a:rPr lang="cs-CZ" sz="2000" dirty="0"/>
              <a:t>„ústavní normy impregnují celý právní řád“ (Baroš, J. In. Filosofie práva – Sobek, </a:t>
            </a:r>
            <a:r>
              <a:rPr lang="cs-CZ" sz="2000" dirty="0" err="1"/>
              <a:t>Hapla</a:t>
            </a:r>
            <a:r>
              <a:rPr lang="cs-CZ" sz="2000" dirty="0"/>
              <a:t> a kol., s. 268)</a:t>
            </a:r>
          </a:p>
          <a:p>
            <a:pPr lvl="1"/>
            <a:r>
              <a:rPr lang="cs-CZ" sz="2400" dirty="0"/>
              <a:t>Francouzská buržoazní revoluce (Deklarace práv člověka a občana – 1789, Prohlášení nezávislosti – USA)</a:t>
            </a:r>
          </a:p>
          <a:p>
            <a:pPr lvl="1"/>
            <a:r>
              <a:rPr lang="cs-CZ" sz="2400" dirty="0"/>
              <a:t>Doktrína </a:t>
            </a:r>
            <a:r>
              <a:rPr lang="cs-CZ" sz="2400" i="1" dirty="0" err="1"/>
              <a:t>Rechtsstaat</a:t>
            </a:r>
            <a:r>
              <a:rPr lang="cs-CZ" sz="2400" dirty="0"/>
              <a:t>, </a:t>
            </a:r>
            <a:r>
              <a:rPr lang="cs-CZ" sz="2400" i="1" dirty="0"/>
              <a:t>rule </a:t>
            </a:r>
            <a:r>
              <a:rPr lang="cs-CZ" sz="2400" i="1" dirty="0" err="1"/>
              <a:t>of</a:t>
            </a:r>
            <a:r>
              <a:rPr lang="cs-CZ" sz="2400" i="1" dirty="0"/>
              <a:t> </a:t>
            </a:r>
            <a:r>
              <a:rPr lang="cs-CZ" sz="2400" i="1" dirty="0" err="1"/>
              <a:t>law</a:t>
            </a:r>
            <a:endParaRPr lang="cs-CZ" sz="2400" i="1" dirty="0"/>
          </a:p>
          <a:p>
            <a:pPr lvl="1"/>
            <a:r>
              <a:rPr lang="cs-CZ" sz="2400" dirty="0"/>
              <a:t>Konstitucionalismus a jeho efekt</a:t>
            </a:r>
          </a:p>
          <a:p>
            <a:pPr lvl="2"/>
            <a:r>
              <a:rPr lang="cs-CZ" sz="2000" dirty="0"/>
              <a:t>Kodifikace ústavních principů – není systematická</a:t>
            </a:r>
          </a:p>
          <a:p>
            <a:pPr lvl="2"/>
            <a:r>
              <a:rPr lang="cs-CZ" sz="2000" dirty="0"/>
              <a:t>Dovozují se spíše implicitně z hodnot a základních práv</a:t>
            </a:r>
          </a:p>
          <a:p>
            <a:pPr lvl="2"/>
            <a:r>
              <a:rPr lang="cs-CZ" sz="2000" dirty="0"/>
              <a:t>Skrze činnost ústavních soudů se od 20. století projevuje </a:t>
            </a:r>
            <a:r>
              <a:rPr lang="cs-CZ" sz="2000" b="1" dirty="0" err="1"/>
              <a:t>judicializace</a:t>
            </a:r>
            <a:r>
              <a:rPr lang="cs-CZ" sz="2000" b="1" dirty="0"/>
              <a:t> </a:t>
            </a:r>
            <a:r>
              <a:rPr lang="cs-CZ" sz="2000" dirty="0"/>
              <a:t>diskursu o právních principech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565352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Význam a funkce právních principů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Podpora </a:t>
            </a:r>
            <a:r>
              <a:rPr lang="cs-CZ" dirty="0" err="1"/>
              <a:t>intertemporality</a:t>
            </a:r>
            <a:r>
              <a:rPr lang="cs-CZ" dirty="0"/>
              <a:t> (kontinuity) právního řádu</a:t>
            </a:r>
          </a:p>
          <a:p>
            <a:r>
              <a:rPr lang="cs-CZ" dirty="0"/>
              <a:t>Korektiv a argumentační nástroj pro realizaci práva jako umění spravedlnosti</a:t>
            </a:r>
          </a:p>
          <a:p>
            <a:r>
              <a:rPr lang="cs-CZ" dirty="0"/>
              <a:t>Propojení různých právních řádů a systémů</a:t>
            </a:r>
          </a:p>
          <a:p>
            <a:r>
              <a:rPr lang="cs-CZ" dirty="0"/>
              <a:t>Přemostění přirozeného a pozitivního práva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623048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Struktura práva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sz="2800" dirty="0"/>
              <a:t>Terminologický problém s vymezením součástek (</a:t>
            </a:r>
            <a:r>
              <a:rPr lang="cs-CZ" altLang="cs-CZ" sz="2800" dirty="0" err="1"/>
              <a:t>Weyr</a:t>
            </a:r>
            <a:r>
              <a:rPr lang="cs-CZ" altLang="cs-CZ" sz="2800" dirty="0"/>
              <a:t>) systému práva</a:t>
            </a:r>
          </a:p>
          <a:p>
            <a:pPr lvl="1"/>
            <a:r>
              <a:rPr lang="cs-CZ" altLang="cs-CZ" sz="2400" dirty="0"/>
              <a:t>Normy </a:t>
            </a:r>
          </a:p>
          <a:p>
            <a:pPr lvl="2"/>
            <a:r>
              <a:rPr lang="cs-CZ" altLang="cs-CZ" sz="2000" dirty="0"/>
              <a:t>právní pravidla chování pro neurčitý počet případů téhož druhu </a:t>
            </a:r>
          </a:p>
          <a:p>
            <a:pPr lvl="1"/>
            <a:r>
              <a:rPr lang="cs-CZ" altLang="cs-CZ" sz="2400" dirty="0"/>
              <a:t>Zásady  (tzv. odvětvové zásady)</a:t>
            </a:r>
          </a:p>
          <a:p>
            <a:pPr lvl="2"/>
            <a:r>
              <a:rPr lang="cs-CZ" altLang="cs-CZ" sz="2000" dirty="0"/>
              <a:t>Společná normativní východiska pro regulaci souvisejících normových komplexů</a:t>
            </a:r>
          </a:p>
          <a:p>
            <a:pPr lvl="1"/>
            <a:r>
              <a:rPr lang="cs-CZ" altLang="cs-CZ" sz="2400" dirty="0"/>
              <a:t>Principy (obecné či všeobecné právní principy)</a:t>
            </a:r>
          </a:p>
          <a:p>
            <a:pPr lvl="2"/>
            <a:r>
              <a:rPr lang="cs-CZ" altLang="cs-CZ" sz="2000" dirty="0"/>
              <a:t>Abstraktní ideje vyjadřující jednotící myšlenkové momenty společné pro komplexy norem (instituty, odvětví, právní řád)</a:t>
            </a:r>
          </a:p>
          <a:p>
            <a:pPr lvl="1"/>
            <a:r>
              <a:rPr lang="cs-CZ" altLang="cs-CZ" sz="2400" dirty="0"/>
              <a:t>Řada možných mezi-stupňů</a:t>
            </a:r>
          </a:p>
          <a:p>
            <a:pPr lvl="2"/>
            <a:endParaRPr lang="cs-CZ" altLang="cs-CZ" dirty="0"/>
          </a:p>
          <a:p>
            <a:pPr lvl="2"/>
            <a:endParaRPr lang="cs-CZ" altLang="cs-CZ" dirty="0"/>
          </a:p>
          <a:p>
            <a:pPr lvl="1"/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66093707"/>
      </p:ext>
    </p:extLst>
  </p:cSld>
  <p:clrMapOvr>
    <a:masterClrMapping/>
  </p:clrMapOvr>
</p:sld>
</file>

<file path=ppt/theme/theme1.xml><?xml version="1.0" encoding="utf-8"?>
<a:theme xmlns:a="http://schemas.openxmlformats.org/drawingml/2006/main" name="Váhy">
  <a:themeElements>
    <a:clrScheme name="Váhy 1">
      <a:dk1>
        <a:srgbClr val="663300"/>
      </a:dk1>
      <a:lt1>
        <a:srgbClr val="FFFFFF"/>
      </a:lt1>
      <a:dk2>
        <a:srgbClr val="996600"/>
      </a:dk2>
      <a:lt2>
        <a:srgbClr val="DBBD71"/>
      </a:lt2>
      <a:accent1>
        <a:srgbClr val="F8A500"/>
      </a:accent1>
      <a:accent2>
        <a:srgbClr val="808000"/>
      </a:accent2>
      <a:accent3>
        <a:srgbClr val="CAB8AA"/>
      </a:accent3>
      <a:accent4>
        <a:srgbClr val="DADADA"/>
      </a:accent4>
      <a:accent5>
        <a:srgbClr val="FBCFAA"/>
      </a:accent5>
      <a:accent6>
        <a:srgbClr val="737300"/>
      </a:accent6>
      <a:hlink>
        <a:srgbClr val="FFCC66"/>
      </a:hlink>
      <a:folHlink>
        <a:srgbClr val="CCA500"/>
      </a:folHlink>
    </a:clrScheme>
    <a:fontScheme name="Váhy">
      <a:majorFont>
        <a:latin typeface="Arial"/>
        <a:ea typeface=""/>
        <a:cs typeface=""/>
      </a:majorFont>
      <a:minorFont>
        <a:latin typeface="Tahom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99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just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altLang="cs-CZ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99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just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altLang="cs-CZ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Váhy 1">
        <a:dk1>
          <a:srgbClr val="663300"/>
        </a:dk1>
        <a:lt1>
          <a:srgbClr val="FFFFFF"/>
        </a:lt1>
        <a:dk2>
          <a:srgbClr val="996600"/>
        </a:dk2>
        <a:lt2>
          <a:srgbClr val="DBBD71"/>
        </a:lt2>
        <a:accent1>
          <a:srgbClr val="F8A500"/>
        </a:accent1>
        <a:accent2>
          <a:srgbClr val="808000"/>
        </a:accent2>
        <a:accent3>
          <a:srgbClr val="CAB8AA"/>
        </a:accent3>
        <a:accent4>
          <a:srgbClr val="DADADA"/>
        </a:accent4>
        <a:accent5>
          <a:srgbClr val="FBCFAA"/>
        </a:accent5>
        <a:accent6>
          <a:srgbClr val="737300"/>
        </a:accent6>
        <a:hlink>
          <a:srgbClr val="FFCC66"/>
        </a:hlink>
        <a:folHlink>
          <a:srgbClr val="CCA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áhy 2">
        <a:dk1>
          <a:srgbClr val="660000"/>
        </a:dk1>
        <a:lt1>
          <a:srgbClr val="FFFFFF"/>
        </a:lt1>
        <a:dk2>
          <a:srgbClr val="800000"/>
        </a:dk2>
        <a:lt2>
          <a:srgbClr val="FFFFCC"/>
        </a:lt2>
        <a:accent1>
          <a:srgbClr val="CC66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B8AA"/>
        </a:accent5>
        <a:accent6>
          <a:srgbClr val="AC6D56"/>
        </a:accent6>
        <a:hlink>
          <a:srgbClr val="FFFF99"/>
        </a:hlink>
        <a:folHlink>
          <a:srgbClr val="E5B325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áhy 3">
        <a:dk1>
          <a:srgbClr val="003300"/>
        </a:dk1>
        <a:lt1>
          <a:srgbClr val="FFFFFF"/>
        </a:lt1>
        <a:dk2>
          <a:srgbClr val="4D6A2A"/>
        </a:dk2>
        <a:lt2>
          <a:srgbClr val="CCFF99"/>
        </a:lt2>
        <a:accent1>
          <a:srgbClr val="2EB62E"/>
        </a:accent1>
        <a:accent2>
          <a:srgbClr val="527C3A"/>
        </a:accent2>
        <a:accent3>
          <a:srgbClr val="B2B9AC"/>
        </a:accent3>
        <a:accent4>
          <a:srgbClr val="DADADA"/>
        </a:accent4>
        <a:accent5>
          <a:srgbClr val="ADD7AD"/>
        </a:accent5>
        <a:accent6>
          <a:srgbClr val="497034"/>
        </a:accent6>
        <a:hlink>
          <a:srgbClr val="DDD800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áhy 4">
        <a:dk1>
          <a:srgbClr val="005A58"/>
        </a:dk1>
        <a:lt1>
          <a:srgbClr val="FFFFFF"/>
        </a:lt1>
        <a:dk2>
          <a:srgbClr val="00716E"/>
        </a:dk2>
        <a:lt2>
          <a:srgbClr val="FFFF99"/>
        </a:lt2>
        <a:accent1>
          <a:srgbClr val="2DB3B0"/>
        </a:accent1>
        <a:accent2>
          <a:srgbClr val="6D6FC7"/>
        </a:accent2>
        <a:accent3>
          <a:srgbClr val="AABBBA"/>
        </a:accent3>
        <a:accent4>
          <a:srgbClr val="DADADA"/>
        </a:accent4>
        <a:accent5>
          <a:srgbClr val="ADD6D4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áhy 5">
        <a:dk1>
          <a:srgbClr val="003366"/>
        </a:dk1>
        <a:lt1>
          <a:srgbClr val="FFFFFF"/>
        </a:lt1>
        <a:dk2>
          <a:srgbClr val="2B5481"/>
        </a:dk2>
        <a:lt2>
          <a:srgbClr val="E5FFFF"/>
        </a:lt2>
        <a:accent1>
          <a:srgbClr val="336699"/>
        </a:accent1>
        <a:accent2>
          <a:srgbClr val="00B000"/>
        </a:accent2>
        <a:accent3>
          <a:srgbClr val="ACB3C1"/>
        </a:accent3>
        <a:accent4>
          <a:srgbClr val="DADADA"/>
        </a:accent4>
        <a:accent5>
          <a:srgbClr val="ADB8CA"/>
        </a:accent5>
        <a:accent6>
          <a:srgbClr val="009F00"/>
        </a:accent6>
        <a:hlink>
          <a:srgbClr val="00CCFF"/>
        </a:hlink>
        <a:folHlink>
          <a:srgbClr val="B5FFF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áhy 6">
        <a:dk1>
          <a:srgbClr val="2F2D25"/>
        </a:dk1>
        <a:lt1>
          <a:srgbClr val="FFFFFF"/>
        </a:lt1>
        <a:dk2>
          <a:srgbClr val="656151"/>
        </a:dk2>
        <a:lt2>
          <a:srgbClr val="FFFFCC"/>
        </a:lt2>
        <a:accent1>
          <a:srgbClr val="818173"/>
        </a:accent1>
        <a:accent2>
          <a:srgbClr val="809EA8"/>
        </a:accent2>
        <a:accent3>
          <a:srgbClr val="B8B7B3"/>
        </a:accent3>
        <a:accent4>
          <a:srgbClr val="DADADA"/>
        </a:accent4>
        <a:accent5>
          <a:srgbClr val="C1C1BC"/>
        </a:accent5>
        <a:accent6>
          <a:srgbClr val="738F98"/>
        </a:accent6>
        <a:hlink>
          <a:srgbClr val="E2C86A"/>
        </a:hlink>
        <a:folHlink>
          <a:srgbClr val="B7B6A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áhy 7">
        <a:dk1>
          <a:srgbClr val="B4AF80"/>
        </a:dk1>
        <a:lt1>
          <a:srgbClr val="FFFFFF"/>
        </a:lt1>
        <a:dk2>
          <a:srgbClr val="C8C6A2"/>
        </a:dk2>
        <a:lt2>
          <a:srgbClr val="827F4C"/>
        </a:lt2>
        <a:accent1>
          <a:srgbClr val="7C784E"/>
        </a:accent1>
        <a:accent2>
          <a:srgbClr val="A2A4AC"/>
        </a:accent2>
        <a:accent3>
          <a:srgbClr val="E0DFCE"/>
        </a:accent3>
        <a:accent4>
          <a:srgbClr val="DADADA"/>
        </a:accent4>
        <a:accent5>
          <a:srgbClr val="BFBEB2"/>
        </a:accent5>
        <a:accent6>
          <a:srgbClr val="92949B"/>
        </a:accent6>
        <a:hlink>
          <a:srgbClr val="33CCCC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áhy 8">
        <a:dk1>
          <a:srgbClr val="000000"/>
        </a:dk1>
        <a:lt1>
          <a:srgbClr val="DDDDDD"/>
        </a:lt1>
        <a:dk2>
          <a:srgbClr val="000000"/>
        </a:dk2>
        <a:lt2>
          <a:srgbClr val="B8B7D1"/>
        </a:lt2>
        <a:accent1>
          <a:srgbClr val="F1F0F4"/>
        </a:accent1>
        <a:accent2>
          <a:srgbClr val="C1BCFC"/>
        </a:accent2>
        <a:accent3>
          <a:srgbClr val="EBEBEB"/>
        </a:accent3>
        <a:accent4>
          <a:srgbClr val="000000"/>
        </a:accent4>
        <a:accent5>
          <a:srgbClr val="F7F6F8"/>
        </a:accent5>
        <a:accent6>
          <a:srgbClr val="AFAAE4"/>
        </a:accent6>
        <a:hlink>
          <a:srgbClr val="5454C6"/>
        </a:hlink>
        <a:folHlink>
          <a:srgbClr val="6A6F8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áhy 9">
        <a:dk1>
          <a:srgbClr val="000000"/>
        </a:dk1>
        <a:lt1>
          <a:srgbClr val="FFFFFF"/>
        </a:lt1>
        <a:dk2>
          <a:srgbClr val="00A29E"/>
        </a:dk2>
        <a:lt2>
          <a:srgbClr val="CBCBCB"/>
        </a:lt2>
        <a:accent1>
          <a:srgbClr val="E5E5FF"/>
        </a:accent1>
        <a:accent2>
          <a:srgbClr val="79CD6B"/>
        </a:accent2>
        <a:accent3>
          <a:srgbClr val="FFFFFF"/>
        </a:accent3>
        <a:accent4>
          <a:srgbClr val="000000"/>
        </a:accent4>
        <a:accent5>
          <a:srgbClr val="F0F0FF"/>
        </a:accent5>
        <a:accent6>
          <a:srgbClr val="6DBA60"/>
        </a:accent6>
        <a:hlink>
          <a:srgbClr val="4477DE"/>
        </a:hlink>
        <a:folHlink>
          <a:srgbClr val="65498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728</TotalTime>
  <Words>1465</Words>
  <Application>Microsoft Office PowerPoint</Application>
  <PresentationFormat>Předvádění na obrazovce (4:3)</PresentationFormat>
  <Paragraphs>177</Paragraphs>
  <Slides>20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4" baseType="lpstr">
      <vt:lpstr>Arial</vt:lpstr>
      <vt:lpstr>Tahoma</vt:lpstr>
      <vt:lpstr>Wingdings</vt:lpstr>
      <vt:lpstr>Váhy</vt:lpstr>
      <vt:lpstr>Právní principy</vt:lpstr>
      <vt:lpstr>Pojem a kontext</vt:lpstr>
      <vt:lpstr>Právní principy - definice</vt:lpstr>
      <vt:lpstr>Charakteristika právních principů</vt:lpstr>
      <vt:lpstr>Historické zdroje právních principů</vt:lpstr>
      <vt:lpstr>Historické zdroje právních principů</vt:lpstr>
      <vt:lpstr>Historické zdroje právních principů</vt:lpstr>
      <vt:lpstr>Význam a funkce právních principů</vt:lpstr>
      <vt:lpstr>Struktura práva</vt:lpstr>
      <vt:lpstr>Doktrinální diskuse  ke struktuře práva (20.- 21. století)</vt:lpstr>
      <vt:lpstr>Doktrinální diskuse  ke struktuře práva (20.- 21. století)</vt:lpstr>
      <vt:lpstr>Doktrinální diskuse  ke struktuře práva (20.- 21. století)</vt:lpstr>
      <vt:lpstr>Doktrinální diskuse  ke struktuře práva (20.- 21. století)</vt:lpstr>
      <vt:lpstr>Doktrinální diskuse  ke struktuře práva (20.- 21. století)</vt:lpstr>
      <vt:lpstr>Doktrinální diskuse  ke struktuře práva (20.- 21. století)</vt:lpstr>
      <vt:lpstr>Doktrinální diskuse  ke struktuře práva (20.- 21. století)</vt:lpstr>
      <vt:lpstr>Norma x pravidlo x princip (R. Alexy)</vt:lpstr>
      <vt:lpstr>Princip x hodnota (R. Alexy)</vt:lpstr>
      <vt:lpstr>Problémy k zamyšlení</vt:lpstr>
      <vt:lpstr>Shrnutí a závěr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Právní principy</dc:title>
  <dc:creator>Lukáš Hlouch</dc:creator>
  <cp:lastModifiedBy>Lukáš Hlouch</cp:lastModifiedBy>
  <cp:revision>34</cp:revision>
  <dcterms:created xsi:type="dcterms:W3CDTF">2018-03-24T21:10:23Z</dcterms:created>
  <dcterms:modified xsi:type="dcterms:W3CDTF">2021-04-11T17:29:53Z</dcterms:modified>
</cp:coreProperties>
</file>