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98" r:id="rId3"/>
    <p:sldId id="299" r:id="rId4"/>
    <p:sldId id="297" r:id="rId5"/>
    <p:sldId id="307" r:id="rId6"/>
    <p:sldId id="285" r:id="rId7"/>
    <p:sldId id="288" r:id="rId8"/>
    <p:sldId id="295" r:id="rId9"/>
    <p:sldId id="308" r:id="rId10"/>
    <p:sldId id="296" r:id="rId11"/>
    <p:sldId id="268" r:id="rId12"/>
    <p:sldId id="269" r:id="rId13"/>
    <p:sldId id="309" r:id="rId14"/>
    <p:sldId id="305" r:id="rId15"/>
    <p:sldId id="300" r:id="rId16"/>
    <p:sldId id="270" r:id="rId17"/>
    <p:sldId id="271" r:id="rId18"/>
    <p:sldId id="306" r:id="rId19"/>
    <p:sldId id="272" r:id="rId20"/>
    <p:sldId id="273" r:id="rId21"/>
    <p:sldId id="274" r:id="rId22"/>
    <p:sldId id="275" r:id="rId23"/>
    <p:sldId id="276" r:id="rId24"/>
    <p:sldId id="277" r:id="rId25"/>
    <p:sldId id="303" r:id="rId26"/>
    <p:sldId id="278" r:id="rId27"/>
    <p:sldId id="304" r:id="rId28"/>
    <p:sldId id="279" r:id="rId29"/>
    <p:sldId id="301" r:id="rId30"/>
    <p:sldId id="280" r:id="rId31"/>
  </p:sldIdLst>
  <p:sldSz cx="9144000" cy="6858000" type="screen4x3"/>
  <p:notesSz cx="6858000" cy="9144000"/>
  <p:defaultTextStyle>
    <a:defPPr>
      <a:defRPr lang="cs-CZ"/>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p:cViewPr varScale="1">
        <p:scale>
          <a:sx n="104" d="100"/>
          <a:sy n="104" d="100"/>
        </p:scale>
        <p:origin x="129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AB4B586B-275F-4712-86C6-13AF2DE83294}"/>
              </a:ext>
            </a:extLst>
          </p:cNvPr>
          <p:cNvGrpSpPr>
            <a:grpSpLocks/>
          </p:cNvGrpSpPr>
          <p:nvPr/>
        </p:nvGrpSpPr>
        <p:grpSpPr bwMode="auto">
          <a:xfrm>
            <a:off x="3800475" y="1789113"/>
            <a:ext cx="5340350" cy="5056187"/>
            <a:chOff x="2394" y="1127"/>
            <a:chExt cx="3364" cy="3185"/>
          </a:xfrm>
        </p:grpSpPr>
        <p:sp>
          <p:nvSpPr>
            <p:cNvPr id="5" name="Rectangle 3">
              <a:extLst>
                <a:ext uri="{FF2B5EF4-FFF2-40B4-BE49-F238E27FC236}">
                  <a16:creationId xmlns:a16="http://schemas.microsoft.com/office/drawing/2014/main" id="{2CD39A6E-160A-4857-8852-BF9A79FD4A0A}"/>
                </a:ext>
              </a:extLst>
            </p:cNvPr>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6" name="Oval 4">
              <a:extLst>
                <a:ext uri="{FF2B5EF4-FFF2-40B4-BE49-F238E27FC236}">
                  <a16:creationId xmlns:a16="http://schemas.microsoft.com/office/drawing/2014/main" id="{F9F79879-3A08-46C8-8E60-1CEAD798F8C3}"/>
                </a:ext>
              </a:extLst>
            </p:cNvPr>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7" name="Rectangle 5">
              <a:extLst>
                <a:ext uri="{FF2B5EF4-FFF2-40B4-BE49-F238E27FC236}">
                  <a16:creationId xmlns:a16="http://schemas.microsoft.com/office/drawing/2014/main" id="{94C66EFC-D4C7-45F7-A2B1-C16793ACEC72}"/>
                </a:ext>
              </a:extLst>
            </p:cNvPr>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8" name="Freeform 6">
              <a:extLst>
                <a:ext uri="{FF2B5EF4-FFF2-40B4-BE49-F238E27FC236}">
                  <a16:creationId xmlns:a16="http://schemas.microsoft.com/office/drawing/2014/main" id="{E9E206B2-96AD-45CA-8918-157BFA78EDD6}"/>
                </a:ext>
              </a:extLst>
            </p:cNvPr>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9" name="Rectangle 7">
              <a:extLst>
                <a:ext uri="{FF2B5EF4-FFF2-40B4-BE49-F238E27FC236}">
                  <a16:creationId xmlns:a16="http://schemas.microsoft.com/office/drawing/2014/main" id="{BF3D688B-4975-4909-B89D-305C68D7C5E2}"/>
                </a:ext>
              </a:extLst>
            </p:cNvPr>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10" name="Rectangle 8">
              <a:extLst>
                <a:ext uri="{FF2B5EF4-FFF2-40B4-BE49-F238E27FC236}">
                  <a16:creationId xmlns:a16="http://schemas.microsoft.com/office/drawing/2014/main" id="{BE71806D-3D79-4E19-A9B7-BD76E0CB85B1}"/>
                </a:ext>
              </a:extLst>
            </p:cNvPr>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11" name="Rectangle 9">
              <a:extLst>
                <a:ext uri="{FF2B5EF4-FFF2-40B4-BE49-F238E27FC236}">
                  <a16:creationId xmlns:a16="http://schemas.microsoft.com/office/drawing/2014/main" id="{2DFDBB1D-1DC1-463D-9FFD-3A11C1758F5D}"/>
                </a:ext>
              </a:extLst>
            </p:cNvPr>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12" name="Rectangle 10">
              <a:extLst>
                <a:ext uri="{FF2B5EF4-FFF2-40B4-BE49-F238E27FC236}">
                  <a16:creationId xmlns:a16="http://schemas.microsoft.com/office/drawing/2014/main" id="{603AA2FE-C796-473B-859C-33FE20C5FCE0}"/>
                </a:ext>
              </a:extLst>
            </p:cNvPr>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13" name="Rectangle 11">
              <a:extLst>
                <a:ext uri="{FF2B5EF4-FFF2-40B4-BE49-F238E27FC236}">
                  <a16:creationId xmlns:a16="http://schemas.microsoft.com/office/drawing/2014/main" id="{99BFE587-088D-43EF-8ED0-316A050ED419}"/>
                </a:ext>
              </a:extLst>
            </p:cNvPr>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14" name="Freeform 12">
              <a:extLst>
                <a:ext uri="{FF2B5EF4-FFF2-40B4-BE49-F238E27FC236}">
                  <a16:creationId xmlns:a16="http://schemas.microsoft.com/office/drawing/2014/main" id="{7D1C8679-1491-4D85-AFC9-55C4257F478E}"/>
                </a:ext>
              </a:extLst>
            </p:cNvPr>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15" name="Freeform 13">
              <a:extLst>
                <a:ext uri="{FF2B5EF4-FFF2-40B4-BE49-F238E27FC236}">
                  <a16:creationId xmlns:a16="http://schemas.microsoft.com/office/drawing/2014/main" id="{197E67F0-8538-44A3-9519-79AD150DB71E}"/>
                </a:ext>
              </a:extLst>
            </p:cNvPr>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16" name="Freeform 14">
              <a:extLst>
                <a:ext uri="{FF2B5EF4-FFF2-40B4-BE49-F238E27FC236}">
                  <a16:creationId xmlns:a16="http://schemas.microsoft.com/office/drawing/2014/main" id="{6C5C4454-0070-4954-8D42-27B1A9E8A41D}"/>
                </a:ext>
              </a:extLst>
            </p:cNvPr>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17" name="Freeform 15">
              <a:extLst>
                <a:ext uri="{FF2B5EF4-FFF2-40B4-BE49-F238E27FC236}">
                  <a16:creationId xmlns:a16="http://schemas.microsoft.com/office/drawing/2014/main" id="{68826198-AA6F-49CB-97FE-DA889E6EFB51}"/>
                </a:ext>
              </a:extLst>
            </p:cNvPr>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18" name="Freeform 16">
              <a:extLst>
                <a:ext uri="{FF2B5EF4-FFF2-40B4-BE49-F238E27FC236}">
                  <a16:creationId xmlns:a16="http://schemas.microsoft.com/office/drawing/2014/main" id="{D787591A-A73A-4F1B-8CA7-BC5CD74E2600}"/>
                </a:ext>
              </a:extLst>
            </p:cNvPr>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19" name="Freeform 17">
              <a:extLst>
                <a:ext uri="{FF2B5EF4-FFF2-40B4-BE49-F238E27FC236}">
                  <a16:creationId xmlns:a16="http://schemas.microsoft.com/office/drawing/2014/main" id="{068CCBC3-8E07-4C08-A7BB-F073000DDD32}"/>
                </a:ext>
              </a:extLst>
            </p:cNvPr>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0" name="Freeform 18">
              <a:extLst>
                <a:ext uri="{FF2B5EF4-FFF2-40B4-BE49-F238E27FC236}">
                  <a16:creationId xmlns:a16="http://schemas.microsoft.com/office/drawing/2014/main" id="{88F1C7AB-E049-4C6F-8FD0-27010A51D5C9}"/>
                </a:ext>
              </a:extLst>
            </p:cNvPr>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1" name="Freeform 19">
              <a:extLst>
                <a:ext uri="{FF2B5EF4-FFF2-40B4-BE49-F238E27FC236}">
                  <a16:creationId xmlns:a16="http://schemas.microsoft.com/office/drawing/2014/main" id="{1596F725-3745-4CED-B952-9C98DC9D42FA}"/>
                </a:ext>
              </a:extLst>
            </p:cNvPr>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2" name="Freeform 20">
              <a:extLst>
                <a:ext uri="{FF2B5EF4-FFF2-40B4-BE49-F238E27FC236}">
                  <a16:creationId xmlns:a16="http://schemas.microsoft.com/office/drawing/2014/main" id="{B2FA30F8-4A2A-4872-B576-C3D176A84660}"/>
                </a:ext>
              </a:extLst>
            </p:cNvPr>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3" name="Freeform 21">
              <a:extLst>
                <a:ext uri="{FF2B5EF4-FFF2-40B4-BE49-F238E27FC236}">
                  <a16:creationId xmlns:a16="http://schemas.microsoft.com/office/drawing/2014/main" id="{276A042A-C6B6-41CC-B3CD-4010A011C455}"/>
                </a:ext>
              </a:extLst>
            </p:cNvPr>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4" name="Freeform 22">
              <a:extLst>
                <a:ext uri="{FF2B5EF4-FFF2-40B4-BE49-F238E27FC236}">
                  <a16:creationId xmlns:a16="http://schemas.microsoft.com/office/drawing/2014/main" id="{8B38A657-7ADE-45AE-BAEF-3EA6164EAD3E}"/>
                </a:ext>
              </a:extLst>
            </p:cNvPr>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5" name="Freeform 23">
              <a:extLst>
                <a:ext uri="{FF2B5EF4-FFF2-40B4-BE49-F238E27FC236}">
                  <a16:creationId xmlns:a16="http://schemas.microsoft.com/office/drawing/2014/main" id="{E3793373-C8AC-4F15-879D-130F3108165C}"/>
                </a:ext>
              </a:extLst>
            </p:cNvPr>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6" name="Freeform 24">
              <a:extLst>
                <a:ext uri="{FF2B5EF4-FFF2-40B4-BE49-F238E27FC236}">
                  <a16:creationId xmlns:a16="http://schemas.microsoft.com/office/drawing/2014/main" id="{00442B42-8E31-4495-9051-8F7D5B23234C}"/>
                </a:ext>
              </a:extLst>
            </p:cNvPr>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7" name="Freeform 25">
              <a:extLst>
                <a:ext uri="{FF2B5EF4-FFF2-40B4-BE49-F238E27FC236}">
                  <a16:creationId xmlns:a16="http://schemas.microsoft.com/office/drawing/2014/main" id="{81A9C1CB-B1FE-453F-ACDD-2AB186040790}"/>
                </a:ext>
              </a:extLst>
            </p:cNvPr>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8" name="Freeform 26">
              <a:extLst>
                <a:ext uri="{FF2B5EF4-FFF2-40B4-BE49-F238E27FC236}">
                  <a16:creationId xmlns:a16="http://schemas.microsoft.com/office/drawing/2014/main" id="{35A8AA8E-4CA4-44B5-AC1F-4A12674A9CF3}"/>
                </a:ext>
              </a:extLst>
            </p:cNvPr>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29" name="Oval 27">
              <a:extLst>
                <a:ext uri="{FF2B5EF4-FFF2-40B4-BE49-F238E27FC236}">
                  <a16:creationId xmlns:a16="http://schemas.microsoft.com/office/drawing/2014/main" id="{3C69BFA0-86ED-4428-B871-D3A091695A6E}"/>
                </a:ext>
              </a:extLst>
            </p:cNvPr>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 name="Oval 28">
              <a:extLst>
                <a:ext uri="{FF2B5EF4-FFF2-40B4-BE49-F238E27FC236}">
                  <a16:creationId xmlns:a16="http://schemas.microsoft.com/office/drawing/2014/main" id="{9B021861-0663-4D69-A78C-8AB41EC52787}"/>
                </a:ext>
              </a:extLst>
            </p:cNvPr>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1" name="Oval 29">
              <a:extLst>
                <a:ext uri="{FF2B5EF4-FFF2-40B4-BE49-F238E27FC236}">
                  <a16:creationId xmlns:a16="http://schemas.microsoft.com/office/drawing/2014/main" id="{F7F37A04-C9EC-4FAD-B4DB-CC88566A791A}"/>
                </a:ext>
              </a:extLst>
            </p:cNvPr>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2" name="Freeform 30">
              <a:extLst>
                <a:ext uri="{FF2B5EF4-FFF2-40B4-BE49-F238E27FC236}">
                  <a16:creationId xmlns:a16="http://schemas.microsoft.com/office/drawing/2014/main" id="{1330FA2E-B69D-462B-BFB2-5D1FB8D8258D}"/>
                </a:ext>
              </a:extLst>
            </p:cNvPr>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3" name="Freeform 31">
              <a:extLst>
                <a:ext uri="{FF2B5EF4-FFF2-40B4-BE49-F238E27FC236}">
                  <a16:creationId xmlns:a16="http://schemas.microsoft.com/office/drawing/2014/main" id="{F780D7E5-3D87-4793-B9D5-F9777F68506B}"/>
                </a:ext>
              </a:extLst>
            </p:cNvPr>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4" name="Rectangle 32">
              <a:extLst>
                <a:ext uri="{FF2B5EF4-FFF2-40B4-BE49-F238E27FC236}">
                  <a16:creationId xmlns:a16="http://schemas.microsoft.com/office/drawing/2014/main" id="{C26BF698-28BC-483B-8D97-C5CFF93E75D2}"/>
                </a:ext>
              </a:extLst>
            </p:cNvPr>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5" name="Rectangle 33">
              <a:extLst>
                <a:ext uri="{FF2B5EF4-FFF2-40B4-BE49-F238E27FC236}">
                  <a16:creationId xmlns:a16="http://schemas.microsoft.com/office/drawing/2014/main" id="{58CDE815-4685-45D6-A726-1FD4398C0B7C}"/>
                </a:ext>
              </a:extLst>
            </p:cNvPr>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6" name="AutoShape 34">
              <a:extLst>
                <a:ext uri="{FF2B5EF4-FFF2-40B4-BE49-F238E27FC236}">
                  <a16:creationId xmlns:a16="http://schemas.microsoft.com/office/drawing/2014/main" id="{82F17EF9-A9A5-4F8E-8816-80BCC662D9B2}"/>
                </a:ext>
              </a:extLst>
            </p:cNvPr>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7" name="Freeform 35">
              <a:extLst>
                <a:ext uri="{FF2B5EF4-FFF2-40B4-BE49-F238E27FC236}">
                  <a16:creationId xmlns:a16="http://schemas.microsoft.com/office/drawing/2014/main" id="{0DCBA740-0C68-462A-93FF-3E9D20AA780B}"/>
                </a:ext>
              </a:extLst>
            </p:cNvPr>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8" name="Freeform 36">
              <a:extLst>
                <a:ext uri="{FF2B5EF4-FFF2-40B4-BE49-F238E27FC236}">
                  <a16:creationId xmlns:a16="http://schemas.microsoft.com/office/drawing/2014/main" id="{E7105F16-8BC7-4E53-A137-51B11F95375A}"/>
                </a:ext>
              </a:extLst>
            </p:cNvPr>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grpSp>
      <p:sp>
        <p:nvSpPr>
          <p:cNvPr id="31783" name="Rectangle 39"/>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cs-CZ" altLang="cs-CZ" noProof="0"/>
              <a:t>Klepnutím lze upravit styl předlohy podnadpisů.</a:t>
            </a:r>
          </a:p>
        </p:txBody>
      </p:sp>
      <p:sp>
        <p:nvSpPr>
          <p:cNvPr id="31784" name="Rectangle 40"/>
          <p:cNvSpPr>
            <a:spLocks noGrp="1" noChangeArrowheads="1"/>
          </p:cNvSpPr>
          <p:nvPr>
            <p:ph type="ctrTitle"/>
          </p:nvPr>
        </p:nvSpPr>
        <p:spPr>
          <a:xfrm>
            <a:off x="685800" y="1768475"/>
            <a:ext cx="7772400" cy="1736725"/>
          </a:xfrm>
        </p:spPr>
        <p:txBody>
          <a:bodyPr anchor="b" anchorCtr="1"/>
          <a:lstStyle>
            <a:lvl1pPr>
              <a:defRPr sz="5400"/>
            </a:lvl1pPr>
          </a:lstStyle>
          <a:p>
            <a:pPr lvl="0"/>
            <a:r>
              <a:rPr lang="cs-CZ" altLang="cs-CZ" noProof="0"/>
              <a:t>Klepnutím lze upravit styl předlohy nadpisů.</a:t>
            </a:r>
          </a:p>
        </p:txBody>
      </p:sp>
      <p:sp>
        <p:nvSpPr>
          <p:cNvPr id="39" name="Rectangle 37">
            <a:extLst>
              <a:ext uri="{FF2B5EF4-FFF2-40B4-BE49-F238E27FC236}">
                <a16:creationId xmlns:a16="http://schemas.microsoft.com/office/drawing/2014/main" id="{1A5428B5-4E3E-4B84-AB80-B979617EDD12}"/>
              </a:ext>
            </a:extLst>
          </p:cNvPr>
          <p:cNvSpPr>
            <a:spLocks noGrp="1" noChangeArrowheads="1"/>
          </p:cNvSpPr>
          <p:nvPr>
            <p:ph type="dt" sz="half" idx="10"/>
          </p:nvPr>
        </p:nvSpPr>
        <p:spPr/>
        <p:txBody>
          <a:bodyPr/>
          <a:lstStyle>
            <a:lvl1pPr>
              <a:defRPr/>
            </a:lvl1pPr>
          </a:lstStyle>
          <a:p>
            <a:pPr>
              <a:defRPr/>
            </a:pPr>
            <a:endParaRPr lang="cs-CZ" altLang="cs-CZ"/>
          </a:p>
        </p:txBody>
      </p:sp>
      <p:sp>
        <p:nvSpPr>
          <p:cNvPr id="40" name="Rectangle 38">
            <a:extLst>
              <a:ext uri="{FF2B5EF4-FFF2-40B4-BE49-F238E27FC236}">
                <a16:creationId xmlns:a16="http://schemas.microsoft.com/office/drawing/2014/main" id="{A0EDAF44-2576-48C9-8160-6E422EB1FF7E}"/>
              </a:ext>
            </a:extLst>
          </p:cNvPr>
          <p:cNvSpPr>
            <a:spLocks noGrp="1" noChangeArrowheads="1"/>
          </p:cNvSpPr>
          <p:nvPr>
            <p:ph type="ftr" sz="quarter" idx="11"/>
          </p:nvPr>
        </p:nvSpPr>
        <p:spPr/>
        <p:txBody>
          <a:bodyPr/>
          <a:lstStyle>
            <a:lvl1pPr>
              <a:defRPr/>
            </a:lvl1pPr>
          </a:lstStyle>
          <a:p>
            <a:pPr>
              <a:defRPr/>
            </a:pPr>
            <a:endParaRPr lang="cs-CZ" altLang="cs-CZ"/>
          </a:p>
        </p:txBody>
      </p:sp>
      <p:sp>
        <p:nvSpPr>
          <p:cNvPr id="41" name="Rectangle 41">
            <a:extLst>
              <a:ext uri="{FF2B5EF4-FFF2-40B4-BE49-F238E27FC236}">
                <a16:creationId xmlns:a16="http://schemas.microsoft.com/office/drawing/2014/main" id="{0A71139D-D266-4284-8BA8-53D0869C488B}"/>
              </a:ext>
            </a:extLst>
          </p:cNvPr>
          <p:cNvSpPr>
            <a:spLocks noGrp="1" noChangeArrowheads="1"/>
          </p:cNvSpPr>
          <p:nvPr>
            <p:ph type="sldNum" sz="quarter" idx="12"/>
          </p:nvPr>
        </p:nvSpPr>
        <p:spPr/>
        <p:txBody>
          <a:bodyPr/>
          <a:lstStyle>
            <a:lvl1pPr>
              <a:defRPr/>
            </a:lvl1pPr>
          </a:lstStyle>
          <a:p>
            <a:fld id="{70978917-C7F6-4606-8665-2C9204943C1A}" type="slidenum">
              <a:rPr lang="cs-CZ" altLang="cs-CZ"/>
              <a:pPr/>
              <a:t>‹#›</a:t>
            </a:fld>
            <a:endParaRPr lang="cs-CZ" altLang="cs-CZ"/>
          </a:p>
        </p:txBody>
      </p:sp>
    </p:spTree>
    <p:extLst>
      <p:ext uri="{BB962C8B-B14F-4D97-AF65-F5344CB8AC3E}">
        <p14:creationId xmlns:p14="http://schemas.microsoft.com/office/powerpoint/2010/main" val="1495555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9">
            <a:extLst>
              <a:ext uri="{FF2B5EF4-FFF2-40B4-BE49-F238E27FC236}">
                <a16:creationId xmlns:a16="http://schemas.microsoft.com/office/drawing/2014/main" id="{36148385-91A7-48DA-8A52-2EFD55928D06}"/>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40">
            <a:extLst>
              <a:ext uri="{FF2B5EF4-FFF2-40B4-BE49-F238E27FC236}">
                <a16:creationId xmlns:a16="http://schemas.microsoft.com/office/drawing/2014/main" id="{82A9B4A0-A855-4BE6-A177-3CE47C9A2ABF}"/>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41">
            <a:extLst>
              <a:ext uri="{FF2B5EF4-FFF2-40B4-BE49-F238E27FC236}">
                <a16:creationId xmlns:a16="http://schemas.microsoft.com/office/drawing/2014/main" id="{6A8FB070-4CA6-405F-9B24-D4294F04C09A}"/>
              </a:ext>
            </a:extLst>
          </p:cNvPr>
          <p:cNvSpPr>
            <a:spLocks noGrp="1" noChangeArrowheads="1"/>
          </p:cNvSpPr>
          <p:nvPr>
            <p:ph type="sldNum" sz="quarter" idx="12"/>
          </p:nvPr>
        </p:nvSpPr>
        <p:spPr>
          <a:ln/>
        </p:spPr>
        <p:txBody>
          <a:bodyPr/>
          <a:lstStyle>
            <a:lvl1pPr>
              <a:defRPr/>
            </a:lvl1pPr>
          </a:lstStyle>
          <a:p>
            <a:fld id="{0EB90AB8-1C3C-40FA-8B13-D8291BD1F690}" type="slidenum">
              <a:rPr lang="cs-CZ" altLang="cs-CZ"/>
              <a:pPr/>
              <a:t>‹#›</a:t>
            </a:fld>
            <a:endParaRPr lang="cs-CZ" altLang="cs-CZ"/>
          </a:p>
        </p:txBody>
      </p:sp>
    </p:spTree>
    <p:extLst>
      <p:ext uri="{BB962C8B-B14F-4D97-AF65-F5344CB8AC3E}">
        <p14:creationId xmlns:p14="http://schemas.microsoft.com/office/powerpoint/2010/main" val="3322360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53112"/>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7813"/>
            <a:ext cx="6019800" cy="5853112"/>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9">
            <a:extLst>
              <a:ext uri="{FF2B5EF4-FFF2-40B4-BE49-F238E27FC236}">
                <a16:creationId xmlns:a16="http://schemas.microsoft.com/office/drawing/2014/main" id="{C6D087B3-4191-41C7-B640-1AE0237B270C}"/>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40">
            <a:extLst>
              <a:ext uri="{FF2B5EF4-FFF2-40B4-BE49-F238E27FC236}">
                <a16:creationId xmlns:a16="http://schemas.microsoft.com/office/drawing/2014/main" id="{255FC774-5AF9-475A-AEDB-9A589EF307ED}"/>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41">
            <a:extLst>
              <a:ext uri="{FF2B5EF4-FFF2-40B4-BE49-F238E27FC236}">
                <a16:creationId xmlns:a16="http://schemas.microsoft.com/office/drawing/2014/main" id="{154D65A5-4F4B-4F28-BE0D-9F7D218EB7C4}"/>
              </a:ext>
            </a:extLst>
          </p:cNvPr>
          <p:cNvSpPr>
            <a:spLocks noGrp="1" noChangeArrowheads="1"/>
          </p:cNvSpPr>
          <p:nvPr>
            <p:ph type="sldNum" sz="quarter" idx="12"/>
          </p:nvPr>
        </p:nvSpPr>
        <p:spPr>
          <a:ln/>
        </p:spPr>
        <p:txBody>
          <a:bodyPr/>
          <a:lstStyle>
            <a:lvl1pPr>
              <a:defRPr/>
            </a:lvl1pPr>
          </a:lstStyle>
          <a:p>
            <a:fld id="{41580ADE-2D37-4636-8EA8-FDDF5CFC4519}" type="slidenum">
              <a:rPr lang="cs-CZ" altLang="cs-CZ"/>
              <a:pPr/>
              <a:t>‹#›</a:t>
            </a:fld>
            <a:endParaRPr lang="cs-CZ" altLang="cs-CZ"/>
          </a:p>
        </p:txBody>
      </p:sp>
    </p:spTree>
    <p:extLst>
      <p:ext uri="{BB962C8B-B14F-4D97-AF65-F5344CB8AC3E}">
        <p14:creationId xmlns:p14="http://schemas.microsoft.com/office/powerpoint/2010/main" val="64693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39">
            <a:extLst>
              <a:ext uri="{FF2B5EF4-FFF2-40B4-BE49-F238E27FC236}">
                <a16:creationId xmlns:a16="http://schemas.microsoft.com/office/drawing/2014/main" id="{18CAB3E7-92BD-49F4-87DA-8A59D3C1B54B}"/>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40">
            <a:extLst>
              <a:ext uri="{FF2B5EF4-FFF2-40B4-BE49-F238E27FC236}">
                <a16:creationId xmlns:a16="http://schemas.microsoft.com/office/drawing/2014/main" id="{B138F3DF-77B2-4A62-AEE4-494E5718A8E6}"/>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41">
            <a:extLst>
              <a:ext uri="{FF2B5EF4-FFF2-40B4-BE49-F238E27FC236}">
                <a16:creationId xmlns:a16="http://schemas.microsoft.com/office/drawing/2014/main" id="{9B32DAAC-24CF-4B5B-A913-A29CEA1C481A}"/>
              </a:ext>
            </a:extLst>
          </p:cNvPr>
          <p:cNvSpPr>
            <a:spLocks noGrp="1" noChangeArrowheads="1"/>
          </p:cNvSpPr>
          <p:nvPr>
            <p:ph type="sldNum" sz="quarter" idx="12"/>
          </p:nvPr>
        </p:nvSpPr>
        <p:spPr>
          <a:ln/>
        </p:spPr>
        <p:txBody>
          <a:bodyPr/>
          <a:lstStyle>
            <a:lvl1pPr>
              <a:defRPr/>
            </a:lvl1pPr>
          </a:lstStyle>
          <a:p>
            <a:fld id="{D52D2859-2EC5-4BFC-9390-171E99AF3054}" type="slidenum">
              <a:rPr lang="cs-CZ" altLang="cs-CZ"/>
              <a:pPr/>
              <a:t>‹#›</a:t>
            </a:fld>
            <a:endParaRPr lang="cs-CZ" altLang="cs-CZ"/>
          </a:p>
        </p:txBody>
      </p:sp>
    </p:spTree>
    <p:extLst>
      <p:ext uri="{BB962C8B-B14F-4D97-AF65-F5344CB8AC3E}">
        <p14:creationId xmlns:p14="http://schemas.microsoft.com/office/powerpoint/2010/main" val="3854606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Upravte styly předlohy textu.</a:t>
            </a:r>
          </a:p>
        </p:txBody>
      </p:sp>
      <p:sp>
        <p:nvSpPr>
          <p:cNvPr id="4" name="Rectangle 39">
            <a:extLst>
              <a:ext uri="{FF2B5EF4-FFF2-40B4-BE49-F238E27FC236}">
                <a16:creationId xmlns:a16="http://schemas.microsoft.com/office/drawing/2014/main" id="{2A7D16FF-4131-4AD3-BEC9-CE2F5DB73089}"/>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40">
            <a:extLst>
              <a:ext uri="{FF2B5EF4-FFF2-40B4-BE49-F238E27FC236}">
                <a16:creationId xmlns:a16="http://schemas.microsoft.com/office/drawing/2014/main" id="{4E18CEAD-EE73-48C6-93B3-69D8AD44CF18}"/>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41">
            <a:extLst>
              <a:ext uri="{FF2B5EF4-FFF2-40B4-BE49-F238E27FC236}">
                <a16:creationId xmlns:a16="http://schemas.microsoft.com/office/drawing/2014/main" id="{3F63B525-1376-40C8-BB42-EAA1703A9900}"/>
              </a:ext>
            </a:extLst>
          </p:cNvPr>
          <p:cNvSpPr>
            <a:spLocks noGrp="1" noChangeArrowheads="1"/>
          </p:cNvSpPr>
          <p:nvPr>
            <p:ph type="sldNum" sz="quarter" idx="12"/>
          </p:nvPr>
        </p:nvSpPr>
        <p:spPr>
          <a:ln/>
        </p:spPr>
        <p:txBody>
          <a:bodyPr/>
          <a:lstStyle>
            <a:lvl1pPr>
              <a:defRPr/>
            </a:lvl1pPr>
          </a:lstStyle>
          <a:p>
            <a:fld id="{09DBC264-1BE0-431C-AA7F-446952BCE4A0}" type="slidenum">
              <a:rPr lang="cs-CZ" altLang="cs-CZ"/>
              <a:pPr/>
              <a:t>‹#›</a:t>
            </a:fld>
            <a:endParaRPr lang="cs-CZ" altLang="cs-CZ"/>
          </a:p>
        </p:txBody>
      </p:sp>
    </p:spTree>
    <p:extLst>
      <p:ext uri="{BB962C8B-B14F-4D97-AF65-F5344CB8AC3E}">
        <p14:creationId xmlns:p14="http://schemas.microsoft.com/office/powerpoint/2010/main" val="1663366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307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39">
            <a:extLst>
              <a:ext uri="{FF2B5EF4-FFF2-40B4-BE49-F238E27FC236}">
                <a16:creationId xmlns:a16="http://schemas.microsoft.com/office/drawing/2014/main" id="{CDFB333C-3D43-4A9C-9BBB-101A92ED3B3C}"/>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40">
            <a:extLst>
              <a:ext uri="{FF2B5EF4-FFF2-40B4-BE49-F238E27FC236}">
                <a16:creationId xmlns:a16="http://schemas.microsoft.com/office/drawing/2014/main" id="{CFB4B0B8-DBD5-4CCE-B664-DF964DD247DA}"/>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41">
            <a:extLst>
              <a:ext uri="{FF2B5EF4-FFF2-40B4-BE49-F238E27FC236}">
                <a16:creationId xmlns:a16="http://schemas.microsoft.com/office/drawing/2014/main" id="{53063884-FABF-4456-A804-A52FAD9975DC}"/>
              </a:ext>
            </a:extLst>
          </p:cNvPr>
          <p:cNvSpPr>
            <a:spLocks noGrp="1" noChangeArrowheads="1"/>
          </p:cNvSpPr>
          <p:nvPr>
            <p:ph type="sldNum" sz="quarter" idx="12"/>
          </p:nvPr>
        </p:nvSpPr>
        <p:spPr>
          <a:ln/>
        </p:spPr>
        <p:txBody>
          <a:bodyPr/>
          <a:lstStyle>
            <a:lvl1pPr>
              <a:defRPr/>
            </a:lvl1pPr>
          </a:lstStyle>
          <a:p>
            <a:fld id="{30F7C7EE-C168-448C-B018-E0F8396A7C7B}" type="slidenum">
              <a:rPr lang="cs-CZ" altLang="cs-CZ"/>
              <a:pPr/>
              <a:t>‹#›</a:t>
            </a:fld>
            <a:endParaRPr lang="cs-CZ" altLang="cs-CZ"/>
          </a:p>
        </p:txBody>
      </p:sp>
    </p:spTree>
    <p:extLst>
      <p:ext uri="{BB962C8B-B14F-4D97-AF65-F5344CB8AC3E}">
        <p14:creationId xmlns:p14="http://schemas.microsoft.com/office/powerpoint/2010/main" val="4242566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39">
            <a:extLst>
              <a:ext uri="{FF2B5EF4-FFF2-40B4-BE49-F238E27FC236}">
                <a16:creationId xmlns:a16="http://schemas.microsoft.com/office/drawing/2014/main" id="{3A0722F3-FA18-4A69-B858-0675576CC1DA}"/>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40">
            <a:extLst>
              <a:ext uri="{FF2B5EF4-FFF2-40B4-BE49-F238E27FC236}">
                <a16:creationId xmlns:a16="http://schemas.microsoft.com/office/drawing/2014/main" id="{AE423D1E-98B0-4F9E-89E0-3090A74A44AD}"/>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41">
            <a:extLst>
              <a:ext uri="{FF2B5EF4-FFF2-40B4-BE49-F238E27FC236}">
                <a16:creationId xmlns:a16="http://schemas.microsoft.com/office/drawing/2014/main" id="{4B36434E-19DE-48CB-8CBD-B192CF53BC69}"/>
              </a:ext>
            </a:extLst>
          </p:cNvPr>
          <p:cNvSpPr>
            <a:spLocks noGrp="1" noChangeArrowheads="1"/>
          </p:cNvSpPr>
          <p:nvPr>
            <p:ph type="sldNum" sz="quarter" idx="12"/>
          </p:nvPr>
        </p:nvSpPr>
        <p:spPr>
          <a:ln/>
        </p:spPr>
        <p:txBody>
          <a:bodyPr/>
          <a:lstStyle>
            <a:lvl1pPr>
              <a:defRPr/>
            </a:lvl1pPr>
          </a:lstStyle>
          <a:p>
            <a:fld id="{61455292-E0EC-4E42-8E7E-116E18681788}" type="slidenum">
              <a:rPr lang="cs-CZ" altLang="cs-CZ"/>
              <a:pPr/>
              <a:t>‹#›</a:t>
            </a:fld>
            <a:endParaRPr lang="cs-CZ" altLang="cs-CZ"/>
          </a:p>
        </p:txBody>
      </p:sp>
    </p:spTree>
    <p:extLst>
      <p:ext uri="{BB962C8B-B14F-4D97-AF65-F5344CB8AC3E}">
        <p14:creationId xmlns:p14="http://schemas.microsoft.com/office/powerpoint/2010/main" val="397861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39">
            <a:extLst>
              <a:ext uri="{FF2B5EF4-FFF2-40B4-BE49-F238E27FC236}">
                <a16:creationId xmlns:a16="http://schemas.microsoft.com/office/drawing/2014/main" id="{5443E344-C27E-4C12-8F52-2BCACAC01EC1}"/>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40">
            <a:extLst>
              <a:ext uri="{FF2B5EF4-FFF2-40B4-BE49-F238E27FC236}">
                <a16:creationId xmlns:a16="http://schemas.microsoft.com/office/drawing/2014/main" id="{43DB9A77-CC4B-4BA3-BDF0-61D85F812B66}"/>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41">
            <a:extLst>
              <a:ext uri="{FF2B5EF4-FFF2-40B4-BE49-F238E27FC236}">
                <a16:creationId xmlns:a16="http://schemas.microsoft.com/office/drawing/2014/main" id="{B7C382CA-89B6-4ED9-B5AE-AB25ABC214B3}"/>
              </a:ext>
            </a:extLst>
          </p:cNvPr>
          <p:cNvSpPr>
            <a:spLocks noGrp="1" noChangeArrowheads="1"/>
          </p:cNvSpPr>
          <p:nvPr>
            <p:ph type="sldNum" sz="quarter" idx="12"/>
          </p:nvPr>
        </p:nvSpPr>
        <p:spPr>
          <a:ln/>
        </p:spPr>
        <p:txBody>
          <a:bodyPr/>
          <a:lstStyle>
            <a:lvl1pPr>
              <a:defRPr/>
            </a:lvl1pPr>
          </a:lstStyle>
          <a:p>
            <a:fld id="{85BE50D1-FFE8-4AFE-95AB-650A59239C2D}" type="slidenum">
              <a:rPr lang="cs-CZ" altLang="cs-CZ"/>
              <a:pPr/>
              <a:t>‹#›</a:t>
            </a:fld>
            <a:endParaRPr lang="cs-CZ" altLang="cs-CZ"/>
          </a:p>
        </p:txBody>
      </p:sp>
    </p:spTree>
    <p:extLst>
      <p:ext uri="{BB962C8B-B14F-4D97-AF65-F5344CB8AC3E}">
        <p14:creationId xmlns:p14="http://schemas.microsoft.com/office/powerpoint/2010/main" val="158047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39">
            <a:extLst>
              <a:ext uri="{FF2B5EF4-FFF2-40B4-BE49-F238E27FC236}">
                <a16:creationId xmlns:a16="http://schemas.microsoft.com/office/drawing/2014/main" id="{F008C64F-8261-49FE-B21E-191DB6B3D759}"/>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40">
            <a:extLst>
              <a:ext uri="{FF2B5EF4-FFF2-40B4-BE49-F238E27FC236}">
                <a16:creationId xmlns:a16="http://schemas.microsoft.com/office/drawing/2014/main" id="{26AFBA64-48BF-43FD-A4CD-4F1A73CFA6FE}"/>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41">
            <a:extLst>
              <a:ext uri="{FF2B5EF4-FFF2-40B4-BE49-F238E27FC236}">
                <a16:creationId xmlns:a16="http://schemas.microsoft.com/office/drawing/2014/main" id="{CE8CD493-0BF9-48D4-9B8F-C0056D1A5DEB}"/>
              </a:ext>
            </a:extLst>
          </p:cNvPr>
          <p:cNvSpPr>
            <a:spLocks noGrp="1" noChangeArrowheads="1"/>
          </p:cNvSpPr>
          <p:nvPr>
            <p:ph type="sldNum" sz="quarter" idx="12"/>
          </p:nvPr>
        </p:nvSpPr>
        <p:spPr>
          <a:ln/>
        </p:spPr>
        <p:txBody>
          <a:bodyPr/>
          <a:lstStyle>
            <a:lvl1pPr>
              <a:defRPr/>
            </a:lvl1pPr>
          </a:lstStyle>
          <a:p>
            <a:fld id="{54F853A5-EAAA-43C5-B483-75E360B8EBAA}" type="slidenum">
              <a:rPr lang="cs-CZ" altLang="cs-CZ"/>
              <a:pPr/>
              <a:t>‹#›</a:t>
            </a:fld>
            <a:endParaRPr lang="cs-CZ" altLang="cs-CZ"/>
          </a:p>
        </p:txBody>
      </p:sp>
    </p:spTree>
    <p:extLst>
      <p:ext uri="{BB962C8B-B14F-4D97-AF65-F5344CB8AC3E}">
        <p14:creationId xmlns:p14="http://schemas.microsoft.com/office/powerpoint/2010/main" val="2480102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39">
            <a:extLst>
              <a:ext uri="{FF2B5EF4-FFF2-40B4-BE49-F238E27FC236}">
                <a16:creationId xmlns:a16="http://schemas.microsoft.com/office/drawing/2014/main" id="{09D3A321-BFE2-423D-94A6-89D97D552957}"/>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40">
            <a:extLst>
              <a:ext uri="{FF2B5EF4-FFF2-40B4-BE49-F238E27FC236}">
                <a16:creationId xmlns:a16="http://schemas.microsoft.com/office/drawing/2014/main" id="{21F3A0F6-4A92-41EE-AB7B-19FA8B714F66}"/>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41">
            <a:extLst>
              <a:ext uri="{FF2B5EF4-FFF2-40B4-BE49-F238E27FC236}">
                <a16:creationId xmlns:a16="http://schemas.microsoft.com/office/drawing/2014/main" id="{C67A003D-5A35-4F6E-B30D-4D0A659F315A}"/>
              </a:ext>
            </a:extLst>
          </p:cNvPr>
          <p:cNvSpPr>
            <a:spLocks noGrp="1" noChangeArrowheads="1"/>
          </p:cNvSpPr>
          <p:nvPr>
            <p:ph type="sldNum" sz="quarter" idx="12"/>
          </p:nvPr>
        </p:nvSpPr>
        <p:spPr>
          <a:ln/>
        </p:spPr>
        <p:txBody>
          <a:bodyPr/>
          <a:lstStyle>
            <a:lvl1pPr>
              <a:defRPr/>
            </a:lvl1pPr>
          </a:lstStyle>
          <a:p>
            <a:fld id="{FC5CAEAC-0652-4236-82D0-9AC1FF56E4A5}" type="slidenum">
              <a:rPr lang="cs-CZ" altLang="cs-CZ"/>
              <a:pPr/>
              <a:t>‹#›</a:t>
            </a:fld>
            <a:endParaRPr lang="cs-CZ" altLang="cs-CZ"/>
          </a:p>
        </p:txBody>
      </p:sp>
    </p:spTree>
    <p:extLst>
      <p:ext uri="{BB962C8B-B14F-4D97-AF65-F5344CB8AC3E}">
        <p14:creationId xmlns:p14="http://schemas.microsoft.com/office/powerpoint/2010/main" val="3950427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Rectangle 39">
            <a:extLst>
              <a:ext uri="{FF2B5EF4-FFF2-40B4-BE49-F238E27FC236}">
                <a16:creationId xmlns:a16="http://schemas.microsoft.com/office/drawing/2014/main" id="{4B418B87-03F4-493C-A879-5FF98D98BC43}"/>
              </a:ext>
            </a:extLst>
          </p:cNvPr>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40">
            <a:extLst>
              <a:ext uri="{FF2B5EF4-FFF2-40B4-BE49-F238E27FC236}">
                <a16:creationId xmlns:a16="http://schemas.microsoft.com/office/drawing/2014/main" id="{423EDA9B-EB76-4ABF-9309-5D2C5ECF4C4B}"/>
              </a:ext>
            </a:extLst>
          </p:cNvPr>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41">
            <a:extLst>
              <a:ext uri="{FF2B5EF4-FFF2-40B4-BE49-F238E27FC236}">
                <a16:creationId xmlns:a16="http://schemas.microsoft.com/office/drawing/2014/main" id="{EDFF0C0A-A9C2-4634-8E21-0374C397583C}"/>
              </a:ext>
            </a:extLst>
          </p:cNvPr>
          <p:cNvSpPr>
            <a:spLocks noGrp="1" noChangeArrowheads="1"/>
          </p:cNvSpPr>
          <p:nvPr>
            <p:ph type="sldNum" sz="quarter" idx="12"/>
          </p:nvPr>
        </p:nvSpPr>
        <p:spPr>
          <a:ln/>
        </p:spPr>
        <p:txBody>
          <a:bodyPr/>
          <a:lstStyle>
            <a:lvl1pPr>
              <a:defRPr/>
            </a:lvl1pPr>
          </a:lstStyle>
          <a:p>
            <a:fld id="{C5865926-7477-44DF-9900-383052EE048C}" type="slidenum">
              <a:rPr lang="cs-CZ" altLang="cs-CZ"/>
              <a:pPr/>
              <a:t>‹#›</a:t>
            </a:fld>
            <a:endParaRPr lang="cs-CZ" altLang="cs-CZ"/>
          </a:p>
        </p:txBody>
      </p:sp>
    </p:spTree>
    <p:extLst>
      <p:ext uri="{BB962C8B-B14F-4D97-AF65-F5344CB8AC3E}">
        <p14:creationId xmlns:p14="http://schemas.microsoft.com/office/powerpoint/2010/main" val="1150431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7BCC7DB6-5EC4-4E46-B158-BC249763FB06}"/>
              </a:ext>
            </a:extLst>
          </p:cNvPr>
          <p:cNvGrpSpPr>
            <a:grpSpLocks/>
          </p:cNvGrpSpPr>
          <p:nvPr/>
        </p:nvGrpSpPr>
        <p:grpSpPr bwMode="auto">
          <a:xfrm>
            <a:off x="3800475" y="1789113"/>
            <a:ext cx="5340350" cy="5056187"/>
            <a:chOff x="2394" y="1127"/>
            <a:chExt cx="3364" cy="3185"/>
          </a:xfrm>
        </p:grpSpPr>
        <p:sp>
          <p:nvSpPr>
            <p:cNvPr id="30723" name="Rectangle 3">
              <a:extLst>
                <a:ext uri="{FF2B5EF4-FFF2-40B4-BE49-F238E27FC236}">
                  <a16:creationId xmlns:a16="http://schemas.microsoft.com/office/drawing/2014/main" id="{2CEF601A-E282-4C56-A04E-C28C1D331A82}"/>
                </a:ext>
              </a:extLst>
            </p:cNvPr>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24" name="Oval 4">
              <a:extLst>
                <a:ext uri="{FF2B5EF4-FFF2-40B4-BE49-F238E27FC236}">
                  <a16:creationId xmlns:a16="http://schemas.microsoft.com/office/drawing/2014/main" id="{57A028B1-B65B-478F-982E-51FFF3CAD401}"/>
                </a:ext>
              </a:extLst>
            </p:cNvPr>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25" name="Rectangle 5">
              <a:extLst>
                <a:ext uri="{FF2B5EF4-FFF2-40B4-BE49-F238E27FC236}">
                  <a16:creationId xmlns:a16="http://schemas.microsoft.com/office/drawing/2014/main" id="{D9ACD6BF-2E19-471D-89CB-02B7EB466C39}"/>
                </a:ext>
              </a:extLst>
            </p:cNvPr>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26" name="Freeform 6">
              <a:extLst>
                <a:ext uri="{FF2B5EF4-FFF2-40B4-BE49-F238E27FC236}">
                  <a16:creationId xmlns:a16="http://schemas.microsoft.com/office/drawing/2014/main" id="{A827FC59-BBBA-4B23-9065-1B3AD9FBD8A7}"/>
                </a:ext>
              </a:extLst>
            </p:cNvPr>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27" name="Rectangle 7">
              <a:extLst>
                <a:ext uri="{FF2B5EF4-FFF2-40B4-BE49-F238E27FC236}">
                  <a16:creationId xmlns:a16="http://schemas.microsoft.com/office/drawing/2014/main" id="{1051E450-71BF-4897-84DF-8020086A43BF}"/>
                </a:ext>
              </a:extLst>
            </p:cNvPr>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28" name="Rectangle 8">
              <a:extLst>
                <a:ext uri="{FF2B5EF4-FFF2-40B4-BE49-F238E27FC236}">
                  <a16:creationId xmlns:a16="http://schemas.microsoft.com/office/drawing/2014/main" id="{712F7AE6-165F-43F3-AC6B-E883F5D6BFA6}"/>
                </a:ext>
              </a:extLst>
            </p:cNvPr>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29" name="Rectangle 9">
              <a:extLst>
                <a:ext uri="{FF2B5EF4-FFF2-40B4-BE49-F238E27FC236}">
                  <a16:creationId xmlns:a16="http://schemas.microsoft.com/office/drawing/2014/main" id="{418A98AE-2438-4497-9303-9AB8E9371839}"/>
                </a:ext>
              </a:extLst>
            </p:cNvPr>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30" name="Rectangle 10">
              <a:extLst>
                <a:ext uri="{FF2B5EF4-FFF2-40B4-BE49-F238E27FC236}">
                  <a16:creationId xmlns:a16="http://schemas.microsoft.com/office/drawing/2014/main" id="{ECE5F748-9B20-43FC-B8E0-B140B5951D08}"/>
                </a:ext>
              </a:extLst>
            </p:cNvPr>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31" name="Rectangle 11">
              <a:extLst>
                <a:ext uri="{FF2B5EF4-FFF2-40B4-BE49-F238E27FC236}">
                  <a16:creationId xmlns:a16="http://schemas.microsoft.com/office/drawing/2014/main" id="{9D9A9ED5-BC55-4E4E-8C17-C81B52737B2C}"/>
                </a:ext>
              </a:extLst>
            </p:cNvPr>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32" name="Freeform 12">
              <a:extLst>
                <a:ext uri="{FF2B5EF4-FFF2-40B4-BE49-F238E27FC236}">
                  <a16:creationId xmlns:a16="http://schemas.microsoft.com/office/drawing/2014/main" id="{64E8E151-EE9D-4DF2-A270-F089264870A0}"/>
                </a:ext>
              </a:extLst>
            </p:cNvPr>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3" name="Freeform 13">
              <a:extLst>
                <a:ext uri="{FF2B5EF4-FFF2-40B4-BE49-F238E27FC236}">
                  <a16:creationId xmlns:a16="http://schemas.microsoft.com/office/drawing/2014/main" id="{4DD9BCA4-0E0F-4950-B50C-0ECF084C9ED4}"/>
                </a:ext>
              </a:extLst>
            </p:cNvPr>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4" name="Freeform 14">
              <a:extLst>
                <a:ext uri="{FF2B5EF4-FFF2-40B4-BE49-F238E27FC236}">
                  <a16:creationId xmlns:a16="http://schemas.microsoft.com/office/drawing/2014/main" id="{A6E4AA00-D97B-40A5-A7AF-8EF41870F118}"/>
                </a:ext>
              </a:extLst>
            </p:cNvPr>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5" name="Freeform 15">
              <a:extLst>
                <a:ext uri="{FF2B5EF4-FFF2-40B4-BE49-F238E27FC236}">
                  <a16:creationId xmlns:a16="http://schemas.microsoft.com/office/drawing/2014/main" id="{940C2D26-89F1-4F99-960F-DA6B64B017C1}"/>
                </a:ext>
              </a:extLst>
            </p:cNvPr>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6" name="Freeform 16">
              <a:extLst>
                <a:ext uri="{FF2B5EF4-FFF2-40B4-BE49-F238E27FC236}">
                  <a16:creationId xmlns:a16="http://schemas.microsoft.com/office/drawing/2014/main" id="{C555971F-A713-4086-8C86-FFAAA405D7EC}"/>
                </a:ext>
              </a:extLst>
            </p:cNvPr>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7" name="Freeform 17">
              <a:extLst>
                <a:ext uri="{FF2B5EF4-FFF2-40B4-BE49-F238E27FC236}">
                  <a16:creationId xmlns:a16="http://schemas.microsoft.com/office/drawing/2014/main" id="{58371889-A04E-4DE7-B437-0A4D1D9BD215}"/>
                </a:ext>
              </a:extLst>
            </p:cNvPr>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8" name="Freeform 18">
              <a:extLst>
                <a:ext uri="{FF2B5EF4-FFF2-40B4-BE49-F238E27FC236}">
                  <a16:creationId xmlns:a16="http://schemas.microsoft.com/office/drawing/2014/main" id="{3D0A9DA7-59F5-4505-A872-636B18124FE2}"/>
                </a:ext>
              </a:extLst>
            </p:cNvPr>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39" name="Freeform 19">
              <a:extLst>
                <a:ext uri="{FF2B5EF4-FFF2-40B4-BE49-F238E27FC236}">
                  <a16:creationId xmlns:a16="http://schemas.microsoft.com/office/drawing/2014/main" id="{14C27702-C576-41FA-83B5-CAC0CF1668BE}"/>
                </a:ext>
              </a:extLst>
            </p:cNvPr>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0" name="Freeform 20">
              <a:extLst>
                <a:ext uri="{FF2B5EF4-FFF2-40B4-BE49-F238E27FC236}">
                  <a16:creationId xmlns:a16="http://schemas.microsoft.com/office/drawing/2014/main" id="{5A6DA141-EBF1-46C6-9DDC-8BC10311926C}"/>
                </a:ext>
              </a:extLst>
            </p:cNvPr>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1" name="Freeform 21">
              <a:extLst>
                <a:ext uri="{FF2B5EF4-FFF2-40B4-BE49-F238E27FC236}">
                  <a16:creationId xmlns:a16="http://schemas.microsoft.com/office/drawing/2014/main" id="{D9D85ED4-E39C-4EFA-B687-42C19305365E}"/>
                </a:ext>
              </a:extLst>
            </p:cNvPr>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2" name="Freeform 22">
              <a:extLst>
                <a:ext uri="{FF2B5EF4-FFF2-40B4-BE49-F238E27FC236}">
                  <a16:creationId xmlns:a16="http://schemas.microsoft.com/office/drawing/2014/main" id="{75252B8B-1010-4BD0-93CF-15EBEED31362}"/>
                </a:ext>
              </a:extLst>
            </p:cNvPr>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3" name="Freeform 23">
              <a:extLst>
                <a:ext uri="{FF2B5EF4-FFF2-40B4-BE49-F238E27FC236}">
                  <a16:creationId xmlns:a16="http://schemas.microsoft.com/office/drawing/2014/main" id="{34256A06-5511-4A27-A8CB-6CB26FDE63FE}"/>
                </a:ext>
              </a:extLst>
            </p:cNvPr>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4" name="Freeform 24">
              <a:extLst>
                <a:ext uri="{FF2B5EF4-FFF2-40B4-BE49-F238E27FC236}">
                  <a16:creationId xmlns:a16="http://schemas.microsoft.com/office/drawing/2014/main" id="{402374F3-E9E3-44C8-8005-9CC1F2B99AD0}"/>
                </a:ext>
              </a:extLst>
            </p:cNvPr>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5" name="Freeform 25">
              <a:extLst>
                <a:ext uri="{FF2B5EF4-FFF2-40B4-BE49-F238E27FC236}">
                  <a16:creationId xmlns:a16="http://schemas.microsoft.com/office/drawing/2014/main" id="{BA9B98AA-54B3-4C0E-9CB4-40CFF2CE04AB}"/>
                </a:ext>
              </a:extLst>
            </p:cNvPr>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6" name="Freeform 26">
              <a:extLst>
                <a:ext uri="{FF2B5EF4-FFF2-40B4-BE49-F238E27FC236}">
                  <a16:creationId xmlns:a16="http://schemas.microsoft.com/office/drawing/2014/main" id="{2503A4C6-2C6C-42B7-8DAB-124EACFEC146}"/>
                </a:ext>
              </a:extLst>
            </p:cNvPr>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47" name="Oval 27">
              <a:extLst>
                <a:ext uri="{FF2B5EF4-FFF2-40B4-BE49-F238E27FC236}">
                  <a16:creationId xmlns:a16="http://schemas.microsoft.com/office/drawing/2014/main" id="{C99A7419-E531-47FA-830C-C2036E57C864}"/>
                </a:ext>
              </a:extLst>
            </p:cNvPr>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48" name="Oval 28">
              <a:extLst>
                <a:ext uri="{FF2B5EF4-FFF2-40B4-BE49-F238E27FC236}">
                  <a16:creationId xmlns:a16="http://schemas.microsoft.com/office/drawing/2014/main" id="{4EFB49E4-62DD-4750-B66D-AA32A699E849}"/>
                </a:ext>
              </a:extLst>
            </p:cNvPr>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49" name="Oval 29">
              <a:extLst>
                <a:ext uri="{FF2B5EF4-FFF2-40B4-BE49-F238E27FC236}">
                  <a16:creationId xmlns:a16="http://schemas.microsoft.com/office/drawing/2014/main" id="{E248ECF4-4BF7-499F-ABE3-3FA5F69BDEDC}"/>
                </a:ext>
              </a:extLst>
            </p:cNvPr>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50" name="Freeform 30">
              <a:extLst>
                <a:ext uri="{FF2B5EF4-FFF2-40B4-BE49-F238E27FC236}">
                  <a16:creationId xmlns:a16="http://schemas.microsoft.com/office/drawing/2014/main" id="{4693BA16-E7FA-456B-9E0E-070675ED47FF}"/>
                </a:ext>
              </a:extLst>
            </p:cNvPr>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51" name="Freeform 31">
              <a:extLst>
                <a:ext uri="{FF2B5EF4-FFF2-40B4-BE49-F238E27FC236}">
                  <a16:creationId xmlns:a16="http://schemas.microsoft.com/office/drawing/2014/main" id="{243BA64D-FA28-457D-B5BB-47FBDF5D99D5}"/>
                </a:ext>
              </a:extLst>
            </p:cNvPr>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52" name="Rectangle 32">
              <a:extLst>
                <a:ext uri="{FF2B5EF4-FFF2-40B4-BE49-F238E27FC236}">
                  <a16:creationId xmlns:a16="http://schemas.microsoft.com/office/drawing/2014/main" id="{F5F779E6-B467-42EC-8DAE-7CF3408AB45F}"/>
                </a:ext>
              </a:extLst>
            </p:cNvPr>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53" name="Rectangle 33">
              <a:extLst>
                <a:ext uri="{FF2B5EF4-FFF2-40B4-BE49-F238E27FC236}">
                  <a16:creationId xmlns:a16="http://schemas.microsoft.com/office/drawing/2014/main" id="{2D0809F2-C576-4F22-A2C7-BC4AB3FB7FB1}"/>
                </a:ext>
              </a:extLst>
            </p:cNvPr>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54" name="AutoShape 34">
              <a:extLst>
                <a:ext uri="{FF2B5EF4-FFF2-40B4-BE49-F238E27FC236}">
                  <a16:creationId xmlns:a16="http://schemas.microsoft.com/office/drawing/2014/main" id="{F461BCEC-F007-4101-85E3-1E93756C8171}"/>
                </a:ext>
              </a:extLst>
            </p:cNvPr>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1" hangingPunct="1">
                <a:defRPr/>
              </a:pPr>
              <a:endParaRPr lang="cs-CZ"/>
            </a:p>
          </p:txBody>
        </p:sp>
        <p:sp>
          <p:nvSpPr>
            <p:cNvPr id="30755" name="Freeform 35">
              <a:extLst>
                <a:ext uri="{FF2B5EF4-FFF2-40B4-BE49-F238E27FC236}">
                  <a16:creationId xmlns:a16="http://schemas.microsoft.com/office/drawing/2014/main" id="{7A6B716A-0235-4939-AEDE-9480E5630D49}"/>
                </a:ext>
              </a:extLst>
            </p:cNvPr>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sp>
          <p:nvSpPr>
            <p:cNvPr id="30756" name="Freeform 36">
              <a:extLst>
                <a:ext uri="{FF2B5EF4-FFF2-40B4-BE49-F238E27FC236}">
                  <a16:creationId xmlns:a16="http://schemas.microsoft.com/office/drawing/2014/main" id="{74116A6B-70C5-48E2-8058-63A6254DA442}"/>
                </a:ext>
              </a:extLst>
            </p:cNvPr>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just" eaLnBrk="1" hangingPunct="1">
                <a:defRPr/>
              </a:pPr>
              <a:endParaRPr lang="cs-CZ"/>
            </a:p>
          </p:txBody>
        </p:sp>
      </p:grpSp>
      <p:sp>
        <p:nvSpPr>
          <p:cNvPr id="30757" name="Rectangle 37">
            <a:extLst>
              <a:ext uri="{FF2B5EF4-FFF2-40B4-BE49-F238E27FC236}">
                <a16:creationId xmlns:a16="http://schemas.microsoft.com/office/drawing/2014/main" id="{CBE39096-7E5A-4202-8DA8-C8717547FD5E}"/>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30758" name="Rectangle 38">
            <a:extLst>
              <a:ext uri="{FF2B5EF4-FFF2-40B4-BE49-F238E27FC236}">
                <a16:creationId xmlns:a16="http://schemas.microsoft.com/office/drawing/2014/main" id="{6C0FF79F-8965-4FE0-BB28-D3BA54F246D3}"/>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0759" name="Rectangle 39">
            <a:extLst>
              <a:ext uri="{FF2B5EF4-FFF2-40B4-BE49-F238E27FC236}">
                <a16:creationId xmlns:a16="http://schemas.microsoft.com/office/drawing/2014/main" id="{5E72A400-BFF8-4A69-B72A-5EC9A8EF2E8E}"/>
              </a:ext>
            </a:extLst>
          </p:cNvPr>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atin typeface="+mn-lt"/>
                <a:cs typeface="Arial" panose="020B0604020202020204" pitchFamily="34" charset="0"/>
              </a:defRPr>
            </a:lvl1pPr>
          </a:lstStyle>
          <a:p>
            <a:pPr>
              <a:defRPr/>
            </a:pPr>
            <a:endParaRPr lang="cs-CZ" altLang="cs-CZ"/>
          </a:p>
        </p:txBody>
      </p:sp>
      <p:sp>
        <p:nvSpPr>
          <p:cNvPr id="30760" name="Rectangle 40">
            <a:extLst>
              <a:ext uri="{FF2B5EF4-FFF2-40B4-BE49-F238E27FC236}">
                <a16:creationId xmlns:a16="http://schemas.microsoft.com/office/drawing/2014/main" id="{FEC8277D-65B2-413A-977A-FFEEE9C63C82}"/>
              </a:ext>
            </a:extLst>
          </p:cNvPr>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mn-lt"/>
                <a:cs typeface="Arial" panose="020B0604020202020204" pitchFamily="34" charset="0"/>
              </a:defRPr>
            </a:lvl1pPr>
          </a:lstStyle>
          <a:p>
            <a:pPr>
              <a:defRPr/>
            </a:pPr>
            <a:endParaRPr lang="cs-CZ" altLang="cs-CZ"/>
          </a:p>
        </p:txBody>
      </p:sp>
      <p:sp>
        <p:nvSpPr>
          <p:cNvPr id="30761" name="Rectangle 41">
            <a:extLst>
              <a:ext uri="{FF2B5EF4-FFF2-40B4-BE49-F238E27FC236}">
                <a16:creationId xmlns:a16="http://schemas.microsoft.com/office/drawing/2014/main" id="{03432785-FD79-466D-AEBF-64E9376CD93D}"/>
              </a:ext>
            </a:extLst>
          </p:cNvPr>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fld id="{E76A2421-F715-4D82-A5DC-8CD3AFB14706}"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00B0EB0-9AEC-42FF-8F19-6A5CCD1773D5}"/>
              </a:ext>
            </a:extLst>
          </p:cNvPr>
          <p:cNvSpPr>
            <a:spLocks noGrp="1" noChangeArrowheads="1"/>
          </p:cNvSpPr>
          <p:nvPr>
            <p:ph type="ctrTitle"/>
          </p:nvPr>
        </p:nvSpPr>
        <p:spPr/>
        <p:txBody>
          <a:bodyPr/>
          <a:lstStyle/>
          <a:p>
            <a:pPr eaLnBrk="1" hangingPunct="1">
              <a:defRPr/>
            </a:pPr>
            <a:r>
              <a:rPr lang="cs-CZ" altLang="cs-CZ" dirty="0"/>
              <a:t>Princip proporcionality</a:t>
            </a:r>
          </a:p>
        </p:txBody>
      </p:sp>
      <p:sp>
        <p:nvSpPr>
          <p:cNvPr id="3075" name="Rectangle 3">
            <a:extLst>
              <a:ext uri="{FF2B5EF4-FFF2-40B4-BE49-F238E27FC236}">
                <a16:creationId xmlns:a16="http://schemas.microsoft.com/office/drawing/2014/main" id="{D9C53D46-CB54-4BB2-BAF2-CC86BE79AD0F}"/>
              </a:ext>
            </a:extLst>
          </p:cNvPr>
          <p:cNvSpPr>
            <a:spLocks noGrp="1" noChangeArrowheads="1"/>
          </p:cNvSpPr>
          <p:nvPr>
            <p:ph type="subTitle" idx="1"/>
          </p:nvPr>
        </p:nvSpPr>
        <p:spPr/>
        <p:txBody>
          <a:bodyPr/>
          <a:lstStyle/>
          <a:p>
            <a:pPr eaLnBrk="1" hangingPunct="1">
              <a:defRPr/>
            </a:pPr>
            <a:r>
              <a:rPr lang="cs-CZ" altLang="cs-CZ"/>
              <a:t>JUDr. Lukáš Hlouch, Ph.D.</a:t>
            </a:r>
          </a:p>
          <a:p>
            <a:pPr eaLnBrk="1" hangingPunct="1">
              <a:defRPr/>
            </a:pPr>
            <a:r>
              <a:rPr lang="cs-CZ" altLang="cs-CZ"/>
              <a:t>KPT PrF MU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Zástupný symbol pro číslo snímku 4">
            <a:extLst>
              <a:ext uri="{FF2B5EF4-FFF2-40B4-BE49-F238E27FC236}">
                <a16:creationId xmlns:a16="http://schemas.microsoft.com/office/drawing/2014/main" id="{07D006C1-EC89-4C51-8259-D3EEC5CEBB9C}"/>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FCBCA61A-B916-47CA-BB25-27A1F10813D5}" type="slidenum">
              <a:rPr lang="cs-CZ" altLang="cs-CZ" sz="1200">
                <a:solidFill>
                  <a:srgbClr val="969696"/>
                </a:solidFill>
              </a:rPr>
              <a:pPr algn="r" eaLnBrk="1" hangingPunct="1">
                <a:spcBef>
                  <a:spcPct val="0"/>
                </a:spcBef>
                <a:buClrTx/>
                <a:buSzTx/>
                <a:buFontTx/>
                <a:buNone/>
              </a:pPr>
              <a:t>10</a:t>
            </a:fld>
            <a:endParaRPr lang="cs-CZ" altLang="cs-CZ" sz="1200">
              <a:solidFill>
                <a:srgbClr val="969696"/>
              </a:solidFill>
            </a:endParaRPr>
          </a:p>
        </p:txBody>
      </p:sp>
      <p:sp>
        <p:nvSpPr>
          <p:cNvPr id="244738" name="Rectangle 2">
            <a:extLst>
              <a:ext uri="{FF2B5EF4-FFF2-40B4-BE49-F238E27FC236}">
                <a16:creationId xmlns:a16="http://schemas.microsoft.com/office/drawing/2014/main" id="{C891DD4F-590C-4643-99FB-FC5E63CEA7F6}"/>
              </a:ext>
            </a:extLst>
          </p:cNvPr>
          <p:cNvSpPr>
            <a:spLocks noGrp="1" noChangeArrowheads="1"/>
          </p:cNvSpPr>
          <p:nvPr>
            <p:ph type="title" idx="4294967295"/>
          </p:nvPr>
        </p:nvSpPr>
        <p:spPr/>
        <p:txBody>
          <a:bodyPr lIns="0" rIns="0" anchor="b"/>
          <a:lstStyle/>
          <a:p>
            <a:pPr eaLnBrk="1" hangingPunct="1">
              <a:defRPr/>
            </a:pPr>
            <a:r>
              <a:rPr lang="cs-CZ" altLang="cs-CZ" sz="4800"/>
              <a:t>Disproporce</a:t>
            </a:r>
          </a:p>
        </p:txBody>
      </p:sp>
      <p:sp>
        <p:nvSpPr>
          <p:cNvPr id="244739" name="Rectangle 3">
            <a:extLst>
              <a:ext uri="{FF2B5EF4-FFF2-40B4-BE49-F238E27FC236}">
                <a16:creationId xmlns:a16="http://schemas.microsoft.com/office/drawing/2014/main" id="{0A4BC781-DF80-4AE9-A73D-E69289B552F1}"/>
              </a:ext>
            </a:extLst>
          </p:cNvPr>
          <p:cNvSpPr>
            <a:spLocks noGrp="1" noChangeArrowheads="1"/>
          </p:cNvSpPr>
          <p:nvPr>
            <p:ph type="body" idx="4294967295"/>
          </p:nvPr>
        </p:nvSpPr>
        <p:spPr/>
        <p:txBody>
          <a:bodyPr lIns="0" tIns="0" rIns="0" bIns="0"/>
          <a:lstStyle/>
          <a:p>
            <a:pPr algn="just" eaLnBrk="1" hangingPunct="1">
              <a:defRPr/>
            </a:pPr>
            <a:r>
              <a:rPr lang="cs-CZ" altLang="cs-CZ" dirty="0"/>
              <a:t>Každá kolize s ústavním právem, která není ospravedlněna alespoň hypotetickou kolizí alespoň tak intenzivní, s jiným principem buď obsaženým v ústavě nebo principem jí připuštěným jako důvod pro kolizi, tedy kolizí, která by se mohla stát skutečnou v případě, že první kolize by byla opuštěna, je </a:t>
            </a:r>
            <a:r>
              <a:rPr lang="cs-CZ" altLang="cs-CZ" b="1" dirty="0"/>
              <a:t>disproporční</a:t>
            </a:r>
            <a:r>
              <a:rPr lang="cs-CZ" altLang="cs-CZ"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44738"/>
                                        </p:tgtEl>
                                        <p:attrNameLst>
                                          <p:attrName>style.visibility</p:attrName>
                                        </p:attrNameLst>
                                      </p:cBhvr>
                                      <p:to>
                                        <p:strVal val="visible"/>
                                      </p:to>
                                    </p:set>
                                    <p:animEffect transition="in" filter="fade">
                                      <p:cBhvr>
                                        <p:cTn id="7" dur="1000">
                                          <p:stCondLst>
                                            <p:cond delay="0"/>
                                          </p:stCondLst>
                                        </p:cTn>
                                        <p:tgtEl>
                                          <p:spTgt spid="244738"/>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iterate type="lt">
                                    <p:tmPct val="10000"/>
                                  </p:iterate>
                                  <p:childTnLst>
                                    <p:set>
                                      <p:cBhvr>
                                        <p:cTn id="10" dur="1" fill="hold">
                                          <p:stCondLst>
                                            <p:cond delay="0"/>
                                          </p:stCondLst>
                                        </p:cTn>
                                        <p:tgtEl>
                                          <p:spTgt spid="244739">
                                            <p:txEl>
                                              <p:pRg st="0" end="0"/>
                                            </p:txEl>
                                          </p:spTgt>
                                        </p:tgtEl>
                                        <p:attrNameLst>
                                          <p:attrName>style.visibility</p:attrName>
                                        </p:attrNameLst>
                                      </p:cBhvr>
                                      <p:to>
                                        <p:strVal val="visible"/>
                                      </p:to>
                                    </p:set>
                                    <p:animEffect transition="in" filter="fade">
                                      <p:cBhvr>
                                        <p:cTn id="11" dur="500">
                                          <p:stCondLst>
                                            <p:cond delay="0"/>
                                          </p:stCondLst>
                                        </p:cTn>
                                        <p:tgtEl>
                                          <p:spTgt spid="2447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8" grpId="0"/>
      <p:bldP spid="2447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9F62BBD-E765-43AD-88FA-6401167EA469}"/>
              </a:ext>
            </a:extLst>
          </p:cNvPr>
          <p:cNvSpPr>
            <a:spLocks noGrp="1" noChangeArrowheads="1"/>
          </p:cNvSpPr>
          <p:nvPr>
            <p:ph type="title"/>
          </p:nvPr>
        </p:nvSpPr>
        <p:spPr/>
        <p:txBody>
          <a:bodyPr/>
          <a:lstStyle/>
          <a:p>
            <a:pPr eaLnBrk="1" hangingPunct="1">
              <a:defRPr/>
            </a:pPr>
            <a:r>
              <a:rPr lang="cs-CZ" altLang="cs-CZ" sz="4000" dirty="0"/>
              <a:t>Princip proporcionality jako meta-princip a metoda</a:t>
            </a:r>
          </a:p>
        </p:txBody>
      </p:sp>
      <p:sp>
        <p:nvSpPr>
          <p:cNvPr id="14339" name="Rectangle 3">
            <a:extLst>
              <a:ext uri="{FF2B5EF4-FFF2-40B4-BE49-F238E27FC236}">
                <a16:creationId xmlns:a16="http://schemas.microsoft.com/office/drawing/2014/main" id="{ED02CDC9-9437-4DA2-BA1B-AD4842140469}"/>
              </a:ext>
            </a:extLst>
          </p:cNvPr>
          <p:cNvSpPr>
            <a:spLocks noGrp="1" noChangeArrowheads="1"/>
          </p:cNvSpPr>
          <p:nvPr>
            <p:ph type="body" idx="1"/>
          </p:nvPr>
        </p:nvSpPr>
        <p:spPr/>
        <p:txBody>
          <a:bodyPr/>
          <a:lstStyle/>
          <a:p>
            <a:pPr eaLnBrk="1" hangingPunct="1">
              <a:lnSpc>
                <a:spcPct val="80000"/>
              </a:lnSpc>
              <a:defRPr/>
            </a:pPr>
            <a:r>
              <a:rPr lang="cs-CZ" altLang="cs-CZ" sz="2800" dirty="0"/>
              <a:t>Moderní nástroj pro řešení kolize hodnot a principů (poměřování, vážení)</a:t>
            </a:r>
          </a:p>
          <a:p>
            <a:pPr eaLnBrk="1" hangingPunct="1">
              <a:lnSpc>
                <a:spcPct val="80000"/>
              </a:lnSpc>
              <a:defRPr/>
            </a:pPr>
            <a:r>
              <a:rPr lang="cs-CZ" altLang="cs-CZ" sz="2800" dirty="0"/>
              <a:t>Teoretické zdůvodnění principu proporcionality (R. Alexy –</a:t>
            </a:r>
            <a:r>
              <a:rPr lang="cs-CZ" altLang="cs-CZ" sz="2800" i="1" dirty="0"/>
              <a:t> </a:t>
            </a:r>
            <a:r>
              <a:rPr lang="cs-CZ" altLang="cs-CZ" sz="2800" i="1" dirty="0" err="1"/>
              <a:t>Theorie</a:t>
            </a:r>
            <a:r>
              <a:rPr lang="cs-CZ" altLang="cs-CZ" sz="2800" i="1" dirty="0"/>
              <a:t> der </a:t>
            </a:r>
            <a:r>
              <a:rPr lang="cs-CZ" altLang="cs-CZ" sz="2800" i="1" dirty="0" err="1"/>
              <a:t>Grundrechte</a:t>
            </a:r>
            <a:r>
              <a:rPr lang="cs-CZ" altLang="cs-CZ" sz="2800" i="1" dirty="0"/>
              <a:t>, </a:t>
            </a:r>
            <a:r>
              <a:rPr lang="cs-CZ" altLang="cs-CZ" sz="2800" dirty="0"/>
              <a:t>A. </a:t>
            </a:r>
            <a:r>
              <a:rPr lang="cs-CZ" altLang="cs-CZ" sz="2800" dirty="0" err="1"/>
              <a:t>Barak</a:t>
            </a:r>
            <a:r>
              <a:rPr lang="cs-CZ" altLang="cs-CZ" sz="2800" dirty="0"/>
              <a:t> a další)</a:t>
            </a:r>
          </a:p>
          <a:p>
            <a:pPr eaLnBrk="1" hangingPunct="1">
              <a:lnSpc>
                <a:spcPct val="80000"/>
              </a:lnSpc>
              <a:defRPr/>
            </a:pPr>
            <a:r>
              <a:rPr lang="cs-CZ" altLang="cs-CZ" sz="2800" dirty="0"/>
              <a:t>Východiskem je premisa, že </a:t>
            </a:r>
            <a:r>
              <a:rPr lang="cs-CZ" altLang="cs-CZ" sz="2800" b="1" dirty="0"/>
              <a:t>hodnoty</a:t>
            </a:r>
            <a:r>
              <a:rPr lang="cs-CZ" altLang="cs-CZ" sz="2800" dirty="0"/>
              <a:t>, </a:t>
            </a:r>
            <a:r>
              <a:rPr lang="cs-CZ" altLang="cs-CZ" sz="2800" b="1" dirty="0"/>
              <a:t>zájmy</a:t>
            </a:r>
            <a:r>
              <a:rPr lang="cs-CZ" altLang="cs-CZ" sz="2800" dirty="0"/>
              <a:t> a </a:t>
            </a:r>
            <a:r>
              <a:rPr lang="cs-CZ" altLang="cs-CZ" sz="2800" b="1" dirty="0"/>
              <a:t>principy</a:t>
            </a:r>
            <a:r>
              <a:rPr lang="cs-CZ" altLang="cs-CZ" sz="2800" dirty="0"/>
              <a:t> jsou spolu s pravidly součástí systému práva, ale mají odlišnou strukturu</a:t>
            </a:r>
          </a:p>
          <a:p>
            <a:pPr eaLnBrk="1" hangingPunct="1">
              <a:lnSpc>
                <a:spcPct val="80000"/>
              </a:lnSpc>
              <a:defRPr/>
            </a:pPr>
            <a:r>
              <a:rPr lang="cs-CZ" altLang="cs-CZ" sz="2800" dirty="0"/>
              <a:t>PRINCIP X HODNOTA - opakování</a:t>
            </a:r>
          </a:p>
          <a:p>
            <a:pPr lvl="1" eaLnBrk="1" hangingPunct="1">
              <a:lnSpc>
                <a:spcPct val="80000"/>
              </a:lnSpc>
              <a:defRPr/>
            </a:pPr>
            <a:r>
              <a:rPr lang="cs-CZ" altLang="cs-CZ" sz="2400" dirty="0"/>
              <a:t>Jde o příbuzné pojmy</a:t>
            </a:r>
          </a:p>
          <a:p>
            <a:pPr lvl="1" eaLnBrk="1" hangingPunct="1">
              <a:lnSpc>
                <a:spcPct val="80000"/>
              </a:lnSpc>
              <a:defRPr/>
            </a:pPr>
            <a:r>
              <a:rPr lang="cs-CZ" altLang="cs-CZ" sz="2400" dirty="0"/>
              <a:t>Principy mají deontologický charakter (jsou to příkazy či zákazy)</a:t>
            </a:r>
          </a:p>
          <a:p>
            <a:pPr lvl="1" eaLnBrk="1" hangingPunct="1">
              <a:lnSpc>
                <a:spcPct val="80000"/>
              </a:lnSpc>
              <a:defRPr/>
            </a:pPr>
            <a:r>
              <a:rPr lang="cs-CZ" altLang="cs-CZ" sz="2400" dirty="0"/>
              <a:t>Hodnoty mají axiologický (hodnotící) charakter</a:t>
            </a:r>
          </a:p>
          <a:p>
            <a:pPr eaLnBrk="1" hangingPunct="1">
              <a:lnSpc>
                <a:spcPct val="80000"/>
              </a:lnSpc>
              <a:defRPr/>
            </a:pPr>
            <a:endParaRPr lang="cs-CZ" altLang="cs-CZ" sz="2800" dirty="0"/>
          </a:p>
          <a:p>
            <a:pPr lvl="1" eaLnBrk="1" hangingPunct="1">
              <a:lnSpc>
                <a:spcPct val="80000"/>
              </a:lnSpc>
              <a:defRPr/>
            </a:pPr>
            <a:endParaRPr lang="cs-CZ" altLang="cs-CZ"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12F7AF1-E246-4D2F-A21A-ADA8FD5D8C4C}"/>
              </a:ext>
            </a:extLst>
          </p:cNvPr>
          <p:cNvSpPr>
            <a:spLocks noGrp="1" noChangeArrowheads="1"/>
          </p:cNvSpPr>
          <p:nvPr>
            <p:ph type="title"/>
          </p:nvPr>
        </p:nvSpPr>
        <p:spPr/>
        <p:txBody>
          <a:bodyPr/>
          <a:lstStyle/>
          <a:p>
            <a:pPr eaLnBrk="1" hangingPunct="1">
              <a:defRPr/>
            </a:pPr>
            <a:r>
              <a:rPr lang="cs-CZ" altLang="cs-CZ" dirty="0"/>
              <a:t>Princip proporcionality – alternativní metody</a:t>
            </a:r>
          </a:p>
        </p:txBody>
      </p:sp>
      <p:sp>
        <p:nvSpPr>
          <p:cNvPr id="15363" name="Rectangle 3">
            <a:extLst>
              <a:ext uri="{FF2B5EF4-FFF2-40B4-BE49-F238E27FC236}">
                <a16:creationId xmlns:a16="http://schemas.microsoft.com/office/drawing/2014/main" id="{3B0A456A-8AD6-4166-9C20-193AB941B895}"/>
              </a:ext>
            </a:extLst>
          </p:cNvPr>
          <p:cNvSpPr>
            <a:spLocks noGrp="1" noChangeArrowheads="1"/>
          </p:cNvSpPr>
          <p:nvPr>
            <p:ph type="body" idx="1"/>
          </p:nvPr>
        </p:nvSpPr>
        <p:spPr>
          <a:xfrm>
            <a:off x="447964" y="1844824"/>
            <a:ext cx="8229600" cy="4530725"/>
          </a:xfrm>
        </p:spPr>
        <p:txBody>
          <a:bodyPr/>
          <a:lstStyle/>
          <a:p>
            <a:pPr eaLnBrk="1" hangingPunct="1">
              <a:lnSpc>
                <a:spcPct val="80000"/>
              </a:lnSpc>
              <a:defRPr/>
            </a:pPr>
            <a:r>
              <a:rPr lang="cs-CZ" altLang="cs-CZ" sz="2400" dirty="0"/>
              <a:t>Ad </a:t>
            </a:r>
            <a:r>
              <a:rPr lang="cs-CZ" altLang="cs-CZ" sz="2400" b="1" dirty="0"/>
              <a:t>PRINCIPY X HODNOTY</a:t>
            </a:r>
          </a:p>
          <a:p>
            <a:pPr lvl="1" eaLnBrk="1" hangingPunct="1">
              <a:lnSpc>
                <a:spcPct val="80000"/>
              </a:lnSpc>
              <a:defRPr/>
            </a:pPr>
            <a:r>
              <a:rPr lang="cs-CZ" altLang="cs-CZ" sz="2400" dirty="0"/>
              <a:t>Principy – otázka Co má být?</a:t>
            </a:r>
          </a:p>
          <a:p>
            <a:pPr lvl="1" eaLnBrk="1" hangingPunct="1">
              <a:lnSpc>
                <a:spcPct val="80000"/>
              </a:lnSpc>
              <a:defRPr/>
            </a:pPr>
            <a:r>
              <a:rPr lang="cs-CZ" altLang="cs-CZ" sz="2400" dirty="0"/>
              <a:t>Hodnoty – otázka Co je pro společnost/jednotlivce nejlepší?</a:t>
            </a:r>
          </a:p>
          <a:p>
            <a:pPr eaLnBrk="1" hangingPunct="1">
              <a:lnSpc>
                <a:spcPct val="80000"/>
              </a:lnSpc>
              <a:defRPr/>
            </a:pPr>
            <a:r>
              <a:rPr lang="cs-CZ" altLang="cs-CZ" sz="2400" dirty="0"/>
              <a:t>Hodnotová teorie</a:t>
            </a:r>
          </a:p>
          <a:p>
            <a:pPr lvl="1" eaLnBrk="1" hangingPunct="1">
              <a:lnSpc>
                <a:spcPct val="80000"/>
              </a:lnSpc>
              <a:defRPr/>
            </a:pPr>
            <a:r>
              <a:rPr lang="cs-CZ" altLang="cs-CZ" sz="2400" dirty="0"/>
              <a:t>Rozpracována německými autory z počátku 20. století</a:t>
            </a:r>
          </a:p>
          <a:p>
            <a:pPr lvl="1" eaLnBrk="1" hangingPunct="1">
              <a:lnSpc>
                <a:spcPct val="80000"/>
              </a:lnSpc>
              <a:defRPr/>
            </a:pPr>
            <a:r>
              <a:rPr lang="cs-CZ" altLang="cs-CZ" sz="2400" dirty="0"/>
              <a:t>Vztahovala se k období Výmarské republiky</a:t>
            </a:r>
          </a:p>
          <a:p>
            <a:pPr lvl="1" eaLnBrk="1" hangingPunct="1">
              <a:lnSpc>
                <a:spcPct val="80000"/>
              </a:lnSpc>
              <a:defRPr/>
            </a:pPr>
            <a:r>
              <a:rPr lang="cs-CZ" altLang="cs-CZ" sz="2400" dirty="0"/>
              <a:t>Představa objektivního systému hodnot v právu</a:t>
            </a:r>
          </a:p>
          <a:p>
            <a:pPr lvl="3" eaLnBrk="1" hangingPunct="1">
              <a:lnSpc>
                <a:spcPct val="80000"/>
              </a:lnSpc>
              <a:buFont typeface="Wingdings" panose="05000000000000000000" pitchFamily="2" charset="2"/>
              <a:buNone/>
              <a:defRPr/>
            </a:pPr>
            <a:endParaRPr lang="cs-CZ" altLang="cs-CZ" dirty="0">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AF5AFB-3154-4715-A4DA-1E28EFFA95F2}"/>
              </a:ext>
            </a:extLst>
          </p:cNvPr>
          <p:cNvSpPr>
            <a:spLocks noGrp="1"/>
          </p:cNvSpPr>
          <p:nvPr>
            <p:ph type="title"/>
          </p:nvPr>
        </p:nvSpPr>
        <p:spPr/>
        <p:txBody>
          <a:bodyPr/>
          <a:lstStyle/>
          <a:p>
            <a:r>
              <a:rPr lang="cs-CZ" dirty="0"/>
              <a:t>Princip proporcionality – alternativní metody</a:t>
            </a:r>
          </a:p>
        </p:txBody>
      </p:sp>
      <p:sp>
        <p:nvSpPr>
          <p:cNvPr id="3" name="Zástupný obsah 2">
            <a:extLst>
              <a:ext uri="{FF2B5EF4-FFF2-40B4-BE49-F238E27FC236}">
                <a16:creationId xmlns:a16="http://schemas.microsoft.com/office/drawing/2014/main" id="{A606E2E2-33C8-472B-832C-E814CD123436}"/>
              </a:ext>
            </a:extLst>
          </p:cNvPr>
          <p:cNvSpPr>
            <a:spLocks noGrp="1"/>
          </p:cNvSpPr>
          <p:nvPr>
            <p:ph idx="1"/>
          </p:nvPr>
        </p:nvSpPr>
        <p:spPr/>
        <p:txBody>
          <a:bodyPr/>
          <a:lstStyle/>
          <a:p>
            <a:pPr lvl="1" eaLnBrk="1" hangingPunct="1">
              <a:lnSpc>
                <a:spcPct val="80000"/>
              </a:lnSpc>
              <a:defRPr/>
            </a:pPr>
            <a:r>
              <a:rPr lang="cs-CZ" altLang="cs-CZ" sz="2400" dirty="0"/>
              <a:t>Tyto myšlenky potvrzeny i pozdější judikaturou </a:t>
            </a:r>
          </a:p>
          <a:p>
            <a:pPr lvl="1" algn="just" eaLnBrk="1" hangingPunct="1">
              <a:lnSpc>
                <a:spcPct val="80000"/>
              </a:lnSpc>
              <a:defRPr/>
            </a:pPr>
            <a:r>
              <a:rPr lang="cs-CZ" altLang="cs-CZ" sz="2400" dirty="0"/>
              <a:t>případ</a:t>
            </a:r>
            <a:r>
              <a:rPr lang="cs-CZ" altLang="cs-CZ" sz="2400" b="1" dirty="0"/>
              <a:t> </a:t>
            </a:r>
            <a:r>
              <a:rPr lang="cs-CZ" altLang="cs-CZ" sz="2400" b="1" i="1" dirty="0"/>
              <a:t>LÜTH</a:t>
            </a:r>
            <a:r>
              <a:rPr lang="cs-CZ" altLang="cs-CZ" sz="2400" dirty="0"/>
              <a:t> </a:t>
            </a:r>
            <a:r>
              <a:rPr lang="cs-CZ" altLang="cs-CZ" sz="2400" dirty="0" err="1"/>
              <a:t>BVerfGE</a:t>
            </a:r>
            <a:r>
              <a:rPr lang="cs-CZ" altLang="cs-CZ" sz="2400" dirty="0"/>
              <a:t> 7, 198 (204)– prozařování ústavního práva do práva jednoduchého</a:t>
            </a:r>
          </a:p>
          <a:p>
            <a:pPr lvl="2" algn="just" eaLnBrk="1" hangingPunct="1">
              <a:lnSpc>
                <a:spcPct val="80000"/>
              </a:lnSpc>
              <a:defRPr/>
            </a:pPr>
            <a:r>
              <a:rPr lang="cs-CZ" altLang="cs-CZ" i="1" dirty="0"/>
              <a:t>Základní zákon (Ústava), který zdaleka nezakládá hodnotově neutrální řád, založil objektivní řád hodnot v jeho části týkající se základních práv… základ systému hodnot je jádro lidské osobnosti, které se svobodně rozvíjí ve společnosti a v lidské důstojnosti</a:t>
            </a:r>
          </a:p>
          <a:p>
            <a:pPr lvl="1" algn="just" eaLnBrk="1" hangingPunct="1">
              <a:lnSpc>
                <a:spcPct val="80000"/>
              </a:lnSpc>
              <a:defRPr/>
            </a:pPr>
            <a:r>
              <a:rPr lang="cs-CZ" altLang="cs-CZ" dirty="0"/>
              <a:t>Rezonance hodnotové teorie v českém právním myšlení</a:t>
            </a:r>
          </a:p>
          <a:p>
            <a:endParaRPr lang="cs-CZ" dirty="0"/>
          </a:p>
        </p:txBody>
      </p:sp>
    </p:spTree>
    <p:extLst>
      <p:ext uri="{BB962C8B-B14F-4D97-AF65-F5344CB8AC3E}">
        <p14:creationId xmlns:p14="http://schemas.microsoft.com/office/powerpoint/2010/main" val="3480875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669ACA-43D0-442D-A9C0-60ED92831F98}"/>
              </a:ext>
            </a:extLst>
          </p:cNvPr>
          <p:cNvSpPr>
            <a:spLocks noGrp="1"/>
          </p:cNvSpPr>
          <p:nvPr>
            <p:ph type="title"/>
          </p:nvPr>
        </p:nvSpPr>
        <p:spPr>
          <a:xfrm>
            <a:off x="539750" y="4763"/>
            <a:ext cx="8229600" cy="1143000"/>
          </a:xfrm>
        </p:spPr>
        <p:txBody>
          <a:bodyPr/>
          <a:lstStyle/>
          <a:p>
            <a:pPr eaLnBrk="1" hangingPunct="1">
              <a:defRPr/>
            </a:pPr>
            <a:r>
              <a:rPr lang="cs-CZ" dirty="0"/>
              <a:t>Princip proporcionality – alternativní metody</a:t>
            </a:r>
          </a:p>
        </p:txBody>
      </p:sp>
      <p:sp>
        <p:nvSpPr>
          <p:cNvPr id="3" name="Zástupný symbol pro obsah 2">
            <a:extLst>
              <a:ext uri="{FF2B5EF4-FFF2-40B4-BE49-F238E27FC236}">
                <a16:creationId xmlns:a16="http://schemas.microsoft.com/office/drawing/2014/main" id="{2A5165A0-DF14-41C4-99DE-3F22F9AD680D}"/>
              </a:ext>
            </a:extLst>
          </p:cNvPr>
          <p:cNvSpPr>
            <a:spLocks noGrp="1"/>
          </p:cNvSpPr>
          <p:nvPr>
            <p:ph idx="1"/>
          </p:nvPr>
        </p:nvSpPr>
        <p:spPr>
          <a:xfrm>
            <a:off x="457200" y="1052513"/>
            <a:ext cx="8229600" cy="4910137"/>
          </a:xfrm>
        </p:spPr>
        <p:txBody>
          <a:bodyPr/>
          <a:lstStyle/>
          <a:p>
            <a:pPr eaLnBrk="1" hangingPunct="1">
              <a:defRPr/>
            </a:pPr>
            <a:r>
              <a:rPr lang="cs-CZ" dirty="0"/>
              <a:t>Mají principy svoji hierarchii?</a:t>
            </a:r>
          </a:p>
          <a:p>
            <a:pPr lvl="1" eaLnBrk="1" hangingPunct="1">
              <a:defRPr/>
            </a:pPr>
            <a:r>
              <a:rPr lang="cs-CZ" dirty="0"/>
              <a:t>Právní síla (lex superior)</a:t>
            </a:r>
          </a:p>
          <a:p>
            <a:pPr lvl="1" eaLnBrk="1" hangingPunct="1">
              <a:defRPr/>
            </a:pPr>
            <a:r>
              <a:rPr lang="cs-CZ" dirty="0"/>
              <a:t>Ano – jsou přičitatelné určitému formálnímu prameni práva, od něho odvozují svou sílu</a:t>
            </a:r>
          </a:p>
          <a:p>
            <a:pPr eaLnBrk="1" hangingPunct="1">
              <a:defRPr/>
            </a:pPr>
            <a:r>
              <a:rPr lang="cs-CZ" dirty="0"/>
              <a:t>Ústavní principy</a:t>
            </a:r>
          </a:p>
          <a:p>
            <a:pPr lvl="1" eaLnBrk="1" hangingPunct="1">
              <a:defRPr/>
            </a:pPr>
            <a:r>
              <a:rPr lang="cs-CZ" dirty="0"/>
              <a:t>Nelze mezi sebou odlišit podle právní síly ani </a:t>
            </a:r>
            <a:r>
              <a:rPr lang="cs-CZ" dirty="0" err="1"/>
              <a:t>temporality</a:t>
            </a:r>
            <a:endParaRPr lang="cs-CZ" dirty="0"/>
          </a:p>
          <a:p>
            <a:pPr lvl="1" eaLnBrk="1" hangingPunct="1">
              <a:defRPr/>
            </a:pPr>
            <a:r>
              <a:rPr lang="cs-CZ" dirty="0"/>
              <a:t>Pro účely uplatnění proporcionality se považují za stejně silné (tzn. žádný z nich nemá a priori přednost před jiným)</a:t>
            </a:r>
          </a:p>
          <a:p>
            <a:pPr lvl="2" eaLnBrk="1" hangingPunct="1">
              <a:defRPr/>
            </a:pPr>
            <a:r>
              <a:rPr lang="cs-CZ" dirty="0"/>
              <a:t>Problematické – je možno poměřovat absolutní práva?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782BAB6-4460-41F2-8700-5F202776AE51}"/>
              </a:ext>
            </a:extLst>
          </p:cNvPr>
          <p:cNvSpPr>
            <a:spLocks noGrp="1" noChangeArrowheads="1"/>
          </p:cNvSpPr>
          <p:nvPr>
            <p:ph type="title"/>
          </p:nvPr>
        </p:nvSpPr>
        <p:spPr/>
        <p:txBody>
          <a:bodyPr/>
          <a:lstStyle/>
          <a:p>
            <a:pPr eaLnBrk="1" hangingPunct="1">
              <a:defRPr/>
            </a:pPr>
            <a:r>
              <a:rPr lang="cs-CZ" altLang="cs-CZ" dirty="0"/>
              <a:t>Princip proporcionality – alternativní metody</a:t>
            </a:r>
          </a:p>
        </p:txBody>
      </p:sp>
      <p:sp>
        <p:nvSpPr>
          <p:cNvPr id="50179" name="Rectangle 3">
            <a:extLst>
              <a:ext uri="{FF2B5EF4-FFF2-40B4-BE49-F238E27FC236}">
                <a16:creationId xmlns:a16="http://schemas.microsoft.com/office/drawing/2014/main" id="{8BB1DE17-C401-4ACD-93D4-F4FD573B37C0}"/>
              </a:ext>
            </a:extLst>
          </p:cNvPr>
          <p:cNvSpPr>
            <a:spLocks noGrp="1" noChangeArrowheads="1"/>
          </p:cNvSpPr>
          <p:nvPr>
            <p:ph type="body" idx="1"/>
          </p:nvPr>
        </p:nvSpPr>
        <p:spPr/>
        <p:txBody>
          <a:bodyPr/>
          <a:lstStyle/>
          <a:p>
            <a:pPr eaLnBrk="1" hangingPunct="1">
              <a:defRPr/>
            </a:pPr>
            <a:r>
              <a:rPr lang="cs-CZ" altLang="cs-CZ" dirty="0"/>
              <a:t>Problém kolize principů nebo hodnot</a:t>
            </a:r>
          </a:p>
          <a:p>
            <a:pPr lvl="1" eaLnBrk="1" hangingPunct="1">
              <a:defRPr/>
            </a:pPr>
            <a:r>
              <a:rPr lang="cs-CZ" altLang="cs-CZ" dirty="0"/>
              <a:t>Otázka volby hodnotících kritérií</a:t>
            </a:r>
          </a:p>
          <a:p>
            <a:pPr lvl="1" eaLnBrk="1" hangingPunct="1">
              <a:defRPr/>
            </a:pPr>
            <a:r>
              <a:rPr lang="cs-CZ" altLang="cs-CZ" dirty="0"/>
              <a:t>Jak poznám, které hodnotě/principu mám dát přednost?</a:t>
            </a:r>
          </a:p>
          <a:p>
            <a:pPr eaLnBrk="1" hangingPunct="1">
              <a:defRPr/>
            </a:pPr>
            <a:r>
              <a:rPr lang="cs-CZ" altLang="cs-CZ" dirty="0"/>
              <a:t>Řešení:</a:t>
            </a:r>
          </a:p>
          <a:p>
            <a:pPr lvl="1" eaLnBrk="1" hangingPunct="1">
              <a:defRPr/>
            </a:pPr>
            <a:r>
              <a:rPr lang="cs-CZ" altLang="cs-CZ" dirty="0"/>
              <a:t>Aplikace hodnotových teorií</a:t>
            </a:r>
          </a:p>
          <a:p>
            <a:pPr lvl="1" eaLnBrk="1" hangingPunct="1">
              <a:defRPr/>
            </a:pPr>
            <a:r>
              <a:rPr lang="cs-CZ" altLang="cs-CZ" dirty="0"/>
              <a:t>Aplikace principu proporcionality </a:t>
            </a:r>
          </a:p>
          <a:p>
            <a:pPr eaLnBrk="1" hangingPunct="1">
              <a:defRPr/>
            </a:pPr>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F410DFA-F994-4760-9E17-939F54BC0C07}"/>
              </a:ext>
            </a:extLst>
          </p:cNvPr>
          <p:cNvSpPr>
            <a:spLocks noGrp="1" noChangeArrowheads="1"/>
          </p:cNvSpPr>
          <p:nvPr>
            <p:ph type="title"/>
          </p:nvPr>
        </p:nvSpPr>
        <p:spPr/>
        <p:txBody>
          <a:bodyPr/>
          <a:lstStyle/>
          <a:p>
            <a:pPr eaLnBrk="1" hangingPunct="1">
              <a:defRPr/>
            </a:pPr>
            <a:r>
              <a:rPr lang="cs-CZ" altLang="cs-CZ"/>
              <a:t>Princip proporcionality</a:t>
            </a:r>
          </a:p>
        </p:txBody>
      </p:sp>
      <p:sp>
        <p:nvSpPr>
          <p:cNvPr id="16387" name="Rectangle 3">
            <a:extLst>
              <a:ext uri="{FF2B5EF4-FFF2-40B4-BE49-F238E27FC236}">
                <a16:creationId xmlns:a16="http://schemas.microsoft.com/office/drawing/2014/main" id="{F108D436-DF3B-4AFC-9BEF-3D8D70F2339D}"/>
              </a:ext>
            </a:extLst>
          </p:cNvPr>
          <p:cNvSpPr>
            <a:spLocks noGrp="1" noChangeArrowheads="1"/>
          </p:cNvSpPr>
          <p:nvPr>
            <p:ph type="body" idx="1"/>
          </p:nvPr>
        </p:nvSpPr>
        <p:spPr>
          <a:xfrm>
            <a:off x="457200" y="1600200"/>
            <a:ext cx="8229600" cy="4979988"/>
          </a:xfrm>
        </p:spPr>
        <p:txBody>
          <a:bodyPr/>
          <a:lstStyle/>
          <a:p>
            <a:pPr eaLnBrk="1" hangingPunct="1">
              <a:lnSpc>
                <a:spcPct val="80000"/>
              </a:lnSpc>
              <a:defRPr/>
            </a:pPr>
            <a:r>
              <a:rPr lang="cs-CZ" altLang="cs-CZ" sz="2800" dirty="0"/>
              <a:t>Metoda řešení kolize hodnot</a:t>
            </a:r>
          </a:p>
          <a:p>
            <a:pPr marL="990600" lvl="1" indent="-533400" eaLnBrk="1" hangingPunct="1">
              <a:lnSpc>
                <a:spcPct val="80000"/>
              </a:lnSpc>
              <a:buFont typeface="Wingdings" panose="05000000000000000000" pitchFamily="2" charset="2"/>
              <a:buNone/>
              <a:defRPr/>
            </a:pPr>
            <a:r>
              <a:rPr lang="cs-CZ" altLang="cs-CZ" sz="2400" dirty="0"/>
              <a:t>1)	Pravidlo přednosti (pořadí hodnot)</a:t>
            </a:r>
          </a:p>
          <a:p>
            <a:pPr marL="1371600" lvl="2" indent="-457200" eaLnBrk="1" hangingPunct="1">
              <a:lnSpc>
                <a:spcPct val="80000"/>
              </a:lnSpc>
              <a:defRPr/>
            </a:pPr>
            <a:r>
              <a:rPr lang="cs-CZ" altLang="cs-CZ" sz="2000" dirty="0"/>
              <a:t>Alexy vychází z toho, že neexistuje univerzálně platné pořadí hodnot či principů, které by platilo pro každý případ interpretace základních práv</a:t>
            </a:r>
          </a:p>
          <a:p>
            <a:pPr marL="1409700" lvl="2" indent="-609600" eaLnBrk="1" hangingPunct="1">
              <a:lnSpc>
                <a:spcPct val="80000"/>
              </a:lnSpc>
              <a:defRPr/>
            </a:pPr>
            <a:r>
              <a:rPr lang="cs-CZ" altLang="cs-CZ" sz="2000" dirty="0"/>
              <a:t>Kritika hodnotové teorie (</a:t>
            </a:r>
            <a:r>
              <a:rPr lang="cs-CZ" altLang="cs-CZ" dirty="0"/>
              <a:t>E. </a:t>
            </a:r>
            <a:r>
              <a:rPr lang="cs-CZ" altLang="cs-CZ" dirty="0" err="1"/>
              <a:t>Forsthoff</a:t>
            </a:r>
            <a:r>
              <a:rPr lang="cs-CZ" altLang="cs-CZ" dirty="0"/>
              <a:t>)</a:t>
            </a:r>
          </a:p>
          <a:p>
            <a:pPr marL="990600" lvl="1" indent="-533400" eaLnBrk="1" hangingPunct="1">
              <a:lnSpc>
                <a:spcPct val="80000"/>
              </a:lnSpc>
              <a:defRPr/>
            </a:pPr>
            <a:r>
              <a:rPr lang="cs-CZ" altLang="cs-CZ" sz="2400" dirty="0"/>
              <a:t>Zpochybnění:</a:t>
            </a:r>
          </a:p>
          <a:p>
            <a:pPr marL="1371600" lvl="2" indent="-457200" eaLnBrk="1" hangingPunct="1">
              <a:lnSpc>
                <a:spcPct val="80000"/>
              </a:lnSpc>
              <a:defRPr/>
            </a:pPr>
            <a:r>
              <a:rPr lang="cs-CZ" altLang="cs-CZ" sz="2000" dirty="0"/>
              <a:t>Objektivní existence hodnot</a:t>
            </a:r>
          </a:p>
          <a:p>
            <a:pPr marL="1371600" lvl="2" indent="-457200" eaLnBrk="1" hangingPunct="1">
              <a:lnSpc>
                <a:spcPct val="80000"/>
              </a:lnSpc>
              <a:defRPr/>
            </a:pPr>
            <a:r>
              <a:rPr lang="cs-CZ" altLang="cs-CZ" sz="2000" dirty="0"/>
              <a:t>Metodologické stránky hodnotové argumentace</a:t>
            </a:r>
          </a:p>
          <a:p>
            <a:pPr marL="990600" lvl="1" indent="-533400" eaLnBrk="1" hangingPunct="1">
              <a:lnSpc>
                <a:spcPct val="80000"/>
              </a:lnSpc>
              <a:buFont typeface="Wingdings" panose="05000000000000000000" pitchFamily="2" charset="2"/>
              <a:buNone/>
              <a:defRPr/>
            </a:pPr>
            <a:r>
              <a:rPr lang="cs-CZ" altLang="cs-CZ" sz="2400" dirty="0"/>
              <a:t>2)	Mechanismus poměřování (vážení) hodnot</a:t>
            </a:r>
          </a:p>
          <a:p>
            <a:pPr marL="1371600" lvl="2" indent="-457200" eaLnBrk="1" hangingPunct="1">
              <a:lnSpc>
                <a:spcPct val="80000"/>
              </a:lnSpc>
              <a:defRPr/>
            </a:pPr>
            <a:r>
              <a:rPr lang="cs-CZ" altLang="cs-CZ" sz="2000" i="1" dirty="0" err="1"/>
              <a:t>Abwägung</a:t>
            </a:r>
            <a:r>
              <a:rPr lang="cs-CZ" altLang="cs-CZ" sz="2000" i="1" dirty="0">
                <a:latin typeface="Arial" panose="020B0604020202020204" pitchFamily="34" charset="0"/>
              </a:rPr>
              <a:t> </a:t>
            </a:r>
            <a:r>
              <a:rPr lang="cs-CZ" altLang="cs-CZ" sz="2000" dirty="0">
                <a:latin typeface="Arial" panose="020B0604020202020204" pitchFamily="34" charset="0"/>
              </a:rPr>
              <a:t>(metoda považování – vážení)</a:t>
            </a:r>
          </a:p>
          <a:p>
            <a:pPr marL="1371600" lvl="2" indent="-457200" eaLnBrk="1" hangingPunct="1">
              <a:lnSpc>
                <a:spcPct val="80000"/>
              </a:lnSpc>
              <a:defRPr/>
            </a:pPr>
            <a:r>
              <a:rPr lang="cs-CZ" altLang="cs-CZ" sz="2000" i="1" dirty="0" err="1">
                <a:latin typeface="Arial" panose="020B0604020202020204" pitchFamily="34" charset="0"/>
              </a:rPr>
              <a:t>Verhältnismässigkeitsprinzip</a:t>
            </a:r>
            <a:r>
              <a:rPr lang="cs-CZ" altLang="cs-CZ" sz="2000" dirty="0">
                <a:latin typeface="Arial" panose="020B0604020202020204" pitchFamily="34" charset="0"/>
              </a:rPr>
              <a:t> (proporcionalita)</a:t>
            </a:r>
          </a:p>
          <a:p>
            <a:pPr marL="1371600" lvl="2" indent="-457200" eaLnBrk="1" hangingPunct="1">
              <a:lnSpc>
                <a:spcPct val="80000"/>
              </a:lnSpc>
              <a:defRPr/>
            </a:pPr>
            <a:r>
              <a:rPr lang="cs-CZ" altLang="cs-CZ" sz="2000" i="1" dirty="0" err="1">
                <a:latin typeface="Arial" panose="020B0604020202020204" pitchFamily="34" charset="0"/>
              </a:rPr>
              <a:t>Praktische</a:t>
            </a:r>
            <a:r>
              <a:rPr lang="cs-CZ" altLang="cs-CZ" sz="2000" i="1" dirty="0">
                <a:latin typeface="Arial" panose="020B0604020202020204" pitchFamily="34" charset="0"/>
              </a:rPr>
              <a:t> </a:t>
            </a:r>
            <a:r>
              <a:rPr lang="cs-CZ" altLang="cs-CZ" sz="2000" i="1" dirty="0" err="1">
                <a:latin typeface="Arial" panose="020B0604020202020204" pitchFamily="34" charset="0"/>
              </a:rPr>
              <a:t>Konkordanz</a:t>
            </a:r>
            <a:r>
              <a:rPr lang="cs-CZ" altLang="cs-CZ" sz="2000" i="1" dirty="0">
                <a:latin typeface="Arial" panose="020B0604020202020204" pitchFamily="34" charset="0"/>
              </a:rPr>
              <a:t> </a:t>
            </a:r>
            <a:r>
              <a:rPr lang="cs-CZ" altLang="cs-CZ" sz="2000" dirty="0">
                <a:latin typeface="Arial" panose="020B0604020202020204" pitchFamily="34" charset="0"/>
              </a:rPr>
              <a:t>(praktická konkordance)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5BF8CC1-D357-4B63-9780-9B644DE6D756}"/>
              </a:ext>
            </a:extLst>
          </p:cNvPr>
          <p:cNvSpPr>
            <a:spLocks noGrp="1" noChangeArrowheads="1"/>
          </p:cNvSpPr>
          <p:nvPr>
            <p:ph type="title"/>
          </p:nvPr>
        </p:nvSpPr>
        <p:spPr/>
        <p:txBody>
          <a:bodyPr/>
          <a:lstStyle/>
          <a:p>
            <a:pPr eaLnBrk="1" hangingPunct="1">
              <a:defRPr/>
            </a:pPr>
            <a:r>
              <a:rPr lang="cs-CZ" altLang="cs-CZ"/>
              <a:t>Princip proporcionality</a:t>
            </a:r>
          </a:p>
        </p:txBody>
      </p:sp>
      <p:sp>
        <p:nvSpPr>
          <p:cNvPr id="17411" name="Rectangle 3">
            <a:extLst>
              <a:ext uri="{FF2B5EF4-FFF2-40B4-BE49-F238E27FC236}">
                <a16:creationId xmlns:a16="http://schemas.microsoft.com/office/drawing/2014/main" id="{4859EBE4-1CEC-4407-AE58-352BC633BEA9}"/>
              </a:ext>
            </a:extLst>
          </p:cNvPr>
          <p:cNvSpPr>
            <a:spLocks noGrp="1" noChangeArrowheads="1"/>
          </p:cNvSpPr>
          <p:nvPr>
            <p:ph type="body" idx="1"/>
          </p:nvPr>
        </p:nvSpPr>
        <p:spPr>
          <a:xfrm>
            <a:off x="457200" y="1341438"/>
            <a:ext cx="8229600" cy="5327650"/>
          </a:xfrm>
        </p:spPr>
        <p:txBody>
          <a:bodyPr/>
          <a:lstStyle/>
          <a:p>
            <a:pPr eaLnBrk="1" hangingPunct="1">
              <a:lnSpc>
                <a:spcPct val="80000"/>
              </a:lnSpc>
              <a:defRPr/>
            </a:pPr>
            <a:r>
              <a:rPr lang="cs-CZ" altLang="cs-CZ" sz="2400" dirty="0"/>
              <a:t>Tzv. </a:t>
            </a:r>
            <a:r>
              <a:rPr lang="cs-CZ" altLang="cs-CZ" sz="2400" b="1" dirty="0"/>
              <a:t>princip praktické konkordance</a:t>
            </a:r>
            <a:r>
              <a:rPr lang="cs-CZ" altLang="cs-CZ" sz="2400" b="1" dirty="0">
                <a:latin typeface="Arial" panose="020B0604020202020204" pitchFamily="34" charset="0"/>
              </a:rPr>
              <a:t> (Konrad Hesse)</a:t>
            </a:r>
          </a:p>
          <a:p>
            <a:pPr lvl="1" eaLnBrk="1" hangingPunct="1">
              <a:lnSpc>
                <a:spcPct val="80000"/>
              </a:lnSpc>
              <a:defRPr/>
            </a:pPr>
            <a:r>
              <a:rPr lang="cs-CZ" altLang="cs-CZ" sz="2000" b="1" dirty="0">
                <a:latin typeface="Arial" panose="020B0604020202020204" pitchFamily="34" charset="0"/>
              </a:rPr>
              <a:t>Alternativa (spíše předstupeň) metody proporcionality založená na „vážení“</a:t>
            </a:r>
          </a:p>
          <a:p>
            <a:pPr lvl="1" eaLnBrk="1" hangingPunct="1">
              <a:lnSpc>
                <a:spcPct val="80000"/>
              </a:lnSpc>
              <a:defRPr/>
            </a:pPr>
            <a:r>
              <a:rPr lang="cs-CZ" altLang="cs-CZ" sz="2000" b="1" dirty="0">
                <a:latin typeface="Arial" panose="020B0604020202020204" pitchFamily="34" charset="0"/>
              </a:rPr>
              <a:t>Omezení základního práva je možné pouze potud, pokud je nezbytné k potvrzení (prosazení) jiného principu či základního práva</a:t>
            </a:r>
          </a:p>
          <a:p>
            <a:pPr lvl="1" eaLnBrk="1" hangingPunct="1">
              <a:lnSpc>
                <a:spcPct val="80000"/>
              </a:lnSpc>
              <a:defRPr/>
            </a:pPr>
            <a:r>
              <a:rPr lang="cs-CZ" altLang="cs-CZ" sz="2000" b="1" dirty="0">
                <a:latin typeface="Arial" panose="020B0604020202020204" pitchFamily="34" charset="0"/>
              </a:rPr>
              <a:t>Hranice možného omezení jsou dosaženy, jakmile kolidující právo či princip dosahuje svého největšího působení</a:t>
            </a:r>
          </a:p>
          <a:p>
            <a:pPr lvl="1" eaLnBrk="1" hangingPunct="1">
              <a:lnSpc>
                <a:spcPct val="80000"/>
              </a:lnSpc>
              <a:defRPr/>
            </a:pPr>
            <a:r>
              <a:rPr lang="cs-CZ" altLang="cs-CZ" sz="2000" b="1" dirty="0">
                <a:latin typeface="Arial" panose="020B0604020202020204" pitchFamily="34" charset="0"/>
              </a:rPr>
              <a:t>Přesnější hranice omezení lze určit pouze skrze proporcionalitu</a:t>
            </a:r>
          </a:p>
          <a:p>
            <a:pPr lvl="1" eaLnBrk="1" hangingPunct="1">
              <a:lnSpc>
                <a:spcPct val="80000"/>
              </a:lnSpc>
              <a:defRPr/>
            </a:pPr>
            <a:r>
              <a:rPr lang="cs-CZ" altLang="cs-CZ" sz="2000" dirty="0">
                <a:latin typeface="Arial" panose="020B0604020202020204" pitchFamily="34" charset="0"/>
              </a:rPr>
              <a:t>Použit např. v rozsudku  </a:t>
            </a:r>
            <a:r>
              <a:rPr lang="cs-CZ" altLang="cs-CZ" sz="2000" dirty="0" err="1">
                <a:latin typeface="Arial" panose="020B0604020202020204" pitchFamily="34" charset="0"/>
              </a:rPr>
              <a:t>BVerfGE</a:t>
            </a:r>
            <a:r>
              <a:rPr lang="cs-CZ" altLang="cs-CZ" sz="2000" dirty="0">
                <a:latin typeface="Arial" panose="020B0604020202020204" pitchFamily="34" charset="0"/>
              </a:rPr>
              <a:t> Krucifix (1995)</a:t>
            </a:r>
          </a:p>
          <a:p>
            <a:pPr lvl="2" eaLnBrk="1" hangingPunct="1">
              <a:lnSpc>
                <a:spcPct val="80000"/>
              </a:lnSpc>
              <a:buClr>
                <a:srgbClr val="808000"/>
              </a:buClr>
              <a:defRPr/>
            </a:pPr>
            <a:r>
              <a:rPr lang="cs-CZ" altLang="cs-CZ" sz="2000" dirty="0">
                <a:solidFill>
                  <a:srgbClr val="FFFFFF"/>
                </a:solidFill>
                <a:latin typeface="Arial" panose="020B0604020202020204" pitchFamily="34" charset="0"/>
              </a:rPr>
              <a:t>Kolize náboženské svobody věřících osob a svobody přesvědčení osob bez vyznání (čl. 4 GG)</a:t>
            </a:r>
          </a:p>
          <a:p>
            <a:pPr lvl="2" eaLnBrk="1" hangingPunct="1">
              <a:lnSpc>
                <a:spcPct val="80000"/>
              </a:lnSpc>
              <a:buClr>
                <a:srgbClr val="808000"/>
              </a:buClr>
              <a:defRPr/>
            </a:pPr>
            <a:r>
              <a:rPr lang="cs-CZ" altLang="cs-CZ" sz="2000" dirty="0">
                <a:solidFill>
                  <a:srgbClr val="FFFFFF"/>
                </a:solidFill>
                <a:latin typeface="Arial" panose="020B0604020202020204" pitchFamily="34" charset="0"/>
              </a:rPr>
              <a:t>Umístění kříže ve školách s povinnou školní docházkou na základě bavorského zákona porušuje svobodu vyznání</a:t>
            </a:r>
          </a:p>
          <a:p>
            <a:pPr lvl="2" eaLnBrk="1" hangingPunct="1">
              <a:lnSpc>
                <a:spcPct val="80000"/>
              </a:lnSpc>
              <a:defRPr/>
            </a:pPr>
            <a:endParaRPr lang="cs-CZ" altLang="cs-CZ" sz="1600"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119A198-7363-4F33-AFE7-8D630B4E6363}"/>
              </a:ext>
            </a:extLst>
          </p:cNvPr>
          <p:cNvSpPr>
            <a:spLocks noGrp="1" noChangeArrowheads="1"/>
          </p:cNvSpPr>
          <p:nvPr>
            <p:ph type="title"/>
          </p:nvPr>
        </p:nvSpPr>
        <p:spPr/>
        <p:txBody>
          <a:bodyPr/>
          <a:lstStyle/>
          <a:p>
            <a:pPr eaLnBrk="1" hangingPunct="1">
              <a:defRPr/>
            </a:pPr>
            <a:r>
              <a:rPr lang="cs-CZ" altLang="cs-CZ"/>
              <a:t>Princip proporcionality</a:t>
            </a:r>
          </a:p>
        </p:txBody>
      </p:sp>
      <p:sp>
        <p:nvSpPr>
          <p:cNvPr id="17411" name="Rectangle 3">
            <a:extLst>
              <a:ext uri="{FF2B5EF4-FFF2-40B4-BE49-F238E27FC236}">
                <a16:creationId xmlns:a16="http://schemas.microsoft.com/office/drawing/2014/main" id="{93568511-28EB-4987-941E-F7133499AA88}"/>
              </a:ext>
            </a:extLst>
          </p:cNvPr>
          <p:cNvSpPr>
            <a:spLocks noGrp="1" noChangeArrowheads="1"/>
          </p:cNvSpPr>
          <p:nvPr>
            <p:ph type="body" idx="1"/>
          </p:nvPr>
        </p:nvSpPr>
        <p:spPr>
          <a:xfrm>
            <a:off x="457200" y="1600200"/>
            <a:ext cx="8229600" cy="4852988"/>
          </a:xfrm>
        </p:spPr>
        <p:txBody>
          <a:bodyPr/>
          <a:lstStyle/>
          <a:p>
            <a:pPr eaLnBrk="1" hangingPunct="1">
              <a:lnSpc>
                <a:spcPct val="80000"/>
              </a:lnSpc>
              <a:defRPr/>
            </a:pPr>
            <a:r>
              <a:rPr lang="cs-CZ" altLang="cs-CZ" dirty="0"/>
              <a:t>Metoda vážení (poměřování)</a:t>
            </a:r>
          </a:p>
          <a:p>
            <a:pPr lvl="1" eaLnBrk="1" hangingPunct="1">
              <a:lnSpc>
                <a:spcPct val="80000"/>
              </a:lnSpc>
              <a:defRPr/>
            </a:pPr>
            <a:r>
              <a:rPr lang="cs-CZ" altLang="cs-CZ" dirty="0"/>
              <a:t>Spočívá v tom, že jsou stanoveny tzv. preferenční věty, na základě nichž jsou porovnávány dotčené hodnoty (principy) v kontextu konkrétního právního případu</a:t>
            </a:r>
          </a:p>
          <a:p>
            <a:pPr lvl="1" eaLnBrk="1" hangingPunct="1">
              <a:lnSpc>
                <a:spcPct val="80000"/>
              </a:lnSpc>
              <a:defRPr/>
            </a:pPr>
            <a:r>
              <a:rPr lang="cs-CZ" altLang="cs-CZ" dirty="0"/>
              <a:t>Tzv. zákon vážení (poměřování)</a:t>
            </a:r>
          </a:p>
          <a:p>
            <a:pPr lvl="2" eaLnBrk="1" hangingPunct="1">
              <a:lnSpc>
                <a:spcPct val="80000"/>
              </a:lnSpc>
              <a:defRPr/>
            </a:pPr>
            <a:r>
              <a:rPr lang="cs-CZ" altLang="cs-CZ" dirty="0"/>
              <a:t>Čím více se od jedné hodnoty odhlíží (tzn. v daném případu se nenaplňuje, tím více se naplňuje hodnota (princip) konkurenční</a:t>
            </a:r>
          </a:p>
          <a:p>
            <a:pPr lvl="1" eaLnBrk="1" hangingPunct="1">
              <a:lnSpc>
                <a:spcPct val="80000"/>
              </a:lnSpc>
              <a:defRPr/>
            </a:pPr>
            <a:r>
              <a:rPr lang="cs-CZ" altLang="cs-CZ" dirty="0"/>
              <a:t>Vážení principů nepředstavuje úlohu typu „všechno nebo nic“, nýbrž jde o „optimalizaci působení práva ve společnosti</a:t>
            </a:r>
            <a:r>
              <a:rPr lang="cs-CZ" altLang="cs-CZ" sz="20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9CB8611-06B2-4141-BFEE-8A714E30DD74}"/>
              </a:ext>
            </a:extLst>
          </p:cNvPr>
          <p:cNvSpPr>
            <a:spLocks noGrp="1" noChangeArrowheads="1"/>
          </p:cNvSpPr>
          <p:nvPr>
            <p:ph type="title"/>
          </p:nvPr>
        </p:nvSpPr>
        <p:spPr/>
        <p:txBody>
          <a:bodyPr/>
          <a:lstStyle/>
          <a:p>
            <a:pPr eaLnBrk="1" hangingPunct="1">
              <a:defRPr/>
            </a:pPr>
            <a:r>
              <a:rPr lang="cs-CZ" altLang="cs-CZ"/>
              <a:t>Princip proporcionality</a:t>
            </a:r>
          </a:p>
        </p:txBody>
      </p:sp>
      <p:sp>
        <p:nvSpPr>
          <p:cNvPr id="18435" name="Rectangle 3">
            <a:extLst>
              <a:ext uri="{FF2B5EF4-FFF2-40B4-BE49-F238E27FC236}">
                <a16:creationId xmlns:a16="http://schemas.microsoft.com/office/drawing/2014/main" id="{FDFFC7F6-D656-47EA-9EBE-093E771A5B05}"/>
              </a:ext>
            </a:extLst>
          </p:cNvPr>
          <p:cNvSpPr>
            <a:spLocks noGrp="1" noChangeArrowheads="1"/>
          </p:cNvSpPr>
          <p:nvPr>
            <p:ph type="body" idx="1"/>
          </p:nvPr>
        </p:nvSpPr>
        <p:spPr/>
        <p:txBody>
          <a:bodyPr/>
          <a:lstStyle/>
          <a:p>
            <a:pPr eaLnBrk="1" hangingPunct="1">
              <a:defRPr/>
            </a:pPr>
            <a:r>
              <a:rPr lang="cs-CZ" altLang="cs-CZ" sz="2800" dirty="0"/>
              <a:t>Kritika vážení (poměřování)</a:t>
            </a:r>
          </a:p>
          <a:p>
            <a:pPr lvl="1" eaLnBrk="1" hangingPunct="1">
              <a:defRPr/>
            </a:pPr>
            <a:r>
              <a:rPr lang="cs-CZ" altLang="cs-CZ" sz="2400" dirty="0"/>
              <a:t>Nejedná se o </a:t>
            </a:r>
            <a:r>
              <a:rPr lang="cs-CZ" altLang="cs-CZ" sz="2400" dirty="0" err="1"/>
              <a:t>objektivizovatelnou</a:t>
            </a:r>
            <a:r>
              <a:rPr lang="cs-CZ" altLang="cs-CZ" sz="2400" dirty="0"/>
              <a:t> metodu</a:t>
            </a:r>
          </a:p>
          <a:p>
            <a:pPr lvl="1" eaLnBrk="1" hangingPunct="1">
              <a:defRPr/>
            </a:pPr>
            <a:r>
              <a:rPr lang="cs-CZ" altLang="cs-CZ" sz="2400" dirty="0"/>
              <a:t>Základem je subjektivismus a </a:t>
            </a:r>
            <a:r>
              <a:rPr lang="cs-CZ" altLang="cs-CZ" sz="2400" dirty="0" err="1"/>
              <a:t>decisionismus</a:t>
            </a:r>
            <a:endParaRPr lang="cs-CZ" altLang="cs-CZ" sz="2400" dirty="0"/>
          </a:p>
          <a:p>
            <a:pPr lvl="1" eaLnBrk="1" hangingPunct="1">
              <a:defRPr/>
            </a:pPr>
            <a:r>
              <a:rPr lang="cs-CZ" altLang="cs-CZ" sz="2400" dirty="0"/>
              <a:t>Umožňuje libovůli – černá skříňka</a:t>
            </a:r>
          </a:p>
          <a:p>
            <a:pPr eaLnBrk="1" hangingPunct="1">
              <a:defRPr/>
            </a:pPr>
            <a:r>
              <a:rPr lang="cs-CZ" altLang="cs-CZ" sz="2800" dirty="0"/>
              <a:t>Alexy se domnívá, že je možné vytvořit racionální model odůvodnění poměřování principů prostřednictvím lidskoprávního diskursu</a:t>
            </a:r>
          </a:p>
          <a:p>
            <a:pPr eaLnBrk="1" hangingPunct="1">
              <a:defRPr/>
            </a:pPr>
            <a:r>
              <a:rPr lang="cs-CZ" altLang="cs-CZ" sz="2800" dirty="0"/>
              <a:t>Principy jsou v jeho pojetí příkazy k optimalizaci</a:t>
            </a:r>
          </a:p>
          <a:p>
            <a:pPr lvl="1" eaLnBrk="1" hangingPunct="1">
              <a:buFont typeface="Wingdings" panose="05000000000000000000" pitchFamily="2" charset="2"/>
              <a:buNone/>
              <a:defRPr/>
            </a:pPr>
            <a:endParaRPr lang="cs-CZ" alt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1534367-A9EE-4850-AD97-A055030BFB5D}"/>
              </a:ext>
            </a:extLst>
          </p:cNvPr>
          <p:cNvSpPr>
            <a:spLocks noGrp="1" noChangeArrowheads="1"/>
          </p:cNvSpPr>
          <p:nvPr>
            <p:ph type="title"/>
          </p:nvPr>
        </p:nvSpPr>
        <p:spPr/>
        <p:txBody>
          <a:bodyPr/>
          <a:lstStyle/>
          <a:p>
            <a:pPr eaLnBrk="1" hangingPunct="1">
              <a:defRPr/>
            </a:pPr>
            <a:r>
              <a:rPr lang="cs-CZ" altLang="cs-CZ" dirty="0"/>
              <a:t>Struktura práva</a:t>
            </a:r>
          </a:p>
        </p:txBody>
      </p:sp>
      <p:sp>
        <p:nvSpPr>
          <p:cNvPr id="48131" name="Rectangle 3">
            <a:extLst>
              <a:ext uri="{FF2B5EF4-FFF2-40B4-BE49-F238E27FC236}">
                <a16:creationId xmlns:a16="http://schemas.microsoft.com/office/drawing/2014/main" id="{042BB4DC-865E-4B52-8EFF-ECEDB8534E5C}"/>
              </a:ext>
            </a:extLst>
          </p:cNvPr>
          <p:cNvSpPr>
            <a:spLocks noGrp="1" noChangeArrowheads="1"/>
          </p:cNvSpPr>
          <p:nvPr>
            <p:ph type="body" idx="1"/>
          </p:nvPr>
        </p:nvSpPr>
        <p:spPr/>
        <p:txBody>
          <a:bodyPr/>
          <a:lstStyle/>
          <a:p>
            <a:pPr eaLnBrk="1" hangingPunct="1">
              <a:defRPr/>
            </a:pPr>
            <a:r>
              <a:rPr lang="cs-CZ" altLang="cs-CZ" dirty="0"/>
              <a:t>Právní standardy</a:t>
            </a:r>
          </a:p>
          <a:p>
            <a:pPr lvl="1" eaLnBrk="1" hangingPunct="1">
              <a:defRPr/>
            </a:pPr>
            <a:r>
              <a:rPr lang="cs-CZ" altLang="cs-CZ" dirty="0"/>
              <a:t>Normy </a:t>
            </a:r>
          </a:p>
          <a:p>
            <a:pPr lvl="2" eaLnBrk="1" hangingPunct="1">
              <a:defRPr/>
            </a:pPr>
            <a:r>
              <a:rPr lang="cs-CZ" altLang="cs-CZ" dirty="0"/>
              <a:t>konkrétní pravidla chování pro neurčitý počet případů téhož druhu </a:t>
            </a:r>
          </a:p>
          <a:p>
            <a:pPr lvl="1" eaLnBrk="1" hangingPunct="1">
              <a:defRPr/>
            </a:pPr>
            <a:r>
              <a:rPr lang="cs-CZ" altLang="cs-CZ" dirty="0"/>
              <a:t>Principy </a:t>
            </a:r>
          </a:p>
          <a:p>
            <a:pPr lvl="2" eaLnBrk="1" hangingPunct="1">
              <a:defRPr/>
            </a:pPr>
            <a:r>
              <a:rPr lang="cs-CZ" altLang="cs-CZ" dirty="0"/>
              <a:t>Abstraktní ideje vyjadřující jednotící myšlenkové momenty společné pro komplexy norem (instituty, odvětví, právní řád)</a:t>
            </a:r>
          </a:p>
          <a:p>
            <a:pPr lvl="1" eaLnBrk="1" hangingPunct="1">
              <a:defRPr/>
            </a:pPr>
            <a:r>
              <a:rPr lang="cs-CZ" altLang="cs-CZ" dirty="0"/>
              <a:t>Řada možných mezi-stupňů (zásady, teleologické finální normy….)</a:t>
            </a:r>
          </a:p>
          <a:p>
            <a:pPr eaLnBrk="1" hangingPunct="1">
              <a:defRPr/>
            </a:pPr>
            <a:r>
              <a:rPr lang="cs-CZ" altLang="cs-CZ" dirty="0"/>
              <a:t>Dále: účely, hodnoty a zájmy</a:t>
            </a:r>
          </a:p>
          <a:p>
            <a:pPr lvl="2" eaLnBrk="1" hangingPunct="1">
              <a:defRPr/>
            </a:pPr>
            <a:endParaRPr lang="cs-CZ" altLang="cs-CZ" dirty="0"/>
          </a:p>
          <a:p>
            <a:pPr lvl="2" eaLnBrk="1" hangingPunct="1">
              <a:defRPr/>
            </a:pPr>
            <a:endParaRPr lang="cs-CZ" altLang="cs-CZ" dirty="0"/>
          </a:p>
          <a:p>
            <a:pPr lvl="1" eaLnBrk="1" hangingPunct="1">
              <a:defRPr/>
            </a:pPr>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A14861D-B768-420A-99D1-44902995EEC9}"/>
              </a:ext>
            </a:extLst>
          </p:cNvPr>
          <p:cNvSpPr>
            <a:spLocks noGrp="1" noChangeArrowheads="1"/>
          </p:cNvSpPr>
          <p:nvPr>
            <p:ph type="title"/>
          </p:nvPr>
        </p:nvSpPr>
        <p:spPr/>
        <p:txBody>
          <a:bodyPr/>
          <a:lstStyle/>
          <a:p>
            <a:pPr eaLnBrk="1" hangingPunct="1">
              <a:defRPr/>
            </a:pPr>
            <a:r>
              <a:rPr lang="cs-CZ" altLang="cs-CZ" sz="4000"/>
              <a:t>Proporcionalita v právní argumentaci</a:t>
            </a:r>
          </a:p>
        </p:txBody>
      </p:sp>
      <p:sp>
        <p:nvSpPr>
          <p:cNvPr id="19459" name="Rectangle 3">
            <a:extLst>
              <a:ext uri="{FF2B5EF4-FFF2-40B4-BE49-F238E27FC236}">
                <a16:creationId xmlns:a16="http://schemas.microsoft.com/office/drawing/2014/main" id="{5EAD77BB-E18C-473F-8C53-4BD2F1D8E726}"/>
              </a:ext>
            </a:extLst>
          </p:cNvPr>
          <p:cNvSpPr>
            <a:spLocks noGrp="1" noChangeArrowheads="1"/>
          </p:cNvSpPr>
          <p:nvPr>
            <p:ph type="body" idx="1"/>
          </p:nvPr>
        </p:nvSpPr>
        <p:spPr/>
        <p:txBody>
          <a:bodyPr/>
          <a:lstStyle/>
          <a:p>
            <a:pPr eaLnBrk="1" hangingPunct="1">
              <a:defRPr/>
            </a:pPr>
            <a:r>
              <a:rPr lang="cs-CZ" altLang="cs-CZ" dirty="0"/>
              <a:t>Právní principy mohou být nahlíženy jako:</a:t>
            </a:r>
          </a:p>
          <a:p>
            <a:pPr lvl="1" eaLnBrk="1" hangingPunct="1">
              <a:defRPr/>
            </a:pPr>
            <a:r>
              <a:rPr lang="cs-CZ" altLang="cs-CZ" dirty="0"/>
              <a:t>Pouhý katalog </a:t>
            </a:r>
            <a:r>
              <a:rPr lang="cs-CZ" altLang="cs-CZ" dirty="0" err="1"/>
              <a:t>topoi</a:t>
            </a:r>
            <a:endParaRPr lang="cs-CZ" altLang="cs-CZ" dirty="0"/>
          </a:p>
          <a:p>
            <a:pPr lvl="2" eaLnBrk="1" hangingPunct="1">
              <a:defRPr/>
            </a:pPr>
            <a:r>
              <a:rPr lang="cs-CZ" altLang="cs-CZ" dirty="0"/>
              <a:t>Je možné je aplikovat libovolně – kazuisticky</a:t>
            </a:r>
          </a:p>
          <a:p>
            <a:pPr lvl="2" eaLnBrk="1" hangingPunct="1">
              <a:defRPr/>
            </a:pPr>
            <a:endParaRPr lang="cs-CZ" altLang="cs-CZ" dirty="0"/>
          </a:p>
          <a:p>
            <a:pPr lvl="1" eaLnBrk="1" hangingPunct="1">
              <a:defRPr/>
            </a:pPr>
            <a:r>
              <a:rPr lang="cs-CZ" altLang="cs-CZ" dirty="0"/>
              <a:t>Něco více – materiální teorie principů (E. W. </a:t>
            </a:r>
            <a:r>
              <a:rPr lang="cs-CZ" altLang="cs-CZ" dirty="0" err="1"/>
              <a:t>Böckenförde</a:t>
            </a:r>
            <a:r>
              <a:rPr lang="cs-CZ" altLang="cs-CZ" dirty="0"/>
              <a:t>)</a:t>
            </a:r>
          </a:p>
          <a:p>
            <a:pPr lvl="2" eaLnBrk="1" hangingPunct="1">
              <a:defRPr/>
            </a:pPr>
            <a:r>
              <a:rPr lang="cs-CZ" altLang="cs-CZ" dirty="0"/>
              <a:t>Je třeba poměřování a vážení </a:t>
            </a:r>
          </a:p>
          <a:p>
            <a:pPr lvl="2" eaLnBrk="1" hangingPunct="1">
              <a:defRPr/>
            </a:pPr>
            <a:r>
              <a:rPr lang="cs-CZ" altLang="cs-CZ" dirty="0"/>
              <a:t>Metodologie aplikace principů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C7E1087-C682-4AEC-993B-290C270B9BBB}"/>
              </a:ext>
            </a:extLst>
          </p:cNvPr>
          <p:cNvSpPr>
            <a:spLocks noGrp="1" noChangeArrowheads="1"/>
          </p:cNvSpPr>
          <p:nvPr>
            <p:ph type="title"/>
          </p:nvPr>
        </p:nvSpPr>
        <p:spPr/>
        <p:txBody>
          <a:bodyPr/>
          <a:lstStyle/>
          <a:p>
            <a:pPr eaLnBrk="1" hangingPunct="1">
              <a:defRPr/>
            </a:pPr>
            <a:r>
              <a:rPr lang="cs-CZ" altLang="cs-CZ" dirty="0"/>
              <a:t>Princip proporcionality – judiciální podoba</a:t>
            </a:r>
          </a:p>
        </p:txBody>
      </p:sp>
      <p:sp>
        <p:nvSpPr>
          <p:cNvPr id="20483" name="Rectangle 3">
            <a:extLst>
              <a:ext uri="{FF2B5EF4-FFF2-40B4-BE49-F238E27FC236}">
                <a16:creationId xmlns:a16="http://schemas.microsoft.com/office/drawing/2014/main" id="{CD72B253-6323-43D9-9D79-CE67FE2B103E}"/>
              </a:ext>
            </a:extLst>
          </p:cNvPr>
          <p:cNvSpPr>
            <a:spLocks noGrp="1" noChangeArrowheads="1"/>
          </p:cNvSpPr>
          <p:nvPr>
            <p:ph type="body" idx="1"/>
          </p:nvPr>
        </p:nvSpPr>
        <p:spPr/>
        <p:txBody>
          <a:bodyPr/>
          <a:lstStyle/>
          <a:p>
            <a:pPr eaLnBrk="1" hangingPunct="1">
              <a:lnSpc>
                <a:spcPct val="90000"/>
              </a:lnSpc>
              <a:defRPr/>
            </a:pPr>
            <a:r>
              <a:rPr lang="cs-CZ" altLang="cs-CZ" sz="2800" dirty="0"/>
              <a:t>Vymezení německým ústavním soudem (</a:t>
            </a:r>
            <a:r>
              <a:rPr lang="cs-CZ" altLang="cs-CZ" sz="2800" dirty="0" err="1"/>
              <a:t>Bundesverfassunggericht</a:t>
            </a:r>
            <a:r>
              <a:rPr lang="cs-CZ" altLang="cs-CZ" sz="2800" dirty="0"/>
              <a:t> – </a:t>
            </a:r>
            <a:r>
              <a:rPr lang="cs-CZ" altLang="cs-CZ" sz="2800" dirty="0" err="1"/>
              <a:t>BVerfGe</a:t>
            </a:r>
            <a:r>
              <a:rPr lang="cs-CZ" altLang="cs-CZ" sz="2800" dirty="0"/>
              <a:t>) v druhé polovině 20. stol.</a:t>
            </a:r>
          </a:p>
          <a:p>
            <a:pPr eaLnBrk="1" hangingPunct="1">
              <a:lnSpc>
                <a:spcPct val="90000"/>
              </a:lnSpc>
              <a:defRPr/>
            </a:pPr>
            <a:r>
              <a:rPr lang="cs-CZ" altLang="cs-CZ" sz="2800" dirty="0"/>
              <a:t>Zdrojem proporcionality je princip materiálního právního státu v kauzách:</a:t>
            </a:r>
          </a:p>
          <a:p>
            <a:pPr lvl="1" eaLnBrk="1" hangingPunct="1">
              <a:lnSpc>
                <a:spcPct val="90000"/>
              </a:lnSpc>
              <a:defRPr/>
            </a:pPr>
            <a:r>
              <a:rPr lang="cs-CZ" altLang="cs-CZ" sz="2400" dirty="0" err="1"/>
              <a:t>Lebach</a:t>
            </a:r>
            <a:r>
              <a:rPr lang="cs-CZ" altLang="cs-CZ" sz="2400" dirty="0"/>
              <a:t> (</a:t>
            </a:r>
            <a:r>
              <a:rPr lang="cs-CZ" sz="2400" dirty="0">
                <a:effectLst/>
              </a:rPr>
              <a:t>1 </a:t>
            </a:r>
            <a:r>
              <a:rPr lang="cs-CZ" sz="2400" dirty="0" err="1">
                <a:effectLst/>
              </a:rPr>
              <a:t>BvR</a:t>
            </a:r>
            <a:r>
              <a:rPr lang="cs-CZ" sz="2400" dirty="0">
                <a:effectLst/>
              </a:rPr>
              <a:t> 536/72 -</a:t>
            </a:r>
            <a:r>
              <a:rPr lang="cs-CZ" altLang="cs-CZ" sz="2400" dirty="0"/>
              <a:t> svoboda tisku vs. ochrana osobnosti)</a:t>
            </a:r>
          </a:p>
          <a:p>
            <a:pPr lvl="2" eaLnBrk="1" hangingPunct="1">
              <a:lnSpc>
                <a:spcPct val="90000"/>
              </a:lnSpc>
              <a:defRPr/>
            </a:pPr>
            <a:r>
              <a:rPr lang="cs-CZ" altLang="cs-CZ" sz="2000" dirty="0"/>
              <a:t>Obecné a konkrétní povážení kolidujících zájmů a základních práv</a:t>
            </a:r>
          </a:p>
          <a:p>
            <a:pPr lvl="2" eaLnBrk="1" hangingPunct="1">
              <a:lnSpc>
                <a:spcPct val="90000"/>
              </a:lnSpc>
              <a:defRPr/>
            </a:pPr>
            <a:r>
              <a:rPr lang="cs-CZ" altLang="cs-CZ" sz="2000" dirty="0"/>
              <a:t>Přednost byla dána ochraně osobnosti</a:t>
            </a:r>
          </a:p>
          <a:p>
            <a:pPr lvl="1" eaLnBrk="1" hangingPunct="1">
              <a:lnSpc>
                <a:spcPct val="90000"/>
              </a:lnSpc>
              <a:defRPr/>
            </a:pPr>
            <a:r>
              <a:rPr lang="cs-CZ" altLang="cs-CZ" sz="2400" dirty="0" err="1"/>
              <a:t>BVerfGE</a:t>
            </a:r>
            <a:r>
              <a:rPr lang="cs-CZ" altLang="cs-CZ" sz="2400" dirty="0"/>
              <a:t> 51, 324</a:t>
            </a:r>
          </a:p>
          <a:p>
            <a:pPr lvl="2" eaLnBrk="1" hangingPunct="1">
              <a:lnSpc>
                <a:spcPct val="90000"/>
              </a:lnSpc>
              <a:defRPr/>
            </a:pPr>
            <a:r>
              <a:rPr lang="cs-CZ" altLang="cs-CZ" sz="2000" dirty="0"/>
              <a:t>Právo obviněného na ochranu života a tělesné nedotknutelnosti proti povinnosti státu zajistit trestněprávní ochranu</a:t>
            </a:r>
          </a:p>
          <a:p>
            <a:pPr lvl="1" eaLnBrk="1" hangingPunct="1">
              <a:lnSpc>
                <a:spcPct val="90000"/>
              </a:lnSpc>
              <a:defRPr/>
            </a:pPr>
            <a:endParaRPr lang="cs-CZ" alt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5C85B62-5D42-42E8-B55F-85F37697B93D}"/>
              </a:ext>
            </a:extLst>
          </p:cNvPr>
          <p:cNvSpPr>
            <a:spLocks noGrp="1" noChangeArrowheads="1"/>
          </p:cNvSpPr>
          <p:nvPr>
            <p:ph type="title"/>
          </p:nvPr>
        </p:nvSpPr>
        <p:spPr/>
        <p:txBody>
          <a:bodyPr/>
          <a:lstStyle/>
          <a:p>
            <a:pPr eaLnBrk="1" hangingPunct="1">
              <a:defRPr/>
            </a:pPr>
            <a:r>
              <a:rPr lang="cs-CZ" altLang="cs-CZ"/>
              <a:t>Proporcionalita a EU</a:t>
            </a:r>
          </a:p>
        </p:txBody>
      </p:sp>
      <p:sp>
        <p:nvSpPr>
          <p:cNvPr id="21507" name="Rectangle 3">
            <a:extLst>
              <a:ext uri="{FF2B5EF4-FFF2-40B4-BE49-F238E27FC236}">
                <a16:creationId xmlns:a16="http://schemas.microsoft.com/office/drawing/2014/main" id="{1EDE5E39-9A07-4493-8B7C-87BED6994913}"/>
              </a:ext>
            </a:extLst>
          </p:cNvPr>
          <p:cNvSpPr>
            <a:spLocks noGrp="1" noChangeArrowheads="1"/>
          </p:cNvSpPr>
          <p:nvPr>
            <p:ph type="body" idx="1"/>
          </p:nvPr>
        </p:nvSpPr>
        <p:spPr/>
        <p:txBody>
          <a:bodyPr/>
          <a:lstStyle/>
          <a:p>
            <a:pPr eaLnBrk="1" hangingPunct="1">
              <a:lnSpc>
                <a:spcPct val="80000"/>
              </a:lnSpc>
              <a:defRPr/>
            </a:pPr>
            <a:r>
              <a:rPr lang="cs-CZ" altLang="cs-CZ" sz="2800"/>
              <a:t>Čl. 52 Charty základních práv EU</a:t>
            </a:r>
          </a:p>
          <a:p>
            <a:pPr eaLnBrk="1" hangingPunct="1">
              <a:lnSpc>
                <a:spcPct val="80000"/>
              </a:lnSpc>
              <a:buFont typeface="Wingdings" panose="05000000000000000000" pitchFamily="2" charset="2"/>
              <a:buNone/>
              <a:defRPr/>
            </a:pPr>
            <a:r>
              <a:rPr lang="cs-CZ" altLang="cs-CZ" sz="2800" i="1"/>
              <a:t>Rozsah a výklad práv a zásad</a:t>
            </a:r>
          </a:p>
          <a:p>
            <a:pPr eaLnBrk="1" hangingPunct="1">
              <a:lnSpc>
                <a:spcPct val="80000"/>
              </a:lnSpc>
              <a:defRPr/>
            </a:pPr>
            <a:r>
              <a:rPr lang="cs-CZ" altLang="cs-CZ" sz="2800" i="1"/>
              <a:t>1.   Každé omezení výkonu práv a svobod uznaných touto listinou musí být stanoveno zákonem a respektovat podstatu těchto práv a svobod. </a:t>
            </a:r>
            <a:r>
              <a:rPr lang="cs-CZ" altLang="cs-CZ" sz="2800" b="1" i="1"/>
              <a:t>Při dodržení zásady proporcionality mohou být omezení zavedena pouze tehdy, pokud jsou nezbytná a pokud skutečně odpovídají cílům obecného zájmu, které uznává Unie, nebo potřebě ochrany práv a svobod druhého.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255D95F-5CA2-482A-811A-BDA6FE44E633}"/>
              </a:ext>
            </a:extLst>
          </p:cNvPr>
          <p:cNvSpPr>
            <a:spLocks noGrp="1" noChangeArrowheads="1"/>
          </p:cNvSpPr>
          <p:nvPr>
            <p:ph type="title"/>
          </p:nvPr>
        </p:nvSpPr>
        <p:spPr/>
        <p:txBody>
          <a:bodyPr/>
          <a:lstStyle/>
          <a:p>
            <a:pPr eaLnBrk="1" hangingPunct="1">
              <a:defRPr/>
            </a:pPr>
            <a:r>
              <a:rPr lang="cs-CZ" altLang="cs-CZ" sz="3600"/>
              <a:t>Princip proporcionality v ČR</a:t>
            </a:r>
          </a:p>
        </p:txBody>
      </p:sp>
      <p:sp>
        <p:nvSpPr>
          <p:cNvPr id="22531" name="Rectangle 3">
            <a:extLst>
              <a:ext uri="{FF2B5EF4-FFF2-40B4-BE49-F238E27FC236}">
                <a16:creationId xmlns:a16="http://schemas.microsoft.com/office/drawing/2014/main" id="{4607CD3F-9AC5-48A0-9F51-A40C5AECE6F5}"/>
              </a:ext>
            </a:extLst>
          </p:cNvPr>
          <p:cNvSpPr>
            <a:spLocks noGrp="1" noChangeArrowheads="1"/>
          </p:cNvSpPr>
          <p:nvPr>
            <p:ph type="body" idx="1"/>
          </p:nvPr>
        </p:nvSpPr>
        <p:spPr>
          <a:xfrm>
            <a:off x="457200" y="1600200"/>
            <a:ext cx="8229600" cy="3944938"/>
          </a:xfrm>
        </p:spPr>
        <p:txBody>
          <a:bodyPr/>
          <a:lstStyle/>
          <a:p>
            <a:pPr eaLnBrk="1" hangingPunct="1">
              <a:lnSpc>
                <a:spcPct val="80000"/>
              </a:lnSpc>
              <a:defRPr/>
            </a:pPr>
            <a:r>
              <a:rPr lang="cs-CZ" altLang="cs-CZ" sz="2400" dirty="0"/>
              <a:t>Pojetí Ústavního soudu ČR (nález ze dne 1. 3. 2007, </a:t>
            </a:r>
            <a:r>
              <a:rPr lang="cs-CZ" altLang="cs-CZ" sz="2400" dirty="0" err="1"/>
              <a:t>sp</a:t>
            </a:r>
            <a:r>
              <a:rPr lang="cs-CZ" altLang="cs-CZ" sz="2400" dirty="0"/>
              <a:t>. zn. </a:t>
            </a:r>
            <a:r>
              <a:rPr lang="cs-CZ" altLang="cs-CZ" sz="2400" dirty="0" err="1"/>
              <a:t>Pl</a:t>
            </a:r>
            <a:r>
              <a:rPr lang="cs-CZ" altLang="cs-CZ" sz="2400" dirty="0"/>
              <a:t>. ÚS 8/06)</a:t>
            </a:r>
          </a:p>
          <a:p>
            <a:pPr lvl="1" eaLnBrk="1" hangingPunct="1">
              <a:lnSpc>
                <a:spcPct val="80000"/>
              </a:lnSpc>
              <a:defRPr/>
            </a:pPr>
            <a:r>
              <a:rPr lang="cs-CZ" altLang="cs-CZ" sz="1800" dirty="0"/>
              <a:t>v případech střetů základních práv či svobod s veřejným zájmem, resp. jinými základními právy či svobodami: "....je třeba posuzovat účel (cíl) takového zásahu ve vztahu k použitým prostředkům, přičemž měřítkem pro toto posouzení je zásada proporcionality (přiměřenosti v širším smyslu), jež může být také nazývána zákazem nadměrnosti zásahů do práv a svobod. </a:t>
            </a:r>
          </a:p>
          <a:p>
            <a:pPr lvl="1" eaLnBrk="1" hangingPunct="1">
              <a:lnSpc>
                <a:spcPct val="80000"/>
              </a:lnSpc>
              <a:defRPr/>
            </a:pPr>
            <a:r>
              <a:rPr lang="cs-CZ" altLang="cs-CZ" sz="1800" dirty="0"/>
              <a:t>Tato obecná zásada zahrnuje tři kritéria posuzování přípustnosti zásahu. Prvním z nich je princip způsobilosti naplnění účelu (nebo také vhodnosti), dle něhož musí být příslušné opatření vůbec schopno dosáhnout zamýšleného cíle, jímž je ochrana jiného základního práva nebo veřejného statku. Dále se pak jedná o princip potřebnosti, dle něhož je povoleno použití pouze nejšetrnějšího - ve vztahu k dotčeným základním právům a svobodám - z více možných prostředků. Třetím principem je princip přiměřenosti (v užším smyslu), dle kterého újma na základním právu nesmí být nepřiměřená ve vztahu k zamýšlenému cíli, tj. opatření omezující základní lidská práva a svobody nesmějí, jde-li o kolizi základního práva či svobody s veřejným zájmem, svými negativními důsledky přesahovat pozitiva, která představuje veřejný zájem na těchto opatřeních."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C6C8033-EA25-4EDD-B3BA-7D6B8EF995F9}"/>
              </a:ext>
            </a:extLst>
          </p:cNvPr>
          <p:cNvSpPr>
            <a:spLocks noGrp="1" noChangeArrowheads="1"/>
          </p:cNvSpPr>
          <p:nvPr>
            <p:ph type="title"/>
          </p:nvPr>
        </p:nvSpPr>
        <p:spPr/>
        <p:txBody>
          <a:bodyPr/>
          <a:lstStyle/>
          <a:p>
            <a:pPr eaLnBrk="1" hangingPunct="1">
              <a:defRPr/>
            </a:pPr>
            <a:r>
              <a:rPr lang="cs-CZ" altLang="cs-CZ" sz="4000"/>
              <a:t>Proporcionalita v judikatuře ÚS ČR</a:t>
            </a:r>
          </a:p>
        </p:txBody>
      </p:sp>
      <p:sp>
        <p:nvSpPr>
          <p:cNvPr id="23555" name="Rectangle 3">
            <a:extLst>
              <a:ext uri="{FF2B5EF4-FFF2-40B4-BE49-F238E27FC236}">
                <a16:creationId xmlns:a16="http://schemas.microsoft.com/office/drawing/2014/main" id="{1B789EA6-9C63-4ADD-A8C6-CD7A8EEF69F8}"/>
              </a:ext>
            </a:extLst>
          </p:cNvPr>
          <p:cNvSpPr>
            <a:spLocks noGrp="1" noChangeArrowheads="1"/>
          </p:cNvSpPr>
          <p:nvPr>
            <p:ph type="body" idx="1"/>
          </p:nvPr>
        </p:nvSpPr>
        <p:spPr>
          <a:xfrm>
            <a:off x="457200" y="1652588"/>
            <a:ext cx="8229600" cy="4483100"/>
          </a:xfrm>
        </p:spPr>
        <p:txBody>
          <a:bodyPr/>
          <a:lstStyle/>
          <a:p>
            <a:pPr eaLnBrk="1" hangingPunct="1">
              <a:lnSpc>
                <a:spcPct val="90000"/>
              </a:lnSpc>
              <a:defRPr/>
            </a:pPr>
            <a:r>
              <a:rPr lang="cs-CZ" altLang="cs-CZ" sz="2400"/>
              <a:t>Je to určitý teleologický test kolize</a:t>
            </a:r>
          </a:p>
          <a:p>
            <a:pPr lvl="1" eaLnBrk="1" hangingPunct="1">
              <a:lnSpc>
                <a:spcPct val="90000"/>
              </a:lnSpc>
              <a:defRPr/>
            </a:pPr>
            <a:r>
              <a:rPr lang="cs-CZ" altLang="cs-CZ" sz="2000"/>
              <a:t>A) základních práv</a:t>
            </a:r>
          </a:p>
          <a:p>
            <a:pPr lvl="1" eaLnBrk="1" hangingPunct="1">
              <a:lnSpc>
                <a:spcPct val="90000"/>
              </a:lnSpc>
              <a:defRPr/>
            </a:pPr>
            <a:r>
              <a:rPr lang="cs-CZ" altLang="cs-CZ" sz="2000"/>
              <a:t>B) principů</a:t>
            </a:r>
          </a:p>
          <a:p>
            <a:pPr lvl="1" eaLnBrk="1" hangingPunct="1">
              <a:lnSpc>
                <a:spcPct val="90000"/>
              </a:lnSpc>
              <a:defRPr/>
            </a:pPr>
            <a:r>
              <a:rPr lang="cs-CZ" altLang="cs-CZ" sz="2000"/>
              <a:t>C) hodnot </a:t>
            </a:r>
          </a:p>
          <a:p>
            <a:pPr eaLnBrk="1" hangingPunct="1">
              <a:lnSpc>
                <a:spcPct val="90000"/>
              </a:lnSpc>
              <a:defRPr/>
            </a:pPr>
            <a:r>
              <a:rPr lang="cs-CZ" altLang="cs-CZ" sz="2400"/>
              <a:t>dnes:</a:t>
            </a:r>
          </a:p>
          <a:p>
            <a:pPr lvl="1" eaLnBrk="1" hangingPunct="1">
              <a:lnSpc>
                <a:spcPct val="90000"/>
              </a:lnSpc>
              <a:defRPr/>
            </a:pPr>
            <a:r>
              <a:rPr lang="cs-CZ" altLang="cs-CZ" sz="2000"/>
              <a:t> součást judikatury evropských ústavních soudů (zejména německy mluvící země, ale i Polsko, Slovensko)</a:t>
            </a:r>
          </a:p>
          <a:p>
            <a:pPr eaLnBrk="1" hangingPunct="1">
              <a:lnSpc>
                <a:spcPct val="90000"/>
              </a:lnSpc>
              <a:defRPr/>
            </a:pPr>
            <a:r>
              <a:rPr lang="cs-CZ" altLang="cs-CZ" sz="2400"/>
              <a:t>Struktura – kritéria (3 – 4 krokový test):</a:t>
            </a:r>
          </a:p>
          <a:p>
            <a:pPr lvl="1" eaLnBrk="1" hangingPunct="1">
              <a:lnSpc>
                <a:spcPct val="90000"/>
              </a:lnSpc>
              <a:defRPr/>
            </a:pPr>
            <a:r>
              <a:rPr lang="cs-CZ" altLang="cs-CZ" sz="2000"/>
              <a:t>Vhodnost</a:t>
            </a:r>
          </a:p>
          <a:p>
            <a:pPr lvl="1" eaLnBrk="1" hangingPunct="1">
              <a:lnSpc>
                <a:spcPct val="90000"/>
              </a:lnSpc>
              <a:defRPr/>
            </a:pPr>
            <a:r>
              <a:rPr lang="cs-CZ" altLang="cs-CZ" sz="2000"/>
              <a:t>Potřebnost</a:t>
            </a:r>
          </a:p>
          <a:p>
            <a:pPr lvl="1" eaLnBrk="1" hangingPunct="1">
              <a:lnSpc>
                <a:spcPct val="90000"/>
              </a:lnSpc>
              <a:defRPr/>
            </a:pPr>
            <a:r>
              <a:rPr lang="cs-CZ" altLang="cs-CZ" sz="2000"/>
              <a:t>Porovnání závažnosti </a:t>
            </a:r>
          </a:p>
          <a:p>
            <a:pPr lvl="1" eaLnBrk="1" hangingPunct="1">
              <a:lnSpc>
                <a:spcPct val="90000"/>
              </a:lnSpc>
              <a:buFont typeface="Wingdings" panose="05000000000000000000" pitchFamily="2" charset="2"/>
              <a:buNone/>
              <a:defRPr/>
            </a:pPr>
            <a:r>
              <a:rPr lang="cs-CZ" altLang="cs-CZ" sz="2000"/>
              <a:t>	(tzn. proporcionalita v užším slova smyslu)</a:t>
            </a:r>
          </a:p>
          <a:p>
            <a:pPr lvl="1" eaLnBrk="1" hangingPunct="1">
              <a:lnSpc>
                <a:spcPct val="90000"/>
              </a:lnSpc>
              <a:defRPr/>
            </a:pPr>
            <a:r>
              <a:rPr lang="cs-CZ" altLang="cs-CZ" sz="2000"/>
              <a:t>Minimalizace zásahu do základních práv (čl. 4 odst. 4 Listiny)</a:t>
            </a:r>
          </a:p>
          <a:p>
            <a:pPr lvl="2" eaLnBrk="1" hangingPunct="1">
              <a:lnSpc>
                <a:spcPct val="90000"/>
              </a:lnSpc>
              <a:defRPr/>
            </a:pPr>
            <a:r>
              <a:rPr lang="cs-CZ" altLang="cs-CZ" sz="1800"/>
              <a:t>Šetření podstaty a smyslu základních práv</a:t>
            </a:r>
          </a:p>
          <a:p>
            <a:pPr lvl="1" eaLnBrk="1" hangingPunct="1">
              <a:lnSpc>
                <a:spcPct val="90000"/>
              </a:lnSpc>
              <a:buFont typeface="Wingdings" panose="05000000000000000000" pitchFamily="2" charset="2"/>
              <a:buNone/>
              <a:defRPr/>
            </a:pPr>
            <a:endParaRPr lang="cs-CZ" altLang="cs-CZ" sz="2000"/>
          </a:p>
          <a:p>
            <a:pPr lvl="1" eaLnBrk="1" hangingPunct="1">
              <a:lnSpc>
                <a:spcPct val="90000"/>
              </a:lnSpc>
              <a:defRPr/>
            </a:pPr>
            <a:endParaRPr lang="cs-CZ" altLang="cs-CZ" sz="2000"/>
          </a:p>
          <a:p>
            <a:pPr lvl="1" eaLnBrk="1" hangingPunct="1">
              <a:lnSpc>
                <a:spcPct val="90000"/>
              </a:lnSpc>
              <a:defRPr/>
            </a:pPr>
            <a:endParaRPr lang="cs-CZ" altLang="cs-CZ" sz="2000"/>
          </a:p>
          <a:p>
            <a:pPr lvl="1" eaLnBrk="1" hangingPunct="1">
              <a:lnSpc>
                <a:spcPct val="90000"/>
              </a:lnSpc>
              <a:buFont typeface="Wingdings" panose="05000000000000000000" pitchFamily="2" charset="2"/>
              <a:buNone/>
              <a:defRPr/>
            </a:pPr>
            <a:endParaRPr lang="cs-CZ" altLang="cs-CZ"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Zástupný symbol pro číslo snímku 4">
            <a:extLst>
              <a:ext uri="{FF2B5EF4-FFF2-40B4-BE49-F238E27FC236}">
                <a16:creationId xmlns:a16="http://schemas.microsoft.com/office/drawing/2014/main" id="{7F459F6E-371B-4CDD-814B-840C1ACDBD00}"/>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BD00884B-B336-482E-A288-876A8D90E21B}" type="slidenum">
              <a:rPr lang="cs-CZ" altLang="cs-CZ" sz="1200">
                <a:solidFill>
                  <a:srgbClr val="969696"/>
                </a:solidFill>
              </a:rPr>
              <a:pPr algn="r" eaLnBrk="1" hangingPunct="1">
                <a:spcBef>
                  <a:spcPct val="0"/>
                </a:spcBef>
                <a:buClrTx/>
                <a:buSzTx/>
                <a:buFontTx/>
                <a:buNone/>
              </a:pPr>
              <a:t>25</a:t>
            </a:fld>
            <a:endParaRPr lang="cs-CZ" altLang="cs-CZ" sz="1200">
              <a:solidFill>
                <a:srgbClr val="969696"/>
              </a:solidFill>
            </a:endParaRPr>
          </a:p>
        </p:txBody>
      </p:sp>
      <p:sp>
        <p:nvSpPr>
          <p:cNvPr id="238594" name="Rectangle 2">
            <a:extLst>
              <a:ext uri="{FF2B5EF4-FFF2-40B4-BE49-F238E27FC236}">
                <a16:creationId xmlns:a16="http://schemas.microsoft.com/office/drawing/2014/main" id="{0F63272C-D622-4DFD-BD1B-BF2E89C959A2}"/>
              </a:ext>
            </a:extLst>
          </p:cNvPr>
          <p:cNvSpPr>
            <a:spLocks noGrp="1" noChangeArrowheads="1"/>
          </p:cNvSpPr>
          <p:nvPr>
            <p:ph type="title" idx="4294967295"/>
          </p:nvPr>
        </p:nvSpPr>
        <p:spPr/>
        <p:txBody>
          <a:bodyPr lIns="0" rIns="0" anchor="b"/>
          <a:lstStyle/>
          <a:p>
            <a:pPr eaLnBrk="1" hangingPunct="1">
              <a:defRPr/>
            </a:pPr>
            <a:r>
              <a:rPr lang="cs-CZ" altLang="cs-CZ"/>
              <a:t>Princip proporcionality jako metodologický test</a:t>
            </a:r>
          </a:p>
        </p:txBody>
      </p:sp>
      <p:sp>
        <p:nvSpPr>
          <p:cNvPr id="238595" name="Rectangle 3">
            <a:extLst>
              <a:ext uri="{FF2B5EF4-FFF2-40B4-BE49-F238E27FC236}">
                <a16:creationId xmlns:a16="http://schemas.microsoft.com/office/drawing/2014/main" id="{969B74D5-8525-4DCA-8BC5-6FABEBED2439}"/>
              </a:ext>
            </a:extLst>
          </p:cNvPr>
          <p:cNvSpPr>
            <a:spLocks noGrp="1" noChangeArrowheads="1"/>
          </p:cNvSpPr>
          <p:nvPr>
            <p:ph type="body" idx="4294967295"/>
          </p:nvPr>
        </p:nvSpPr>
        <p:spPr/>
        <p:txBody>
          <a:bodyPr lIns="0" tIns="0" rIns="0" bIns="0"/>
          <a:lstStyle/>
          <a:p>
            <a:pPr eaLnBrk="1" hangingPunct="1">
              <a:lnSpc>
                <a:spcPct val="90000"/>
              </a:lnSpc>
              <a:defRPr/>
            </a:pPr>
            <a:r>
              <a:rPr lang="cs-CZ" altLang="cs-CZ"/>
              <a:t>Kriterium vhodnosti</a:t>
            </a:r>
          </a:p>
          <a:p>
            <a:pPr eaLnBrk="1" hangingPunct="1">
              <a:lnSpc>
                <a:spcPct val="90000"/>
              </a:lnSpc>
              <a:defRPr/>
            </a:pPr>
            <a:r>
              <a:rPr lang="cs-CZ" altLang="cs-CZ"/>
              <a:t>Kriterium potřebnosti</a:t>
            </a:r>
          </a:p>
          <a:p>
            <a:pPr eaLnBrk="1" hangingPunct="1">
              <a:lnSpc>
                <a:spcPct val="90000"/>
              </a:lnSpc>
              <a:defRPr/>
            </a:pPr>
            <a:r>
              <a:rPr lang="cs-CZ" altLang="cs-CZ"/>
              <a:t>Porovnávání závažnosti práv (proporcionalita v úzkém smyslu) – zvažování argumentů:</a:t>
            </a:r>
          </a:p>
          <a:p>
            <a:pPr lvl="1" eaLnBrk="1" hangingPunct="1">
              <a:lnSpc>
                <a:spcPct val="90000"/>
              </a:lnSpc>
              <a:defRPr/>
            </a:pPr>
            <a:r>
              <a:rPr lang="cs-CZ" altLang="cs-CZ"/>
              <a:t>empirických,</a:t>
            </a:r>
          </a:p>
          <a:p>
            <a:pPr lvl="1" eaLnBrk="1" hangingPunct="1">
              <a:lnSpc>
                <a:spcPct val="90000"/>
              </a:lnSpc>
              <a:defRPr/>
            </a:pPr>
            <a:r>
              <a:rPr lang="cs-CZ" altLang="cs-CZ"/>
              <a:t>systémových,</a:t>
            </a:r>
          </a:p>
          <a:p>
            <a:pPr lvl="1" eaLnBrk="1" hangingPunct="1">
              <a:lnSpc>
                <a:spcPct val="90000"/>
              </a:lnSpc>
              <a:defRPr/>
            </a:pPr>
            <a:r>
              <a:rPr lang="cs-CZ" altLang="cs-CZ"/>
              <a:t>kontextových,</a:t>
            </a:r>
          </a:p>
          <a:p>
            <a:pPr lvl="1" eaLnBrk="1" hangingPunct="1">
              <a:lnSpc>
                <a:spcPct val="90000"/>
              </a:lnSpc>
              <a:defRPr/>
            </a:pPr>
            <a:r>
              <a:rPr lang="cs-CZ" altLang="cs-CZ"/>
              <a:t>hodnotových.</a:t>
            </a:r>
          </a:p>
          <a:p>
            <a:pPr lvl="1" eaLnBrk="1" hangingPunct="1">
              <a:lnSpc>
                <a:spcPct val="90000"/>
              </a:lnSpc>
              <a:defRPr/>
            </a:pPr>
            <a:endParaRPr lang="cs-CZ" altLang="cs-CZ"/>
          </a:p>
        </p:txBody>
      </p:sp>
      <p:sp>
        <p:nvSpPr>
          <p:cNvPr id="238596" name="Text Box 4">
            <a:extLst>
              <a:ext uri="{FF2B5EF4-FFF2-40B4-BE49-F238E27FC236}">
                <a16:creationId xmlns:a16="http://schemas.microsoft.com/office/drawing/2014/main" id="{EFFE324B-AF5A-430D-A400-F6278E362EBA}"/>
              </a:ext>
            </a:extLst>
          </p:cNvPr>
          <p:cNvSpPr txBox="1">
            <a:spLocks noChangeArrowheads="1"/>
          </p:cNvSpPr>
          <p:nvPr/>
        </p:nvSpPr>
        <p:spPr bwMode="auto">
          <a:xfrm>
            <a:off x="3348038" y="4005263"/>
            <a:ext cx="5184775" cy="5334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lnSpc>
                <a:spcPct val="90000"/>
              </a:lnSpc>
              <a:spcBef>
                <a:spcPct val="0"/>
              </a:spcBef>
              <a:buClrTx/>
              <a:buSzTx/>
              <a:buFontTx/>
              <a:buNone/>
            </a:pPr>
            <a:r>
              <a:rPr lang="cs-CZ" altLang="cs-CZ" sz="1600">
                <a:solidFill>
                  <a:schemeClr val="bg2"/>
                </a:solidFill>
                <a:latin typeface="Arial" panose="020B0604020202020204" pitchFamily="34" charset="0"/>
              </a:rPr>
              <a:t>faktická závažnost jevu, který je spojen s ochranou určitého základního práva</a:t>
            </a:r>
          </a:p>
        </p:txBody>
      </p:sp>
      <p:sp>
        <p:nvSpPr>
          <p:cNvPr id="238597" name="Text Box 5">
            <a:extLst>
              <a:ext uri="{FF2B5EF4-FFF2-40B4-BE49-F238E27FC236}">
                <a16:creationId xmlns:a16="http://schemas.microsoft.com/office/drawing/2014/main" id="{DF06968B-64A7-4BE7-8634-E63C0C567237}"/>
              </a:ext>
            </a:extLst>
          </p:cNvPr>
          <p:cNvSpPr txBox="1">
            <a:spLocks noChangeArrowheads="1"/>
          </p:cNvSpPr>
          <p:nvPr/>
        </p:nvSpPr>
        <p:spPr bwMode="auto">
          <a:xfrm>
            <a:off x="3348038" y="4581525"/>
            <a:ext cx="5492750" cy="48260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just" eaLnBrk="1" hangingPunct="1">
              <a:lnSpc>
                <a:spcPct val="80000"/>
              </a:lnSpc>
              <a:spcBef>
                <a:spcPct val="0"/>
              </a:spcBef>
              <a:buClrTx/>
              <a:buSzTx/>
              <a:buFontTx/>
              <a:buNone/>
            </a:pPr>
            <a:r>
              <a:rPr lang="cs-CZ" altLang="cs-CZ" sz="1600">
                <a:solidFill>
                  <a:schemeClr val="bg2"/>
                </a:solidFill>
                <a:latin typeface="Arial" panose="020B0604020202020204" pitchFamily="34" charset="0"/>
              </a:rPr>
              <a:t>zvažování</a:t>
            </a:r>
            <a:r>
              <a:rPr lang="cs-CZ" altLang="cs-CZ" sz="1600">
                <a:latin typeface="Arial" panose="020B0604020202020204" pitchFamily="34" charset="0"/>
              </a:rPr>
              <a:t> </a:t>
            </a:r>
            <a:r>
              <a:rPr lang="cs-CZ" altLang="cs-CZ" sz="1600">
                <a:solidFill>
                  <a:schemeClr val="bg2"/>
                </a:solidFill>
                <a:latin typeface="Arial" panose="020B0604020202020204" pitchFamily="34" charset="0"/>
              </a:rPr>
              <a:t>smyslu a zařazení dotčeného základního práva či svobody v systému základních práv a svobod</a:t>
            </a:r>
          </a:p>
        </p:txBody>
      </p:sp>
      <p:sp>
        <p:nvSpPr>
          <p:cNvPr id="238598" name="Text Box 6">
            <a:extLst>
              <a:ext uri="{FF2B5EF4-FFF2-40B4-BE49-F238E27FC236}">
                <a16:creationId xmlns:a16="http://schemas.microsoft.com/office/drawing/2014/main" id="{D725071B-4E28-4B3D-8ABF-8AC6DCDBFA53}"/>
              </a:ext>
            </a:extLst>
          </p:cNvPr>
          <p:cNvSpPr txBox="1">
            <a:spLocks noChangeArrowheads="1"/>
          </p:cNvSpPr>
          <p:nvPr/>
        </p:nvSpPr>
        <p:spPr bwMode="auto">
          <a:xfrm>
            <a:off x="3348038" y="5013325"/>
            <a:ext cx="5492750" cy="5334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lnSpc>
                <a:spcPct val="90000"/>
              </a:lnSpc>
              <a:spcBef>
                <a:spcPct val="0"/>
              </a:spcBef>
              <a:buClrTx/>
              <a:buSzTx/>
              <a:buFontTx/>
              <a:buNone/>
            </a:pPr>
            <a:r>
              <a:rPr lang="cs-CZ" altLang="cs-CZ" sz="1600">
                <a:solidFill>
                  <a:schemeClr val="bg2"/>
                </a:solidFill>
                <a:latin typeface="Arial" panose="020B0604020202020204" pitchFamily="34" charset="0"/>
              </a:rPr>
              <a:t>zkoumání dalších negativních dopadů omezení jednoho základního práva v důsledku upřednostnění jiného</a:t>
            </a:r>
          </a:p>
        </p:txBody>
      </p:sp>
      <p:sp>
        <p:nvSpPr>
          <p:cNvPr id="238599" name="Text Box 7">
            <a:extLst>
              <a:ext uri="{FF2B5EF4-FFF2-40B4-BE49-F238E27FC236}">
                <a16:creationId xmlns:a16="http://schemas.microsoft.com/office/drawing/2014/main" id="{9F4EF472-0205-47D1-9868-7F6101AD2B85}"/>
              </a:ext>
            </a:extLst>
          </p:cNvPr>
          <p:cNvSpPr txBox="1">
            <a:spLocks noChangeArrowheads="1"/>
          </p:cNvSpPr>
          <p:nvPr/>
        </p:nvSpPr>
        <p:spPr bwMode="auto">
          <a:xfrm>
            <a:off x="3348038" y="5516563"/>
            <a:ext cx="5059362" cy="53340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lnSpc>
                <a:spcPct val="90000"/>
              </a:lnSpc>
              <a:spcBef>
                <a:spcPct val="0"/>
              </a:spcBef>
              <a:buClrTx/>
              <a:buSzTx/>
              <a:buFontTx/>
              <a:buNone/>
            </a:pPr>
            <a:r>
              <a:rPr lang="cs-CZ" altLang="cs-CZ" sz="1600">
                <a:solidFill>
                  <a:schemeClr val="bg2"/>
                </a:solidFill>
                <a:latin typeface="Arial" panose="020B0604020202020204" pitchFamily="34" charset="0"/>
              </a:rPr>
              <a:t>zvažování pozitiv v kolizi stojících základních práv vzhledem k akceptované hierarchii hodnot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8594"/>
                                        </p:tgtEl>
                                        <p:attrNameLst>
                                          <p:attrName>style.visibility</p:attrName>
                                        </p:attrNameLst>
                                      </p:cBhvr>
                                      <p:to>
                                        <p:strVal val="visible"/>
                                      </p:to>
                                    </p:set>
                                    <p:animEffect transition="in" filter="fade">
                                      <p:cBhvr>
                                        <p:cTn id="7" dur="2000"/>
                                        <p:tgtEl>
                                          <p:spTgt spid="238594"/>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38595">
                                            <p:txEl>
                                              <p:pRg st="0" end="0"/>
                                            </p:txEl>
                                          </p:spTgt>
                                        </p:tgtEl>
                                        <p:attrNameLst>
                                          <p:attrName>style.visibility</p:attrName>
                                        </p:attrNameLst>
                                      </p:cBhvr>
                                      <p:to>
                                        <p:strVal val="visible"/>
                                      </p:to>
                                    </p:set>
                                    <p:animEffect transition="in" filter="fade">
                                      <p:cBhvr>
                                        <p:cTn id="11" dur="2000"/>
                                        <p:tgtEl>
                                          <p:spTgt spid="238595">
                                            <p:txEl>
                                              <p:pRg st="0" end="0"/>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38595">
                                            <p:txEl>
                                              <p:pRg st="1" end="1"/>
                                            </p:txEl>
                                          </p:spTgt>
                                        </p:tgtEl>
                                        <p:attrNameLst>
                                          <p:attrName>style.visibility</p:attrName>
                                        </p:attrNameLst>
                                      </p:cBhvr>
                                      <p:to>
                                        <p:strVal val="visible"/>
                                      </p:to>
                                    </p:set>
                                    <p:animEffect transition="in" filter="fade">
                                      <p:cBhvr>
                                        <p:cTn id="15" dur="2000"/>
                                        <p:tgtEl>
                                          <p:spTgt spid="238595">
                                            <p:txEl>
                                              <p:pRg st="1" end="1"/>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38595">
                                            <p:txEl>
                                              <p:pRg st="2" end="2"/>
                                            </p:txEl>
                                          </p:spTgt>
                                        </p:tgtEl>
                                        <p:attrNameLst>
                                          <p:attrName>style.visibility</p:attrName>
                                        </p:attrNameLst>
                                      </p:cBhvr>
                                      <p:to>
                                        <p:strVal val="visible"/>
                                      </p:to>
                                    </p:set>
                                    <p:animEffect transition="in" filter="fade">
                                      <p:cBhvr>
                                        <p:cTn id="19" dur="2000"/>
                                        <p:tgtEl>
                                          <p:spTgt spid="238595">
                                            <p:txEl>
                                              <p:pRg st="2" end="2"/>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38595">
                                            <p:txEl>
                                              <p:pRg st="3" end="3"/>
                                            </p:txEl>
                                          </p:spTgt>
                                        </p:tgtEl>
                                        <p:attrNameLst>
                                          <p:attrName>style.visibility</p:attrName>
                                        </p:attrNameLst>
                                      </p:cBhvr>
                                      <p:to>
                                        <p:strVal val="visible"/>
                                      </p:to>
                                    </p:set>
                                    <p:animEffect transition="in" filter="fade">
                                      <p:cBhvr>
                                        <p:cTn id="23" dur="2000"/>
                                        <p:tgtEl>
                                          <p:spTgt spid="238595">
                                            <p:txEl>
                                              <p:pRg st="3" end="3"/>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38595">
                                            <p:txEl>
                                              <p:pRg st="4" end="4"/>
                                            </p:txEl>
                                          </p:spTgt>
                                        </p:tgtEl>
                                        <p:attrNameLst>
                                          <p:attrName>style.visibility</p:attrName>
                                        </p:attrNameLst>
                                      </p:cBhvr>
                                      <p:to>
                                        <p:strVal val="visible"/>
                                      </p:to>
                                    </p:set>
                                    <p:animEffect transition="in" filter="fade">
                                      <p:cBhvr>
                                        <p:cTn id="27" dur="2000"/>
                                        <p:tgtEl>
                                          <p:spTgt spid="238595">
                                            <p:txEl>
                                              <p:pRg st="4" end="4"/>
                                            </p:txEl>
                                          </p:spTgt>
                                        </p:tgtEl>
                                      </p:cBhvr>
                                    </p:animEffect>
                                  </p:childTnLst>
                                </p:cTn>
                              </p:par>
                            </p:childTnLst>
                          </p:cTn>
                        </p:par>
                        <p:par>
                          <p:cTn id="28" fill="hold" nodeType="afterGroup">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238595">
                                            <p:txEl>
                                              <p:pRg st="5" end="5"/>
                                            </p:txEl>
                                          </p:spTgt>
                                        </p:tgtEl>
                                        <p:attrNameLst>
                                          <p:attrName>style.visibility</p:attrName>
                                        </p:attrNameLst>
                                      </p:cBhvr>
                                      <p:to>
                                        <p:strVal val="visible"/>
                                      </p:to>
                                    </p:set>
                                    <p:animEffect transition="in" filter="fade">
                                      <p:cBhvr>
                                        <p:cTn id="31" dur="2000"/>
                                        <p:tgtEl>
                                          <p:spTgt spid="238595">
                                            <p:txEl>
                                              <p:pRg st="5" end="5"/>
                                            </p:txEl>
                                          </p:spTgt>
                                        </p:tgtEl>
                                      </p:cBhvr>
                                    </p:animEffect>
                                  </p:childTnLst>
                                </p:cTn>
                              </p:par>
                            </p:childTnLst>
                          </p:cTn>
                        </p:par>
                        <p:par>
                          <p:cTn id="32" fill="hold" nodeType="afterGroup">
                            <p:stCondLst>
                              <p:cond delay="14000"/>
                            </p:stCondLst>
                            <p:childTnLst>
                              <p:par>
                                <p:cTn id="33" presetID="10" presetClass="entr" presetSubtype="0" fill="hold" grpId="0" nodeType="afterEffect">
                                  <p:stCondLst>
                                    <p:cond delay="0"/>
                                  </p:stCondLst>
                                  <p:childTnLst>
                                    <p:set>
                                      <p:cBhvr>
                                        <p:cTn id="34" dur="1" fill="hold">
                                          <p:stCondLst>
                                            <p:cond delay="0"/>
                                          </p:stCondLst>
                                        </p:cTn>
                                        <p:tgtEl>
                                          <p:spTgt spid="238595">
                                            <p:txEl>
                                              <p:pRg st="6" end="6"/>
                                            </p:txEl>
                                          </p:spTgt>
                                        </p:tgtEl>
                                        <p:attrNameLst>
                                          <p:attrName>style.visibility</p:attrName>
                                        </p:attrNameLst>
                                      </p:cBhvr>
                                      <p:to>
                                        <p:strVal val="visible"/>
                                      </p:to>
                                    </p:set>
                                    <p:animEffect transition="in" filter="fade">
                                      <p:cBhvr>
                                        <p:cTn id="35" dur="2000"/>
                                        <p:tgtEl>
                                          <p:spTgt spid="238595">
                                            <p:txEl>
                                              <p:pRg st="6" end="6"/>
                                            </p:txEl>
                                          </p:spTgt>
                                        </p:tgtEl>
                                      </p:cBhvr>
                                    </p:animEffect>
                                  </p:childTnLst>
                                </p:cTn>
                              </p:par>
                            </p:childTnLst>
                          </p:cTn>
                        </p:par>
                        <p:par>
                          <p:cTn id="36" fill="hold" nodeType="afterGroup">
                            <p:stCondLst>
                              <p:cond delay="16000"/>
                            </p:stCondLst>
                            <p:childTnLst>
                              <p:par>
                                <p:cTn id="37" presetID="10" presetClass="entr" presetSubtype="0" fill="hold" grpId="0" nodeType="afterEffect">
                                  <p:stCondLst>
                                    <p:cond delay="0"/>
                                  </p:stCondLst>
                                  <p:childTnLst>
                                    <p:set>
                                      <p:cBhvr>
                                        <p:cTn id="38" dur="1" fill="hold">
                                          <p:stCondLst>
                                            <p:cond delay="0"/>
                                          </p:stCondLst>
                                        </p:cTn>
                                        <p:tgtEl>
                                          <p:spTgt spid="238596"/>
                                        </p:tgtEl>
                                        <p:attrNameLst>
                                          <p:attrName>style.visibility</p:attrName>
                                        </p:attrNameLst>
                                      </p:cBhvr>
                                      <p:to>
                                        <p:strVal val="visible"/>
                                      </p:to>
                                    </p:set>
                                    <p:animEffect transition="in" filter="fade">
                                      <p:cBhvr>
                                        <p:cTn id="39" dur="2000"/>
                                        <p:tgtEl>
                                          <p:spTgt spid="238596"/>
                                        </p:tgtEl>
                                      </p:cBhvr>
                                    </p:animEffect>
                                  </p:childTnLst>
                                </p:cTn>
                              </p:par>
                            </p:childTnLst>
                          </p:cTn>
                        </p:par>
                        <p:par>
                          <p:cTn id="40" fill="hold" nodeType="afterGroup">
                            <p:stCondLst>
                              <p:cond delay="18000"/>
                            </p:stCondLst>
                            <p:childTnLst>
                              <p:par>
                                <p:cTn id="41" presetID="10" presetClass="entr" presetSubtype="0" fill="hold" grpId="0" nodeType="afterEffect">
                                  <p:stCondLst>
                                    <p:cond delay="0"/>
                                  </p:stCondLst>
                                  <p:childTnLst>
                                    <p:set>
                                      <p:cBhvr>
                                        <p:cTn id="42" dur="1" fill="hold">
                                          <p:stCondLst>
                                            <p:cond delay="0"/>
                                          </p:stCondLst>
                                        </p:cTn>
                                        <p:tgtEl>
                                          <p:spTgt spid="238597"/>
                                        </p:tgtEl>
                                        <p:attrNameLst>
                                          <p:attrName>style.visibility</p:attrName>
                                        </p:attrNameLst>
                                      </p:cBhvr>
                                      <p:to>
                                        <p:strVal val="visible"/>
                                      </p:to>
                                    </p:set>
                                    <p:animEffect transition="in" filter="fade">
                                      <p:cBhvr>
                                        <p:cTn id="43" dur="2000"/>
                                        <p:tgtEl>
                                          <p:spTgt spid="238597"/>
                                        </p:tgtEl>
                                      </p:cBhvr>
                                    </p:animEffect>
                                  </p:childTnLst>
                                </p:cTn>
                              </p:par>
                            </p:childTnLst>
                          </p:cTn>
                        </p:par>
                        <p:par>
                          <p:cTn id="44" fill="hold" nodeType="afterGroup">
                            <p:stCondLst>
                              <p:cond delay="20000"/>
                            </p:stCondLst>
                            <p:childTnLst>
                              <p:par>
                                <p:cTn id="45" presetID="10" presetClass="entr" presetSubtype="0" fill="hold" grpId="0" nodeType="afterEffect">
                                  <p:stCondLst>
                                    <p:cond delay="0"/>
                                  </p:stCondLst>
                                  <p:childTnLst>
                                    <p:set>
                                      <p:cBhvr>
                                        <p:cTn id="46" dur="1" fill="hold">
                                          <p:stCondLst>
                                            <p:cond delay="0"/>
                                          </p:stCondLst>
                                        </p:cTn>
                                        <p:tgtEl>
                                          <p:spTgt spid="238598"/>
                                        </p:tgtEl>
                                        <p:attrNameLst>
                                          <p:attrName>style.visibility</p:attrName>
                                        </p:attrNameLst>
                                      </p:cBhvr>
                                      <p:to>
                                        <p:strVal val="visible"/>
                                      </p:to>
                                    </p:set>
                                    <p:animEffect transition="in" filter="fade">
                                      <p:cBhvr>
                                        <p:cTn id="47" dur="2000"/>
                                        <p:tgtEl>
                                          <p:spTgt spid="238598"/>
                                        </p:tgtEl>
                                      </p:cBhvr>
                                    </p:animEffect>
                                  </p:childTnLst>
                                </p:cTn>
                              </p:par>
                            </p:childTnLst>
                          </p:cTn>
                        </p:par>
                        <p:par>
                          <p:cTn id="48" fill="hold" nodeType="afterGroup">
                            <p:stCondLst>
                              <p:cond delay="22000"/>
                            </p:stCondLst>
                            <p:childTnLst>
                              <p:par>
                                <p:cTn id="49" presetID="10" presetClass="entr" presetSubtype="0" fill="hold" grpId="0" nodeType="afterEffect">
                                  <p:stCondLst>
                                    <p:cond delay="0"/>
                                  </p:stCondLst>
                                  <p:childTnLst>
                                    <p:set>
                                      <p:cBhvr>
                                        <p:cTn id="50" dur="1" fill="hold">
                                          <p:stCondLst>
                                            <p:cond delay="0"/>
                                          </p:stCondLst>
                                        </p:cTn>
                                        <p:tgtEl>
                                          <p:spTgt spid="238599"/>
                                        </p:tgtEl>
                                        <p:attrNameLst>
                                          <p:attrName>style.visibility</p:attrName>
                                        </p:attrNameLst>
                                      </p:cBhvr>
                                      <p:to>
                                        <p:strVal val="visible"/>
                                      </p:to>
                                    </p:set>
                                    <p:animEffect transition="in" filter="fade">
                                      <p:cBhvr>
                                        <p:cTn id="51" dur="2000"/>
                                        <p:tgtEl>
                                          <p:spTgt spid="2385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4" grpId="0"/>
      <p:bldP spid="238595" grpId="0" build="p"/>
      <p:bldP spid="238596" grpId="0" animBg="1"/>
      <p:bldP spid="238597" grpId="0" animBg="1"/>
      <p:bldP spid="238598" grpId="0" animBg="1"/>
      <p:bldP spid="23859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6944BE4-5CEC-41EB-896B-2F1F8CFB4329}"/>
              </a:ext>
            </a:extLst>
          </p:cNvPr>
          <p:cNvSpPr>
            <a:spLocks noGrp="1" noChangeArrowheads="1"/>
          </p:cNvSpPr>
          <p:nvPr>
            <p:ph type="title"/>
          </p:nvPr>
        </p:nvSpPr>
        <p:spPr/>
        <p:txBody>
          <a:bodyPr/>
          <a:lstStyle/>
          <a:p>
            <a:pPr eaLnBrk="1" hangingPunct="1">
              <a:defRPr/>
            </a:pPr>
            <a:r>
              <a:rPr lang="cs-CZ" altLang="cs-CZ"/>
              <a:t>Proporcionalita v judikatuře ÚS</a:t>
            </a:r>
          </a:p>
        </p:txBody>
      </p:sp>
      <p:sp>
        <p:nvSpPr>
          <p:cNvPr id="24579" name="Rectangle 3">
            <a:extLst>
              <a:ext uri="{FF2B5EF4-FFF2-40B4-BE49-F238E27FC236}">
                <a16:creationId xmlns:a16="http://schemas.microsoft.com/office/drawing/2014/main" id="{754449C0-3ECE-4E34-A795-4A741B9CFB71}"/>
              </a:ext>
            </a:extLst>
          </p:cNvPr>
          <p:cNvSpPr>
            <a:spLocks noGrp="1" noChangeArrowheads="1"/>
          </p:cNvSpPr>
          <p:nvPr>
            <p:ph type="body" idx="1"/>
          </p:nvPr>
        </p:nvSpPr>
        <p:spPr>
          <a:xfrm>
            <a:off x="457200" y="1600200"/>
            <a:ext cx="8229600" cy="4781550"/>
          </a:xfrm>
        </p:spPr>
        <p:txBody>
          <a:bodyPr/>
          <a:lstStyle/>
          <a:p>
            <a:pPr eaLnBrk="1" hangingPunct="1">
              <a:defRPr/>
            </a:pPr>
            <a:r>
              <a:rPr lang="cs-CZ" altLang="cs-CZ" sz="2000" dirty="0">
                <a:latin typeface="+mj-lt"/>
              </a:rPr>
              <a:t>Abstraktní kontrola norem</a:t>
            </a:r>
          </a:p>
          <a:p>
            <a:pPr lvl="1" eaLnBrk="1" hangingPunct="1">
              <a:defRPr/>
            </a:pPr>
            <a:r>
              <a:rPr lang="cs-CZ" altLang="cs-CZ" sz="2000" dirty="0">
                <a:latin typeface="+mj-lt"/>
              </a:rPr>
              <a:t>Institut anonymního svědka (</a:t>
            </a:r>
            <a:r>
              <a:rPr lang="cs-CZ" altLang="cs-CZ" sz="2000" dirty="0" err="1">
                <a:latin typeface="+mj-lt"/>
              </a:rPr>
              <a:t>Pl</a:t>
            </a:r>
            <a:r>
              <a:rPr lang="cs-CZ" altLang="cs-CZ" sz="2000" dirty="0">
                <a:latin typeface="+mj-lt"/>
              </a:rPr>
              <a:t>. ÚS 4/94)</a:t>
            </a:r>
          </a:p>
          <a:p>
            <a:pPr lvl="2" eaLnBrk="1" hangingPunct="1">
              <a:defRPr/>
            </a:pPr>
            <a:r>
              <a:rPr lang="cs-CZ" altLang="cs-CZ" sz="2000" dirty="0">
                <a:latin typeface="+mj-lt"/>
              </a:rPr>
              <a:t>Výklad </a:t>
            </a:r>
            <a:r>
              <a:rPr lang="cs-CZ" altLang="cs-CZ" sz="2000" b="1" dirty="0">
                <a:latin typeface="+mj-lt"/>
              </a:rPr>
              <a:t>čl. 4 odst. 4 Listiny</a:t>
            </a:r>
            <a:r>
              <a:rPr lang="cs-CZ" altLang="cs-CZ" sz="2000" dirty="0">
                <a:latin typeface="+mj-lt"/>
              </a:rPr>
              <a:t> jako příkazu k optimalizaci</a:t>
            </a:r>
          </a:p>
          <a:p>
            <a:pPr lvl="2" eaLnBrk="1" hangingPunct="1">
              <a:defRPr/>
            </a:pPr>
            <a:r>
              <a:rPr lang="cs-CZ" altLang="cs-CZ" sz="2000" dirty="0">
                <a:latin typeface="+mj-lt"/>
              </a:rPr>
              <a:t>Kolize práva na obhajobu a práva vyjadřovat se ke všem prováděným důkazům</a:t>
            </a:r>
          </a:p>
          <a:p>
            <a:pPr eaLnBrk="1" hangingPunct="1">
              <a:defRPr/>
            </a:pPr>
            <a:r>
              <a:rPr lang="cs-CZ" altLang="cs-CZ" sz="2000" dirty="0">
                <a:latin typeface="+mj-lt"/>
              </a:rPr>
              <a:t>Konkrétní kontrola ústavnosti</a:t>
            </a:r>
          </a:p>
          <a:p>
            <a:pPr lvl="1" eaLnBrk="1" hangingPunct="1">
              <a:defRPr/>
            </a:pPr>
            <a:r>
              <a:rPr lang="cs-CZ" altLang="cs-CZ" sz="2000" dirty="0">
                <a:latin typeface="+mj-lt"/>
              </a:rPr>
              <a:t>Kauza rekognice (III. ÚS 25/01)</a:t>
            </a:r>
          </a:p>
          <a:p>
            <a:pPr lvl="1" eaLnBrk="1" hangingPunct="1">
              <a:defRPr/>
            </a:pPr>
            <a:r>
              <a:rPr lang="cs-CZ" altLang="cs-CZ" sz="2000" dirty="0">
                <a:latin typeface="+mj-lt"/>
              </a:rPr>
              <a:t>Právo na obhajobu a bezpečnost státu (</a:t>
            </a:r>
            <a:r>
              <a:rPr lang="cs-CZ" altLang="cs-CZ" sz="2000" dirty="0" err="1">
                <a:latin typeface="+mj-lt"/>
              </a:rPr>
              <a:t>Pl</a:t>
            </a:r>
            <a:r>
              <a:rPr lang="cs-CZ" altLang="cs-CZ" sz="2000" dirty="0">
                <a:latin typeface="+mj-lt"/>
              </a:rPr>
              <a:t>. ÚS 41/02)</a:t>
            </a:r>
          </a:p>
          <a:p>
            <a:pPr lvl="1" eaLnBrk="1" hangingPunct="1">
              <a:defRPr/>
            </a:pPr>
            <a:r>
              <a:rPr lang="cs-CZ" altLang="cs-CZ" sz="2000" dirty="0">
                <a:latin typeface="+mj-lt"/>
              </a:rPr>
              <a:t>Právo na uveřejnění informací o členství soudců v KSČ</a:t>
            </a:r>
          </a:p>
          <a:p>
            <a:pPr eaLnBrk="1" hangingPunct="1">
              <a:defRPr/>
            </a:pPr>
            <a:r>
              <a:rPr lang="cs-CZ" altLang="cs-CZ" sz="2000" dirty="0">
                <a:latin typeface="+mj-lt"/>
              </a:rPr>
              <a:t>Odklony od „standardního“ testu</a:t>
            </a:r>
          </a:p>
          <a:p>
            <a:pPr lvl="1" eaLnBrk="1" hangingPunct="1">
              <a:defRPr/>
            </a:pPr>
            <a:r>
              <a:rPr lang="cs-CZ" altLang="cs-CZ" sz="2000" dirty="0">
                <a:latin typeface="+mj-lt"/>
              </a:rPr>
              <a:t>Extrémní disproporcionalita (nález ze dne 21. 4. 2009, </a:t>
            </a:r>
            <a:r>
              <a:rPr lang="cs-CZ" altLang="cs-CZ" sz="2000" dirty="0" err="1">
                <a:latin typeface="+mj-lt"/>
              </a:rPr>
              <a:t>sp</a:t>
            </a:r>
            <a:r>
              <a:rPr lang="cs-CZ" altLang="cs-CZ" sz="2000" dirty="0">
                <a:latin typeface="+mj-lt"/>
              </a:rPr>
              <a:t>. zn. </a:t>
            </a:r>
            <a:r>
              <a:rPr lang="cs-CZ" altLang="cs-CZ" sz="2000" dirty="0" err="1">
                <a:latin typeface="+mj-lt"/>
              </a:rPr>
              <a:t>Pl</a:t>
            </a:r>
            <a:r>
              <a:rPr lang="cs-CZ" altLang="cs-CZ" sz="2000" dirty="0">
                <a:latin typeface="+mj-lt"/>
              </a:rPr>
              <a:t>. ÚS 28/09 – ústavnost daně z převodu nemovitosti)</a:t>
            </a:r>
          </a:p>
          <a:p>
            <a:pPr lvl="1" eaLnBrk="1" hangingPunct="1">
              <a:defRPr/>
            </a:pPr>
            <a:r>
              <a:rPr lang="cs-CZ" altLang="cs-CZ" sz="2000" dirty="0">
                <a:latin typeface="+mj-lt"/>
              </a:rPr>
              <a:t>Neodůvodněná přednost jednoho práva před druhým (nález ze dne 1. 12. 2005, </a:t>
            </a:r>
            <a:r>
              <a:rPr lang="cs-CZ" altLang="cs-CZ" sz="2000" dirty="0" err="1">
                <a:latin typeface="+mj-lt"/>
              </a:rPr>
              <a:t>sp</a:t>
            </a:r>
            <a:r>
              <a:rPr lang="cs-CZ" altLang="cs-CZ" sz="2000" dirty="0">
                <a:latin typeface="+mj-lt"/>
              </a:rPr>
              <a:t>. zn. II. ÚS 94/05</a:t>
            </a:r>
            <a:r>
              <a:rPr lang="cs-CZ" altLang="cs-CZ" sz="1800" dirty="0">
                <a:latin typeface="Arial" panose="020B0604020202020204" pitchFamily="34"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Zástupný symbol pro číslo snímku 4">
            <a:extLst>
              <a:ext uri="{FF2B5EF4-FFF2-40B4-BE49-F238E27FC236}">
                <a16:creationId xmlns:a16="http://schemas.microsoft.com/office/drawing/2014/main" id="{A773A6CD-704C-41DA-A7B2-142661EB8916}"/>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DA903530-3992-4214-A375-5FD9FF216DAD}" type="slidenum">
              <a:rPr lang="cs-CZ" altLang="cs-CZ" sz="1200">
                <a:solidFill>
                  <a:srgbClr val="969696"/>
                </a:solidFill>
              </a:rPr>
              <a:pPr algn="r" eaLnBrk="1" hangingPunct="1">
                <a:spcBef>
                  <a:spcPct val="0"/>
                </a:spcBef>
                <a:buClrTx/>
                <a:buSzTx/>
                <a:buFontTx/>
                <a:buNone/>
              </a:pPr>
              <a:t>27</a:t>
            </a:fld>
            <a:endParaRPr lang="cs-CZ" altLang="cs-CZ" sz="1200">
              <a:solidFill>
                <a:srgbClr val="969696"/>
              </a:solidFill>
            </a:endParaRPr>
          </a:p>
        </p:txBody>
      </p:sp>
      <p:sp>
        <p:nvSpPr>
          <p:cNvPr id="242690" name="Rectangle 2">
            <a:extLst>
              <a:ext uri="{FF2B5EF4-FFF2-40B4-BE49-F238E27FC236}">
                <a16:creationId xmlns:a16="http://schemas.microsoft.com/office/drawing/2014/main" id="{447FA097-123B-411D-A584-C8125D669AE9}"/>
              </a:ext>
            </a:extLst>
          </p:cNvPr>
          <p:cNvSpPr>
            <a:spLocks noGrp="1" noChangeArrowheads="1"/>
          </p:cNvSpPr>
          <p:nvPr>
            <p:ph type="title" idx="4294967295"/>
          </p:nvPr>
        </p:nvSpPr>
        <p:spPr/>
        <p:txBody>
          <a:bodyPr lIns="0" rIns="0" anchor="b"/>
          <a:lstStyle/>
          <a:p>
            <a:pPr eaLnBrk="1" hangingPunct="1">
              <a:defRPr/>
            </a:pPr>
            <a:r>
              <a:rPr lang="cs-CZ" altLang="cs-CZ" sz="4800"/>
              <a:t>Princip proporcionality</a:t>
            </a:r>
          </a:p>
        </p:txBody>
      </p:sp>
      <p:sp>
        <p:nvSpPr>
          <p:cNvPr id="242691" name="Rectangle 3">
            <a:extLst>
              <a:ext uri="{FF2B5EF4-FFF2-40B4-BE49-F238E27FC236}">
                <a16:creationId xmlns:a16="http://schemas.microsoft.com/office/drawing/2014/main" id="{15B74C35-C7F1-48F6-9CC8-521C2FC830A6}"/>
              </a:ext>
            </a:extLst>
          </p:cNvPr>
          <p:cNvSpPr>
            <a:spLocks noGrp="1" noChangeArrowheads="1"/>
          </p:cNvSpPr>
          <p:nvPr>
            <p:ph type="body" idx="4294967295"/>
          </p:nvPr>
        </p:nvSpPr>
        <p:spPr/>
        <p:txBody>
          <a:bodyPr lIns="0" tIns="0" rIns="0" bIns="0"/>
          <a:lstStyle/>
          <a:p>
            <a:pPr algn="just" eaLnBrk="1" hangingPunct="1">
              <a:lnSpc>
                <a:spcPct val="90000"/>
              </a:lnSpc>
              <a:defRPr/>
            </a:pPr>
            <a:r>
              <a:rPr lang="cs-CZ" altLang="cs-CZ"/>
              <a:t>všechny součásti principu proporcionality vyjadřují ideu optimalizace</a:t>
            </a:r>
          </a:p>
          <a:p>
            <a:pPr algn="just" eaLnBrk="1" hangingPunct="1">
              <a:lnSpc>
                <a:spcPct val="90000"/>
              </a:lnSpc>
              <a:defRPr/>
            </a:pPr>
            <a:r>
              <a:rPr lang="cs-CZ" altLang="cs-CZ"/>
              <a:t>ústavní práva jsou příkazy k optimalizaci, tedy mají být realizovány v co největší míře v daných právních a skutkových podmínkách</a:t>
            </a:r>
          </a:p>
          <a:p>
            <a:pPr algn="just" eaLnBrk="1" hangingPunct="1">
              <a:lnSpc>
                <a:spcPct val="90000"/>
              </a:lnSpc>
              <a:defRPr/>
            </a:pPr>
            <a:r>
              <a:rPr lang="cs-CZ" altLang="cs-CZ" b="1" u="sng"/>
              <a:t>vhodnost a potřebnost</a:t>
            </a:r>
            <a:r>
              <a:rPr lang="cs-CZ" altLang="cs-CZ"/>
              <a:t>: optimalizace ve vztahu k tomu, co je doopravdy možné → Paretovo optimum</a:t>
            </a:r>
            <a:endParaRPr lang="cs-CZ" altLang="cs-CZ" b="1" u="sng"/>
          </a:p>
          <a:p>
            <a:pPr eaLnBrk="1" hangingPunct="1">
              <a:lnSpc>
                <a:spcPct val="90000"/>
              </a:lnSpc>
              <a:defRPr/>
            </a:pPr>
            <a:endParaRPr lang="cs-CZ" altLang="cs-CZ" b="1" u="sng"/>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2690"/>
                                        </p:tgtEl>
                                        <p:attrNameLst>
                                          <p:attrName>style.visibility</p:attrName>
                                        </p:attrNameLst>
                                      </p:cBhvr>
                                      <p:to>
                                        <p:strVal val="visible"/>
                                      </p:to>
                                    </p:set>
                                    <p:animEffect transition="in" filter="fade">
                                      <p:cBhvr>
                                        <p:cTn id="7" dur="2000"/>
                                        <p:tgtEl>
                                          <p:spTgt spid="242690"/>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42691">
                                            <p:txEl>
                                              <p:pRg st="0" end="0"/>
                                            </p:txEl>
                                          </p:spTgt>
                                        </p:tgtEl>
                                        <p:attrNameLst>
                                          <p:attrName>style.visibility</p:attrName>
                                        </p:attrNameLst>
                                      </p:cBhvr>
                                      <p:to>
                                        <p:strVal val="visible"/>
                                      </p:to>
                                    </p:set>
                                    <p:animEffect transition="in" filter="fade">
                                      <p:cBhvr>
                                        <p:cTn id="11" dur="2000"/>
                                        <p:tgtEl>
                                          <p:spTgt spid="242691">
                                            <p:txEl>
                                              <p:pRg st="0" end="0"/>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42691">
                                            <p:txEl>
                                              <p:pRg st="1" end="1"/>
                                            </p:txEl>
                                          </p:spTgt>
                                        </p:tgtEl>
                                        <p:attrNameLst>
                                          <p:attrName>style.visibility</p:attrName>
                                        </p:attrNameLst>
                                      </p:cBhvr>
                                      <p:to>
                                        <p:strVal val="visible"/>
                                      </p:to>
                                    </p:set>
                                    <p:animEffect transition="in" filter="fade">
                                      <p:cBhvr>
                                        <p:cTn id="15" dur="2000"/>
                                        <p:tgtEl>
                                          <p:spTgt spid="242691">
                                            <p:txEl>
                                              <p:pRg st="1" end="1"/>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42691">
                                            <p:txEl>
                                              <p:pRg st="2" end="2"/>
                                            </p:txEl>
                                          </p:spTgt>
                                        </p:tgtEl>
                                        <p:attrNameLst>
                                          <p:attrName>style.visibility</p:attrName>
                                        </p:attrNameLst>
                                      </p:cBhvr>
                                      <p:to>
                                        <p:strVal val="visible"/>
                                      </p:to>
                                    </p:set>
                                    <p:animEffect transition="in" filter="fade">
                                      <p:cBhvr>
                                        <p:cTn id="19" dur="2000"/>
                                        <p:tgtEl>
                                          <p:spTgt spid="242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p:bldP spid="24269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3341E25-C31E-43D2-974B-BF2092561BAF}"/>
              </a:ext>
            </a:extLst>
          </p:cNvPr>
          <p:cNvSpPr>
            <a:spLocks noGrp="1" noChangeArrowheads="1"/>
          </p:cNvSpPr>
          <p:nvPr>
            <p:ph type="title"/>
          </p:nvPr>
        </p:nvSpPr>
        <p:spPr/>
        <p:txBody>
          <a:bodyPr/>
          <a:lstStyle/>
          <a:p>
            <a:pPr eaLnBrk="1" hangingPunct="1">
              <a:defRPr/>
            </a:pPr>
            <a:r>
              <a:rPr lang="cs-CZ" altLang="cs-CZ" sz="4000" dirty="0"/>
              <a:t>Proporcionalita v judikatuře NSS</a:t>
            </a:r>
          </a:p>
        </p:txBody>
      </p:sp>
      <p:sp>
        <p:nvSpPr>
          <p:cNvPr id="25603" name="Rectangle 3">
            <a:extLst>
              <a:ext uri="{FF2B5EF4-FFF2-40B4-BE49-F238E27FC236}">
                <a16:creationId xmlns:a16="http://schemas.microsoft.com/office/drawing/2014/main" id="{76E23C16-882B-41A5-B947-C9A66093122A}"/>
              </a:ext>
            </a:extLst>
          </p:cNvPr>
          <p:cNvSpPr>
            <a:spLocks noGrp="1" noChangeArrowheads="1"/>
          </p:cNvSpPr>
          <p:nvPr>
            <p:ph type="body" idx="1"/>
          </p:nvPr>
        </p:nvSpPr>
        <p:spPr>
          <a:xfrm>
            <a:off x="457200" y="1268413"/>
            <a:ext cx="8229600" cy="5329237"/>
          </a:xfrm>
        </p:spPr>
        <p:txBody>
          <a:bodyPr/>
          <a:lstStyle/>
          <a:p>
            <a:pPr eaLnBrk="1" hangingPunct="1">
              <a:lnSpc>
                <a:spcPct val="80000"/>
              </a:lnSpc>
              <a:defRPr/>
            </a:pPr>
            <a:r>
              <a:rPr lang="cs-CZ" altLang="cs-CZ" sz="2000" dirty="0"/>
              <a:t>Územní rozhodování (rozsudek NSS ze dne 21. 10. 2009, č. 6 </a:t>
            </a:r>
            <a:r>
              <a:rPr lang="cs-CZ" altLang="cs-CZ" sz="2000" dirty="0" err="1"/>
              <a:t>Ao</a:t>
            </a:r>
            <a:r>
              <a:rPr lang="cs-CZ" altLang="cs-CZ" sz="2000" dirty="0"/>
              <a:t> 3/2009-76) </a:t>
            </a:r>
          </a:p>
          <a:p>
            <a:pPr lvl="1" eaLnBrk="1" hangingPunct="1">
              <a:lnSpc>
                <a:spcPct val="80000"/>
              </a:lnSpc>
              <a:defRPr/>
            </a:pPr>
            <a:r>
              <a:rPr lang="cs-CZ" altLang="cs-CZ" sz="2000" dirty="0"/>
              <a:t>vztahu mezi veřejným zájmem na odstranění dopravní závady v obci a soukromým zájmem vlastníka pozemků zahrnutých do koridoru dopravní infrastruktury </a:t>
            </a:r>
          </a:p>
          <a:p>
            <a:pPr eaLnBrk="1" hangingPunct="1">
              <a:lnSpc>
                <a:spcPct val="80000"/>
              </a:lnSpc>
              <a:defRPr/>
            </a:pPr>
            <a:r>
              <a:rPr lang="cs-CZ" altLang="cs-CZ" sz="2000" dirty="0"/>
              <a:t>Opatření obecné povahy</a:t>
            </a:r>
          </a:p>
          <a:p>
            <a:pPr lvl="1" eaLnBrk="1" hangingPunct="1">
              <a:lnSpc>
                <a:spcPct val="80000"/>
              </a:lnSpc>
              <a:defRPr/>
            </a:pPr>
            <a:r>
              <a:rPr lang="cs-CZ" altLang="cs-CZ" sz="2000" dirty="0"/>
              <a:t>Přiměřenost (proporcionalita) je součástí </a:t>
            </a:r>
            <a:r>
              <a:rPr lang="cs-CZ" altLang="cs-CZ" sz="2000" dirty="0" err="1"/>
              <a:t>čtyřkrokového</a:t>
            </a:r>
            <a:r>
              <a:rPr lang="cs-CZ" altLang="cs-CZ" sz="2000" dirty="0"/>
              <a:t> testu zákonnosti </a:t>
            </a:r>
          </a:p>
          <a:p>
            <a:pPr lvl="2" eaLnBrk="1" hangingPunct="1">
              <a:lnSpc>
                <a:spcPct val="80000"/>
              </a:lnSpc>
              <a:defRPr/>
            </a:pPr>
            <a:r>
              <a:rPr lang="cs-CZ" altLang="cs-CZ" sz="2000" dirty="0"/>
              <a:t>Kompetence k vydání OOP</a:t>
            </a:r>
          </a:p>
          <a:p>
            <a:pPr lvl="2" eaLnBrk="1" hangingPunct="1">
              <a:lnSpc>
                <a:spcPct val="80000"/>
              </a:lnSpc>
              <a:defRPr/>
            </a:pPr>
            <a:r>
              <a:rPr lang="cs-CZ" altLang="cs-CZ" sz="2000" dirty="0"/>
              <a:t>Procesní správnost postupu</a:t>
            </a:r>
          </a:p>
          <a:p>
            <a:pPr lvl="2" eaLnBrk="1" hangingPunct="1">
              <a:lnSpc>
                <a:spcPct val="80000"/>
              </a:lnSpc>
              <a:defRPr/>
            </a:pPr>
            <a:r>
              <a:rPr lang="cs-CZ" altLang="cs-CZ" sz="2000" dirty="0"/>
              <a:t>Meritorní správnost OOP</a:t>
            </a:r>
          </a:p>
          <a:p>
            <a:pPr lvl="2" eaLnBrk="1" hangingPunct="1">
              <a:lnSpc>
                <a:spcPct val="80000"/>
              </a:lnSpc>
              <a:defRPr/>
            </a:pPr>
            <a:r>
              <a:rPr lang="cs-CZ" altLang="cs-CZ" sz="2000" dirty="0"/>
              <a:t>Přiměřenost</a:t>
            </a:r>
          </a:p>
          <a:p>
            <a:pPr lvl="3" eaLnBrk="1" hangingPunct="1">
              <a:lnSpc>
                <a:spcPct val="80000"/>
              </a:lnSpc>
              <a:defRPr/>
            </a:pPr>
            <a:r>
              <a:rPr lang="cs-CZ" altLang="cs-CZ" dirty="0"/>
              <a:t>po soudu požadovat, aby provedl odbornou úvahu ve směru vážení důležitých veřejných zájmů či veřejného zájmu na jedné straně a ochrany vlastnictví navrhovatelů na straně druhé, pokud tuto úvahu před ním neprovedl z důvodu zaviněné pasivity navrhovatelů příslušný správní orgán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0638FDDC-ADCF-446D-B091-BD30732E761C}"/>
              </a:ext>
            </a:extLst>
          </p:cNvPr>
          <p:cNvSpPr>
            <a:spLocks noGrp="1" noChangeArrowheads="1"/>
          </p:cNvSpPr>
          <p:nvPr>
            <p:ph type="title"/>
          </p:nvPr>
        </p:nvSpPr>
        <p:spPr/>
        <p:txBody>
          <a:bodyPr/>
          <a:lstStyle/>
          <a:p>
            <a:pPr eaLnBrk="1" hangingPunct="1">
              <a:defRPr/>
            </a:pPr>
            <a:r>
              <a:rPr lang="cs-CZ" altLang="cs-CZ" sz="4000"/>
              <a:t>Proporcionalita v judikatuře NSS</a:t>
            </a:r>
          </a:p>
        </p:txBody>
      </p:sp>
      <p:sp>
        <p:nvSpPr>
          <p:cNvPr id="52227" name="Rectangle 3">
            <a:extLst>
              <a:ext uri="{FF2B5EF4-FFF2-40B4-BE49-F238E27FC236}">
                <a16:creationId xmlns:a16="http://schemas.microsoft.com/office/drawing/2014/main" id="{CCC9B4C7-CD82-40EB-882B-CCB2874FB2BB}"/>
              </a:ext>
            </a:extLst>
          </p:cNvPr>
          <p:cNvSpPr>
            <a:spLocks noGrp="1" noChangeArrowheads="1"/>
          </p:cNvSpPr>
          <p:nvPr>
            <p:ph type="body" idx="1"/>
          </p:nvPr>
        </p:nvSpPr>
        <p:spPr>
          <a:xfrm>
            <a:off x="457200" y="1125538"/>
            <a:ext cx="8229600" cy="5327650"/>
          </a:xfrm>
        </p:spPr>
        <p:txBody>
          <a:bodyPr/>
          <a:lstStyle/>
          <a:p>
            <a:pPr eaLnBrk="1" hangingPunct="1">
              <a:lnSpc>
                <a:spcPct val="80000"/>
              </a:lnSpc>
              <a:defRPr/>
            </a:pPr>
            <a:r>
              <a:rPr lang="cs-CZ" altLang="cs-CZ" sz="2000" dirty="0"/>
              <a:t>Zákaz shromažďování (rozsudek NSS ze dne 31. 8. 2009, čj. 8 As 7/2008-116) </a:t>
            </a:r>
          </a:p>
          <a:p>
            <a:pPr lvl="1" eaLnBrk="1" hangingPunct="1">
              <a:lnSpc>
                <a:spcPct val="80000"/>
              </a:lnSpc>
              <a:defRPr/>
            </a:pPr>
            <a:r>
              <a:rPr lang="cs-CZ" altLang="cs-CZ" sz="2000" dirty="0"/>
              <a:t>Řešení přímého střetu shromažďovacího práva s jiným ze základních lidských práv nelze zobecnit a musí se vždy odvíjet od konkrétních skutkových okolností za současného zohlednění principu proporcionality.</a:t>
            </a:r>
          </a:p>
          <a:p>
            <a:pPr eaLnBrk="1" hangingPunct="1">
              <a:lnSpc>
                <a:spcPct val="80000"/>
              </a:lnSpc>
              <a:defRPr/>
            </a:pPr>
            <a:r>
              <a:rPr lang="cs-CZ" altLang="cs-CZ" sz="2000" dirty="0"/>
              <a:t>Rozpuštění politické strany (rozsudek NSS ze dne 4. 3. 2009, čj. Pst 1/2008-66)</a:t>
            </a:r>
          </a:p>
          <a:p>
            <a:pPr lvl="1" eaLnBrk="1" hangingPunct="1">
              <a:lnSpc>
                <a:spcPct val="80000"/>
              </a:lnSpc>
              <a:defRPr/>
            </a:pPr>
            <a:r>
              <a:rPr lang="cs-CZ" altLang="cs-CZ" sz="2000" dirty="0"/>
              <a:t>zamýšlený zásah je přiměřený sledovanému cíli, tj. nenarušuje princip proporcionality mezi omezením práva sdružovat se v politických stranách a zájmem společnosti na ochraně jiných hodnot. Těmito hodnotami jsou zejména zájem na bezpečnosti státu, veřejné bezpečnosti a veřejném pořádku, předcházení trestným činům nebo ochrana práv a svobod druhých</a:t>
            </a:r>
          </a:p>
          <a:p>
            <a:pPr eaLnBrk="1" hangingPunct="1">
              <a:lnSpc>
                <a:spcPct val="80000"/>
              </a:lnSpc>
              <a:defRPr/>
            </a:pPr>
            <a:r>
              <a:rPr lang="cs-CZ" altLang="cs-CZ" sz="2000" dirty="0"/>
              <a:t>Podmínky výkonu živnostenského oprávnění (rozsudek NSS ze dne 11. 6. 2009, čj. 9 As 69/2008-50)</a:t>
            </a:r>
          </a:p>
          <a:p>
            <a:pPr lvl="1" eaLnBrk="1" hangingPunct="1">
              <a:lnSpc>
                <a:spcPct val="80000"/>
              </a:lnSpc>
              <a:defRPr/>
            </a:pPr>
            <a:r>
              <a:rPr lang="cs-CZ" altLang="cs-CZ" sz="2000" dirty="0"/>
              <a:t>Výklad podmínky bezúhonnosti pro účely živnostenského zákona</a:t>
            </a:r>
          </a:p>
          <a:p>
            <a:pPr eaLnBrk="1" hangingPunct="1">
              <a:lnSpc>
                <a:spcPct val="80000"/>
              </a:lnSpc>
              <a:defRPr/>
            </a:pPr>
            <a:r>
              <a:rPr lang="cs-CZ" altLang="cs-CZ" sz="2400" dirty="0"/>
              <a:t>Právo na informace vs. Ochrana osobnosti</a:t>
            </a:r>
          </a:p>
          <a:p>
            <a:pPr lvl="1" eaLnBrk="1" hangingPunct="1">
              <a:lnSpc>
                <a:spcPct val="80000"/>
              </a:lnSpc>
              <a:defRPr/>
            </a:pPr>
            <a:r>
              <a:rPr lang="cs-CZ" altLang="cs-CZ" sz="1600" dirty="0"/>
              <a:t>RS </a:t>
            </a:r>
            <a:r>
              <a:rPr lang="cs-CZ" altLang="cs-CZ" sz="1600" b="1" dirty="0"/>
              <a:t>8 As 55/2012 – 62 – relativně překonáno Ústavním  soudem</a:t>
            </a:r>
          </a:p>
          <a:p>
            <a:pPr lvl="1" eaLnBrk="1" hangingPunct="1">
              <a:lnSpc>
                <a:spcPct val="80000"/>
              </a:lnSpc>
              <a:defRPr/>
            </a:pPr>
            <a:r>
              <a:rPr lang="cs-CZ" sz="1600" dirty="0">
                <a:effectLst/>
              </a:rPr>
              <a:t>Informace o platech zaměstnanců placených z veřejných prostředků se podle § 8b zákona o svobodném přístupu k informacím zásadně poskytují. </a:t>
            </a:r>
          </a:p>
          <a:p>
            <a:pPr lvl="1" eaLnBrk="1" hangingPunct="1">
              <a:lnSpc>
                <a:spcPct val="80000"/>
              </a:lnSpc>
              <a:defRPr/>
            </a:pPr>
            <a:endParaRPr lang="cs-CZ" altLang="cs-CZ"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Zástupný symbol pro číslo snímku 4">
            <a:extLst>
              <a:ext uri="{FF2B5EF4-FFF2-40B4-BE49-F238E27FC236}">
                <a16:creationId xmlns:a16="http://schemas.microsoft.com/office/drawing/2014/main" id="{7C55B128-7C50-411C-9A54-AE005EE92D15}"/>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B074BF29-7F27-468C-AB09-EC5726FB93DF}" type="slidenum">
              <a:rPr lang="cs-CZ" altLang="cs-CZ" sz="1200">
                <a:solidFill>
                  <a:srgbClr val="969696"/>
                </a:solidFill>
              </a:rPr>
              <a:pPr algn="r" eaLnBrk="1" hangingPunct="1">
                <a:spcBef>
                  <a:spcPct val="0"/>
                </a:spcBef>
                <a:buClrTx/>
                <a:buSzTx/>
                <a:buFontTx/>
                <a:buNone/>
              </a:pPr>
              <a:t>3</a:t>
            </a:fld>
            <a:endParaRPr lang="cs-CZ" altLang="cs-CZ" sz="1200">
              <a:solidFill>
                <a:srgbClr val="969696"/>
              </a:solidFill>
            </a:endParaRPr>
          </a:p>
        </p:txBody>
      </p:sp>
      <p:sp>
        <p:nvSpPr>
          <p:cNvPr id="241666" name="Rectangle 2">
            <a:extLst>
              <a:ext uri="{FF2B5EF4-FFF2-40B4-BE49-F238E27FC236}">
                <a16:creationId xmlns:a16="http://schemas.microsoft.com/office/drawing/2014/main" id="{F136692D-3C9D-4E63-9AEF-B95FD4CC837E}"/>
              </a:ext>
            </a:extLst>
          </p:cNvPr>
          <p:cNvSpPr>
            <a:spLocks noGrp="1" noChangeArrowheads="1"/>
          </p:cNvSpPr>
          <p:nvPr>
            <p:ph type="title" idx="4294967295"/>
          </p:nvPr>
        </p:nvSpPr>
        <p:spPr/>
        <p:txBody>
          <a:bodyPr lIns="0" rIns="0" anchor="b"/>
          <a:lstStyle/>
          <a:p>
            <a:pPr eaLnBrk="1" hangingPunct="1">
              <a:defRPr/>
            </a:pPr>
            <a:r>
              <a:rPr lang="cs-CZ" altLang="cs-CZ" sz="4800"/>
              <a:t>Norma x princip</a:t>
            </a:r>
          </a:p>
        </p:txBody>
      </p:sp>
      <p:sp>
        <p:nvSpPr>
          <p:cNvPr id="241667" name="Rectangle 3">
            <a:extLst>
              <a:ext uri="{FF2B5EF4-FFF2-40B4-BE49-F238E27FC236}">
                <a16:creationId xmlns:a16="http://schemas.microsoft.com/office/drawing/2014/main" id="{0F0085F6-9182-4580-923B-BC65E5E33402}"/>
              </a:ext>
            </a:extLst>
          </p:cNvPr>
          <p:cNvSpPr>
            <a:spLocks noGrp="1" noChangeArrowheads="1"/>
          </p:cNvSpPr>
          <p:nvPr>
            <p:ph type="body" idx="4294967295"/>
          </p:nvPr>
        </p:nvSpPr>
        <p:spPr/>
        <p:txBody>
          <a:bodyPr lIns="0" tIns="0" rIns="0" bIns="0"/>
          <a:lstStyle/>
          <a:p>
            <a:pPr algn="just" eaLnBrk="1" hangingPunct="1">
              <a:lnSpc>
                <a:spcPct val="90000"/>
              </a:lnSpc>
              <a:defRPr/>
            </a:pPr>
            <a:r>
              <a:rPr lang="cs-CZ" altLang="cs-CZ" sz="2800" dirty="0"/>
              <a:t>Norma – pokud jsou dány podmínky stanovené hypotézou, nutně se musí uplatnit dispozice</a:t>
            </a:r>
          </a:p>
          <a:p>
            <a:pPr algn="just" eaLnBrk="1" hangingPunct="1">
              <a:lnSpc>
                <a:spcPct val="90000"/>
              </a:lnSpc>
              <a:defRPr/>
            </a:pPr>
            <a:r>
              <a:rPr lang="cs-CZ" altLang="cs-CZ" sz="2800" dirty="0"/>
              <a:t>Princip – antecedent má otevřenou povahu</a:t>
            </a:r>
          </a:p>
          <a:p>
            <a:pPr algn="just" eaLnBrk="1" hangingPunct="1">
              <a:lnSpc>
                <a:spcPct val="90000"/>
              </a:lnSpc>
              <a:defRPr/>
            </a:pPr>
            <a:r>
              <a:rPr lang="cs-CZ" altLang="cs-CZ" sz="2800" dirty="0"/>
              <a:t>Robert Alexy: je-li subsumpce formulována </a:t>
            </a:r>
            <a:r>
              <a:rPr lang="cs-CZ" altLang="cs-CZ" sz="2800" b="1" dirty="0"/>
              <a:t>jednoznačně</a:t>
            </a:r>
            <a:r>
              <a:rPr lang="cs-CZ" altLang="cs-CZ" sz="2800" dirty="0"/>
              <a:t>, jedná se o </a:t>
            </a:r>
            <a:r>
              <a:rPr lang="cs-CZ" altLang="cs-CZ" sz="2800" b="1" dirty="0"/>
              <a:t>normy</a:t>
            </a:r>
            <a:r>
              <a:rPr lang="cs-CZ" altLang="cs-CZ" sz="2800" dirty="0"/>
              <a:t>. Pokud je řešení dáno </a:t>
            </a:r>
            <a:r>
              <a:rPr lang="cs-CZ" altLang="cs-CZ" sz="2800" b="1" i="1" dirty="0"/>
              <a:t>vyvažováním</a:t>
            </a:r>
            <a:r>
              <a:rPr lang="cs-CZ" altLang="cs-CZ" sz="2800" dirty="0"/>
              <a:t> a </a:t>
            </a:r>
            <a:r>
              <a:rPr lang="cs-CZ" altLang="cs-CZ" sz="2800" b="1" i="1" dirty="0"/>
              <a:t>poměřováním</a:t>
            </a:r>
            <a:r>
              <a:rPr lang="cs-CZ" altLang="cs-CZ" sz="2800" dirty="0"/>
              <a:t> obou elementů, musí se jednat o </a:t>
            </a:r>
            <a:r>
              <a:rPr lang="cs-CZ" altLang="cs-CZ" sz="2800" b="1" i="1" dirty="0"/>
              <a:t>principy</a:t>
            </a:r>
            <a:r>
              <a:rPr lang="cs-CZ" altLang="cs-CZ" sz="2800" dirty="0"/>
              <a:t>.</a:t>
            </a:r>
          </a:p>
          <a:p>
            <a:pPr algn="just" eaLnBrk="1" hangingPunct="1">
              <a:lnSpc>
                <a:spcPct val="90000"/>
              </a:lnSpc>
              <a:defRPr/>
            </a:pPr>
            <a:r>
              <a:rPr lang="cs-CZ" altLang="cs-CZ" sz="2800" dirty="0"/>
              <a:t>Výsledkem kolize je vždy norma → podmínky, za nichž jeden princip má přednost před jiným principem </a:t>
            </a:r>
            <a:r>
              <a:rPr lang="cs-CZ" altLang="cs-CZ" sz="2800" b="1" dirty="0"/>
              <a:t>konstituují skutkové okolnosti (hypotézy) normy</a:t>
            </a:r>
            <a:r>
              <a:rPr lang="cs-CZ" altLang="cs-CZ" sz="2800" dirty="0"/>
              <a:t>, která má tyto následky, k nimž směřuje princip, který má v dané situaci přednost.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fade">
                                      <p:cBhvr>
                                        <p:cTn id="7" dur="2000"/>
                                        <p:tgtEl>
                                          <p:spTgt spid="241666"/>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41667">
                                            <p:txEl>
                                              <p:pRg st="0" end="0"/>
                                            </p:txEl>
                                          </p:spTgt>
                                        </p:tgtEl>
                                        <p:attrNameLst>
                                          <p:attrName>style.visibility</p:attrName>
                                        </p:attrNameLst>
                                      </p:cBhvr>
                                      <p:to>
                                        <p:strVal val="visible"/>
                                      </p:to>
                                    </p:set>
                                    <p:animEffect transition="in" filter="fade">
                                      <p:cBhvr>
                                        <p:cTn id="11" dur="2000"/>
                                        <p:tgtEl>
                                          <p:spTgt spid="241667">
                                            <p:txEl>
                                              <p:pRg st="0" end="0"/>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41667">
                                            <p:txEl>
                                              <p:pRg st="1" end="1"/>
                                            </p:txEl>
                                          </p:spTgt>
                                        </p:tgtEl>
                                        <p:attrNameLst>
                                          <p:attrName>style.visibility</p:attrName>
                                        </p:attrNameLst>
                                      </p:cBhvr>
                                      <p:to>
                                        <p:strVal val="visible"/>
                                      </p:to>
                                    </p:set>
                                    <p:animEffect transition="in" filter="fade">
                                      <p:cBhvr>
                                        <p:cTn id="15" dur="2000"/>
                                        <p:tgtEl>
                                          <p:spTgt spid="241667">
                                            <p:txEl>
                                              <p:pRg st="1" end="1"/>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41667">
                                            <p:txEl>
                                              <p:pRg st="2" end="2"/>
                                            </p:txEl>
                                          </p:spTgt>
                                        </p:tgtEl>
                                        <p:attrNameLst>
                                          <p:attrName>style.visibility</p:attrName>
                                        </p:attrNameLst>
                                      </p:cBhvr>
                                      <p:to>
                                        <p:strVal val="visible"/>
                                      </p:to>
                                    </p:set>
                                    <p:animEffect transition="in" filter="fade">
                                      <p:cBhvr>
                                        <p:cTn id="19" dur="2000"/>
                                        <p:tgtEl>
                                          <p:spTgt spid="241667">
                                            <p:txEl>
                                              <p:pRg st="2" end="2"/>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41667">
                                            <p:txEl>
                                              <p:pRg st="3" end="3"/>
                                            </p:txEl>
                                          </p:spTgt>
                                        </p:tgtEl>
                                        <p:attrNameLst>
                                          <p:attrName>style.visibility</p:attrName>
                                        </p:attrNameLst>
                                      </p:cBhvr>
                                      <p:to>
                                        <p:strVal val="visible"/>
                                      </p:to>
                                    </p:set>
                                    <p:animEffect transition="in" filter="fade">
                                      <p:cBhvr>
                                        <p:cTn id="23" dur="2000"/>
                                        <p:tgtEl>
                                          <p:spTgt spid="241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6" grpId="0"/>
      <p:bldP spid="24166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A5320A3-1007-4F7F-9C18-312FA31C9929}"/>
              </a:ext>
            </a:extLst>
          </p:cNvPr>
          <p:cNvSpPr>
            <a:spLocks noGrp="1" noChangeArrowheads="1"/>
          </p:cNvSpPr>
          <p:nvPr>
            <p:ph type="title"/>
          </p:nvPr>
        </p:nvSpPr>
        <p:spPr/>
        <p:txBody>
          <a:bodyPr/>
          <a:lstStyle/>
          <a:p>
            <a:pPr eaLnBrk="1" hangingPunct="1">
              <a:defRPr/>
            </a:pPr>
            <a:r>
              <a:rPr lang="cs-CZ" altLang="cs-CZ" dirty="0"/>
              <a:t>Proporcionalita a teleologie</a:t>
            </a:r>
            <a:br>
              <a:rPr lang="cs-CZ" altLang="cs-CZ" dirty="0"/>
            </a:br>
            <a:r>
              <a:rPr lang="cs-CZ" altLang="cs-CZ" dirty="0"/>
              <a:t>aneb závěrečný rekurz  k účelu</a:t>
            </a:r>
          </a:p>
        </p:txBody>
      </p:sp>
      <p:sp>
        <p:nvSpPr>
          <p:cNvPr id="26627" name="Rectangle 3">
            <a:extLst>
              <a:ext uri="{FF2B5EF4-FFF2-40B4-BE49-F238E27FC236}">
                <a16:creationId xmlns:a16="http://schemas.microsoft.com/office/drawing/2014/main" id="{95885DA5-F74C-49E9-9AAE-E6DEA92DED9E}"/>
              </a:ext>
            </a:extLst>
          </p:cNvPr>
          <p:cNvSpPr>
            <a:spLocks noGrp="1" noChangeArrowheads="1"/>
          </p:cNvSpPr>
          <p:nvPr>
            <p:ph type="body" idx="1"/>
          </p:nvPr>
        </p:nvSpPr>
        <p:spPr/>
        <p:txBody>
          <a:bodyPr/>
          <a:lstStyle/>
          <a:p>
            <a:pPr eaLnBrk="1" hangingPunct="1">
              <a:lnSpc>
                <a:spcPct val="90000"/>
              </a:lnSpc>
              <a:defRPr/>
            </a:pPr>
            <a:r>
              <a:rPr lang="cs-CZ" altLang="cs-CZ" sz="2800" dirty="0"/>
              <a:t>Vhodnost, potřebnost, proporcionalita</a:t>
            </a:r>
          </a:p>
          <a:p>
            <a:pPr lvl="1" eaLnBrk="1" hangingPunct="1">
              <a:lnSpc>
                <a:spcPct val="90000"/>
              </a:lnSpc>
              <a:defRPr/>
            </a:pPr>
            <a:r>
              <a:rPr lang="cs-CZ" altLang="cs-CZ" sz="2400" dirty="0"/>
              <a:t>Hodnotící kritéria, která mohou být naplněna různým obsahem při zohlednění účelu </a:t>
            </a:r>
          </a:p>
          <a:p>
            <a:pPr lvl="1" eaLnBrk="1" hangingPunct="1">
              <a:lnSpc>
                <a:spcPct val="90000"/>
              </a:lnSpc>
              <a:defRPr/>
            </a:pPr>
            <a:r>
              <a:rPr lang="cs-CZ" altLang="cs-CZ" sz="2400" dirty="0"/>
              <a:t>Subjektivní moment při provádění principu proporcionality</a:t>
            </a:r>
          </a:p>
          <a:p>
            <a:pPr lvl="1" eaLnBrk="1" hangingPunct="1">
              <a:lnSpc>
                <a:spcPct val="90000"/>
              </a:lnSpc>
              <a:defRPr/>
            </a:pPr>
            <a:r>
              <a:rPr lang="cs-CZ" altLang="cs-CZ" sz="2400" dirty="0"/>
              <a:t>Záleží na aplikační instituci, zda jej použije  (otázka hermeneutické  svobody a interpretační  odvahy) </a:t>
            </a:r>
          </a:p>
          <a:p>
            <a:pPr lvl="2" eaLnBrk="1" hangingPunct="1">
              <a:lnSpc>
                <a:spcPct val="90000"/>
              </a:lnSpc>
              <a:defRPr/>
            </a:pPr>
            <a:r>
              <a:rPr lang="cs-CZ" altLang="cs-CZ" sz="2000" dirty="0"/>
              <a:t>podle Ústavního soudu je ovšem povinna test proporcionality užívat v situacích kolize základních práv</a:t>
            </a:r>
          </a:p>
          <a:p>
            <a:pPr lvl="1" eaLnBrk="1" hangingPunct="1">
              <a:lnSpc>
                <a:spcPct val="90000"/>
              </a:lnSpc>
              <a:defRPr/>
            </a:pPr>
            <a:r>
              <a:rPr lang="cs-CZ" altLang="cs-CZ" sz="2400" dirty="0"/>
              <a:t>Svévole poměřování, ztráta právní jistoty a negativní vývoj směrem k soudcovskému státu (</a:t>
            </a:r>
            <a:r>
              <a:rPr lang="cs-CZ" altLang="cs-CZ" sz="2400" dirty="0" err="1"/>
              <a:t>Holländer</a:t>
            </a:r>
            <a:r>
              <a:rPr lang="cs-CZ" altLang="cs-CZ" sz="2400" dirty="0"/>
              <a:t>, Filosofie práva, s. 165)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21A83131-43E1-498A-9AF5-6C29740E8673}"/>
              </a:ext>
            </a:extLst>
          </p:cNvPr>
          <p:cNvSpPr>
            <a:spLocks noGrp="1" noChangeArrowheads="1"/>
          </p:cNvSpPr>
          <p:nvPr>
            <p:ph type="title"/>
          </p:nvPr>
        </p:nvSpPr>
        <p:spPr>
          <a:xfrm>
            <a:off x="457200" y="234950"/>
            <a:ext cx="8229600" cy="1143000"/>
          </a:xfrm>
        </p:spPr>
        <p:txBody>
          <a:bodyPr/>
          <a:lstStyle/>
          <a:p>
            <a:pPr eaLnBrk="1" hangingPunct="1">
              <a:defRPr/>
            </a:pPr>
            <a:r>
              <a:rPr lang="cs-CZ" altLang="cs-CZ"/>
              <a:t>Pojem proporcionality</a:t>
            </a:r>
          </a:p>
        </p:txBody>
      </p:sp>
      <p:sp>
        <p:nvSpPr>
          <p:cNvPr id="47107" name="Rectangle 3">
            <a:extLst>
              <a:ext uri="{FF2B5EF4-FFF2-40B4-BE49-F238E27FC236}">
                <a16:creationId xmlns:a16="http://schemas.microsoft.com/office/drawing/2014/main" id="{055BAD92-F0F8-4118-AE5D-ACB08BB1F764}"/>
              </a:ext>
            </a:extLst>
          </p:cNvPr>
          <p:cNvSpPr>
            <a:spLocks noGrp="1" noChangeArrowheads="1"/>
          </p:cNvSpPr>
          <p:nvPr>
            <p:ph type="body" idx="1"/>
          </p:nvPr>
        </p:nvSpPr>
        <p:spPr>
          <a:xfrm>
            <a:off x="425450" y="1125538"/>
            <a:ext cx="8229600" cy="4530725"/>
          </a:xfrm>
        </p:spPr>
        <p:txBody>
          <a:bodyPr/>
          <a:lstStyle/>
          <a:p>
            <a:pPr eaLnBrk="1" hangingPunct="1">
              <a:lnSpc>
                <a:spcPct val="90000"/>
              </a:lnSpc>
              <a:defRPr/>
            </a:pPr>
            <a:r>
              <a:rPr lang="cs-CZ" altLang="cs-CZ" sz="2800" dirty="0"/>
              <a:t>Přiměřenost a proporcionalita</a:t>
            </a:r>
          </a:p>
          <a:p>
            <a:pPr marL="457200" lvl="1" indent="0" eaLnBrk="1" hangingPunct="1">
              <a:lnSpc>
                <a:spcPct val="90000"/>
              </a:lnSpc>
              <a:buFont typeface="Wingdings" panose="05000000000000000000" pitchFamily="2" charset="2"/>
              <a:buNone/>
              <a:defRPr/>
            </a:pPr>
            <a:r>
              <a:rPr lang="cs-CZ" altLang="cs-CZ" dirty="0"/>
              <a:t>1)	</a:t>
            </a:r>
            <a:r>
              <a:rPr lang="cs-CZ" altLang="cs-CZ" sz="2400" dirty="0"/>
              <a:t>Proporcionalita (přiměřenost) </a:t>
            </a:r>
            <a:r>
              <a:rPr lang="cs-CZ" altLang="cs-CZ" sz="2400" dirty="0" err="1"/>
              <a:t>sensu</a:t>
            </a:r>
            <a:r>
              <a:rPr lang="cs-CZ" altLang="cs-CZ" sz="2400" dirty="0"/>
              <a:t> </a:t>
            </a:r>
            <a:r>
              <a:rPr lang="cs-CZ" altLang="cs-CZ" sz="2400" dirty="0" err="1"/>
              <a:t>largissimo</a:t>
            </a:r>
            <a:r>
              <a:rPr lang="cs-CZ" altLang="cs-CZ" sz="2400" dirty="0"/>
              <a:t>)</a:t>
            </a:r>
          </a:p>
          <a:p>
            <a:pPr lvl="2" eaLnBrk="1" hangingPunct="1">
              <a:lnSpc>
                <a:spcPct val="90000"/>
              </a:lnSpc>
              <a:defRPr/>
            </a:pPr>
            <a:r>
              <a:rPr lang="cs-CZ" altLang="cs-CZ" sz="2000" dirty="0"/>
              <a:t>Právní princip spjatý s existencí práva</a:t>
            </a:r>
          </a:p>
          <a:p>
            <a:pPr lvl="2" eaLnBrk="1" hangingPunct="1">
              <a:lnSpc>
                <a:spcPct val="90000"/>
              </a:lnSpc>
              <a:defRPr/>
            </a:pPr>
            <a:r>
              <a:rPr lang="cs-CZ" altLang="cs-CZ" sz="2000" dirty="0"/>
              <a:t>Právo má na společenské vztahy působit přiměřeně (úměrně </a:t>
            </a:r>
            <a:r>
              <a:rPr lang="cs-CZ" altLang="cs-CZ" sz="2000" b="1" dirty="0"/>
              <a:t>cíli</a:t>
            </a:r>
            <a:r>
              <a:rPr lang="cs-CZ" altLang="cs-CZ" sz="2000" dirty="0"/>
              <a:t> právní regulace a </a:t>
            </a:r>
            <a:r>
              <a:rPr lang="cs-CZ" altLang="cs-CZ" sz="2000" b="1" dirty="0"/>
              <a:t>povaze </a:t>
            </a:r>
            <a:r>
              <a:rPr lang="cs-CZ" altLang="cs-CZ" sz="2000" dirty="0"/>
              <a:t>životního vztahu)</a:t>
            </a:r>
          </a:p>
          <a:p>
            <a:pPr lvl="2" eaLnBrk="1" hangingPunct="1">
              <a:lnSpc>
                <a:spcPct val="90000"/>
              </a:lnSpc>
              <a:defRPr/>
            </a:pPr>
            <a:r>
              <a:rPr lang="cs-CZ" altLang="cs-CZ" sz="2000" dirty="0"/>
              <a:t>Korektiv (kupř. „přiměřené zadostiučinění“, „přiměřeně poměrům“, „přiměřenost sankce“)</a:t>
            </a:r>
          </a:p>
          <a:p>
            <a:pPr marL="457200" lvl="1" indent="0" eaLnBrk="1" hangingPunct="1">
              <a:lnSpc>
                <a:spcPct val="90000"/>
              </a:lnSpc>
              <a:buFont typeface="Wingdings" panose="05000000000000000000" pitchFamily="2" charset="2"/>
              <a:buNone/>
              <a:defRPr/>
            </a:pPr>
            <a:r>
              <a:rPr lang="cs-CZ" altLang="cs-CZ" sz="2400" dirty="0"/>
              <a:t>2) Proporcionalita largo </a:t>
            </a:r>
            <a:r>
              <a:rPr lang="cs-CZ" altLang="cs-CZ" sz="2400" dirty="0" err="1"/>
              <a:t>sensu</a:t>
            </a:r>
            <a:endParaRPr lang="cs-CZ" altLang="cs-CZ" sz="2400" dirty="0"/>
          </a:p>
          <a:p>
            <a:pPr lvl="2" eaLnBrk="1" hangingPunct="1">
              <a:lnSpc>
                <a:spcPct val="90000"/>
              </a:lnSpc>
              <a:defRPr/>
            </a:pPr>
            <a:r>
              <a:rPr lang="cs-CZ" altLang="cs-CZ" sz="2000" dirty="0"/>
              <a:t>Používá se při vymezení hledisek (prvků či kritérií) proporcionality</a:t>
            </a:r>
          </a:p>
          <a:p>
            <a:pPr lvl="2" eaLnBrk="1" hangingPunct="1">
              <a:lnSpc>
                <a:spcPct val="90000"/>
              </a:lnSpc>
              <a:defRPr/>
            </a:pPr>
            <a:r>
              <a:rPr lang="cs-CZ" altLang="cs-CZ" sz="2000" dirty="0"/>
              <a:t>Součást materiálního právního státu</a:t>
            </a:r>
          </a:p>
          <a:p>
            <a:pPr lvl="3" eaLnBrk="1" hangingPunct="1">
              <a:lnSpc>
                <a:spcPct val="90000"/>
              </a:lnSpc>
              <a:defRPr/>
            </a:pPr>
            <a:r>
              <a:rPr lang="cs-CZ" altLang="cs-CZ" sz="1800" dirty="0"/>
              <a:t>Meta-princip (princip o principech)</a:t>
            </a:r>
          </a:p>
          <a:p>
            <a:pPr lvl="3" eaLnBrk="1" hangingPunct="1">
              <a:lnSpc>
                <a:spcPct val="90000"/>
              </a:lnSpc>
              <a:defRPr/>
            </a:pPr>
            <a:r>
              <a:rPr lang="cs-CZ" altLang="cs-CZ" sz="1800" dirty="0"/>
              <a:t>Metodologický test pro aplikaci principů</a:t>
            </a:r>
          </a:p>
          <a:p>
            <a:pPr marL="457200" lvl="1" indent="0" eaLnBrk="1" hangingPunct="1">
              <a:lnSpc>
                <a:spcPct val="90000"/>
              </a:lnSpc>
              <a:buFont typeface="Wingdings" panose="05000000000000000000" pitchFamily="2" charset="2"/>
              <a:buNone/>
              <a:defRPr/>
            </a:pPr>
            <a:r>
              <a:rPr lang="cs-CZ" altLang="cs-CZ" sz="2600" dirty="0"/>
              <a:t>3) Proporcionalita </a:t>
            </a:r>
            <a:r>
              <a:rPr lang="cs-CZ" altLang="cs-CZ" sz="2600" dirty="0" err="1"/>
              <a:t>sensu</a:t>
            </a:r>
            <a:r>
              <a:rPr lang="cs-CZ" altLang="cs-CZ" sz="2600" dirty="0"/>
              <a:t> </a:t>
            </a:r>
            <a:r>
              <a:rPr lang="cs-CZ" altLang="cs-CZ" sz="2600" dirty="0" err="1"/>
              <a:t>stricto</a:t>
            </a:r>
            <a:endParaRPr lang="cs-CZ" altLang="cs-CZ" sz="2600" dirty="0"/>
          </a:p>
          <a:p>
            <a:pPr lvl="2" eaLnBrk="1" hangingPunct="1">
              <a:lnSpc>
                <a:spcPct val="90000"/>
              </a:lnSpc>
              <a:defRPr/>
            </a:pPr>
            <a:r>
              <a:rPr lang="cs-CZ" altLang="cs-CZ" sz="2200" dirty="0"/>
              <a:t>Pohled zevnitř – jádro ideje přiměřenosti 	</a:t>
            </a:r>
          </a:p>
          <a:p>
            <a:pPr lvl="2" eaLnBrk="1" hangingPunct="1">
              <a:lnSpc>
                <a:spcPct val="90000"/>
              </a:lnSpc>
              <a:defRPr/>
            </a:pPr>
            <a:r>
              <a:rPr lang="cs-CZ" altLang="cs-CZ" sz="2000" dirty="0"/>
              <a:t>Poměřování (vyvažování) v rámci algoritmu proporcionality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9339D-DE63-4068-BAE5-FB907F9A2D0F}"/>
              </a:ext>
            </a:extLst>
          </p:cNvPr>
          <p:cNvSpPr>
            <a:spLocks noGrp="1"/>
          </p:cNvSpPr>
          <p:nvPr>
            <p:ph type="title"/>
          </p:nvPr>
        </p:nvSpPr>
        <p:spPr/>
        <p:txBody>
          <a:bodyPr/>
          <a:lstStyle/>
          <a:p>
            <a:pPr>
              <a:defRPr/>
            </a:pPr>
            <a:r>
              <a:rPr lang="cs-CZ" dirty="0"/>
              <a:t>Pojem proporcionality</a:t>
            </a:r>
          </a:p>
        </p:txBody>
      </p:sp>
      <p:sp>
        <p:nvSpPr>
          <p:cNvPr id="3" name="Zástupný symbol pro obsah 2">
            <a:extLst>
              <a:ext uri="{FF2B5EF4-FFF2-40B4-BE49-F238E27FC236}">
                <a16:creationId xmlns:a16="http://schemas.microsoft.com/office/drawing/2014/main" id="{2EAC60DE-CE56-429B-9C1C-955DF1FDA7BD}"/>
              </a:ext>
            </a:extLst>
          </p:cNvPr>
          <p:cNvSpPr>
            <a:spLocks noGrp="1"/>
          </p:cNvSpPr>
          <p:nvPr>
            <p:ph idx="1"/>
          </p:nvPr>
        </p:nvSpPr>
        <p:spPr/>
        <p:txBody>
          <a:bodyPr/>
          <a:lstStyle/>
          <a:p>
            <a:pPr>
              <a:defRPr/>
            </a:pPr>
            <a:r>
              <a:rPr lang="cs-CZ" dirty="0"/>
              <a:t>Ad proporcionalita – sensu largo</a:t>
            </a:r>
          </a:p>
          <a:p>
            <a:pPr lvl="1">
              <a:defRPr/>
            </a:pPr>
            <a:r>
              <a:rPr lang="cs-CZ" dirty="0"/>
              <a:t>Existuje mnoho různých strukturálních pojetí</a:t>
            </a:r>
          </a:p>
          <a:p>
            <a:pPr lvl="1">
              <a:defRPr/>
            </a:pPr>
            <a:r>
              <a:rPr lang="cs-CZ" dirty="0"/>
              <a:t>Klasický test a jeho varianty</a:t>
            </a:r>
          </a:p>
          <a:p>
            <a:pPr lvl="2">
              <a:defRPr/>
            </a:pPr>
            <a:r>
              <a:rPr lang="cs-CZ" dirty="0"/>
              <a:t>Základem je idea přiměřenosti v užším slova smyslu</a:t>
            </a:r>
          </a:p>
          <a:p>
            <a:pPr lvl="1">
              <a:defRPr/>
            </a:pPr>
            <a:r>
              <a:rPr lang="cs-CZ" dirty="0"/>
              <a:t>Příbuzné principy – patří do schématu PP?</a:t>
            </a:r>
          </a:p>
          <a:p>
            <a:pPr lvl="2">
              <a:defRPr/>
            </a:pPr>
            <a:r>
              <a:rPr lang="cs-CZ" dirty="0"/>
              <a:t>Princip legitimity</a:t>
            </a:r>
          </a:p>
          <a:p>
            <a:pPr lvl="2">
              <a:defRPr/>
            </a:pPr>
            <a:r>
              <a:rPr lang="cs-CZ" dirty="0"/>
              <a:t>Princip racionality</a:t>
            </a:r>
          </a:p>
          <a:p>
            <a:pPr lvl="2">
              <a:defRPr/>
            </a:pPr>
            <a:r>
              <a:rPr lang="cs-CZ" dirty="0"/>
              <a:t>Princip spravedlnosti</a:t>
            </a:r>
          </a:p>
          <a:p>
            <a:pPr lvl="1">
              <a:defRPr/>
            </a:pPr>
            <a:r>
              <a:rPr lang="cs-CZ" dirty="0"/>
              <a:t>Tzv. národní pojetí, evropské pojetí (SDEU), lidskoprávní pojetí (ESLP)…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Zástupný symbol pro číslo snímku 4">
            <a:extLst>
              <a:ext uri="{FF2B5EF4-FFF2-40B4-BE49-F238E27FC236}">
                <a16:creationId xmlns:a16="http://schemas.microsoft.com/office/drawing/2014/main" id="{89D4C674-B6BF-4066-AF9A-BC152D1845BE}"/>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E4D7687E-E55D-4508-A58A-6CF2133B890F}" type="slidenum">
              <a:rPr lang="cs-CZ" altLang="cs-CZ" sz="1200">
                <a:solidFill>
                  <a:srgbClr val="969696"/>
                </a:solidFill>
              </a:rPr>
              <a:pPr algn="r" eaLnBrk="1" hangingPunct="1">
                <a:spcBef>
                  <a:spcPct val="0"/>
                </a:spcBef>
                <a:buClrTx/>
                <a:buSzTx/>
                <a:buFontTx/>
                <a:buNone/>
              </a:pPr>
              <a:t>6</a:t>
            </a:fld>
            <a:endParaRPr lang="cs-CZ" altLang="cs-CZ" sz="1200">
              <a:solidFill>
                <a:srgbClr val="969696"/>
              </a:solidFill>
            </a:endParaRPr>
          </a:p>
        </p:txBody>
      </p:sp>
      <p:sp>
        <p:nvSpPr>
          <p:cNvPr id="233474" name="Rectangle 2">
            <a:extLst>
              <a:ext uri="{FF2B5EF4-FFF2-40B4-BE49-F238E27FC236}">
                <a16:creationId xmlns:a16="http://schemas.microsoft.com/office/drawing/2014/main" id="{10101271-AAC0-4373-987C-E1D66E6C04E5}"/>
              </a:ext>
            </a:extLst>
          </p:cNvPr>
          <p:cNvSpPr>
            <a:spLocks noGrp="1" noChangeArrowheads="1"/>
          </p:cNvSpPr>
          <p:nvPr>
            <p:ph type="title" idx="4294967295"/>
          </p:nvPr>
        </p:nvSpPr>
        <p:spPr/>
        <p:txBody>
          <a:bodyPr lIns="0" rIns="0" anchor="b"/>
          <a:lstStyle/>
          <a:p>
            <a:pPr eaLnBrk="1" hangingPunct="1">
              <a:defRPr/>
            </a:pPr>
            <a:r>
              <a:rPr lang="cs-CZ" altLang="cs-CZ" sz="3600"/>
              <a:t>Problém přímé aplikovatelnosti ústavních principů</a:t>
            </a:r>
          </a:p>
        </p:txBody>
      </p:sp>
      <p:sp>
        <p:nvSpPr>
          <p:cNvPr id="233475" name="Rectangle 3">
            <a:extLst>
              <a:ext uri="{FF2B5EF4-FFF2-40B4-BE49-F238E27FC236}">
                <a16:creationId xmlns:a16="http://schemas.microsoft.com/office/drawing/2014/main" id="{5902DEF1-E3E0-4E50-83AC-D9E3331A70AA}"/>
              </a:ext>
            </a:extLst>
          </p:cNvPr>
          <p:cNvSpPr>
            <a:spLocks noGrp="1" noChangeArrowheads="1"/>
          </p:cNvSpPr>
          <p:nvPr>
            <p:ph type="body" idx="4294967295"/>
          </p:nvPr>
        </p:nvSpPr>
        <p:spPr>
          <a:xfrm>
            <a:off x="457200" y="1600200"/>
            <a:ext cx="8229600" cy="1109663"/>
          </a:xfrm>
        </p:spPr>
        <p:txBody>
          <a:bodyPr lIns="0" tIns="0" rIns="0" bIns="0"/>
          <a:lstStyle/>
          <a:p>
            <a:pPr eaLnBrk="1" hangingPunct="1">
              <a:defRPr/>
            </a:pPr>
            <a:r>
              <a:rPr lang="cs-CZ" altLang="cs-CZ"/>
              <a:t>Koncepce bezprostřední závaznosti ústavní úpravy základních práv a svobod </a:t>
            </a:r>
          </a:p>
          <a:p>
            <a:pPr eaLnBrk="1" hangingPunct="1">
              <a:buFont typeface="Wingdings" panose="05000000000000000000" pitchFamily="2" charset="2"/>
              <a:buNone/>
              <a:defRPr/>
            </a:pPr>
            <a:endParaRPr lang="cs-CZ" altLang="cs-CZ"/>
          </a:p>
        </p:txBody>
      </p:sp>
      <p:sp>
        <p:nvSpPr>
          <p:cNvPr id="233476" name="Line 4">
            <a:extLst>
              <a:ext uri="{FF2B5EF4-FFF2-40B4-BE49-F238E27FC236}">
                <a16:creationId xmlns:a16="http://schemas.microsoft.com/office/drawing/2014/main" id="{5E1F3806-0D91-4925-817B-B29BB597D0C3}"/>
              </a:ext>
            </a:extLst>
          </p:cNvPr>
          <p:cNvSpPr>
            <a:spLocks noChangeShapeType="1"/>
          </p:cNvSpPr>
          <p:nvPr/>
        </p:nvSpPr>
        <p:spPr bwMode="auto">
          <a:xfrm>
            <a:off x="1187450" y="2708275"/>
            <a:ext cx="1944688" cy="4333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33477" name="Text Box 5">
            <a:extLst>
              <a:ext uri="{FF2B5EF4-FFF2-40B4-BE49-F238E27FC236}">
                <a16:creationId xmlns:a16="http://schemas.microsoft.com/office/drawing/2014/main" id="{586734DA-F6C8-4EB9-BF58-9F63E5805F0B}"/>
              </a:ext>
            </a:extLst>
          </p:cNvPr>
          <p:cNvSpPr txBox="1">
            <a:spLocks noChangeArrowheads="1"/>
          </p:cNvSpPr>
          <p:nvPr/>
        </p:nvSpPr>
        <p:spPr bwMode="auto">
          <a:xfrm>
            <a:off x="3379788" y="2852738"/>
            <a:ext cx="5368925" cy="1076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r>
              <a:rPr lang="cs-CZ" altLang="cs-CZ">
                <a:latin typeface="Arial" panose="020B0604020202020204" pitchFamily="34" charset="0"/>
              </a:rPr>
              <a:t>Nutnost hledání metodologie aplikace Ústavy</a:t>
            </a:r>
          </a:p>
        </p:txBody>
      </p:sp>
      <p:sp>
        <p:nvSpPr>
          <p:cNvPr id="233478" name="Text Box 6">
            <a:extLst>
              <a:ext uri="{FF2B5EF4-FFF2-40B4-BE49-F238E27FC236}">
                <a16:creationId xmlns:a16="http://schemas.microsoft.com/office/drawing/2014/main" id="{2DBA5BE5-5089-45F3-B0D8-ACBEE4DD30F4}"/>
              </a:ext>
            </a:extLst>
          </p:cNvPr>
          <p:cNvSpPr txBox="1">
            <a:spLocks noChangeArrowheads="1"/>
          </p:cNvSpPr>
          <p:nvPr/>
        </p:nvSpPr>
        <p:spPr bwMode="auto">
          <a:xfrm>
            <a:off x="808038" y="4456113"/>
            <a:ext cx="6064250" cy="16160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just" eaLnBrk="1" hangingPunct="1">
              <a:spcBef>
                <a:spcPct val="0"/>
              </a:spcBef>
              <a:buClrTx/>
              <a:buSzTx/>
              <a:buFontTx/>
              <a:buNone/>
            </a:pPr>
            <a:r>
              <a:rPr lang="cs-CZ" altLang="cs-CZ" sz="2000">
                <a:solidFill>
                  <a:schemeClr val="bg2"/>
                </a:solidFill>
                <a:latin typeface="Arial" panose="020B0604020202020204" pitchFamily="34" charset="0"/>
              </a:rPr>
              <a:t>Böckenfördeho paradox: Ústava je na jedné straně obecná, neúplná a v určitých částech obsahuje právní principy, ovšem na druhé straně stojí požadavek přímé aplikace Ústavy, který vyžaduje normu aplikace schopnou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3474"/>
                                        </p:tgtEl>
                                        <p:attrNameLst>
                                          <p:attrName>style.visibility</p:attrName>
                                        </p:attrNameLst>
                                      </p:cBhvr>
                                      <p:to>
                                        <p:strVal val="visible"/>
                                      </p:to>
                                    </p:set>
                                    <p:animEffect transition="in" filter="fade">
                                      <p:cBhvr>
                                        <p:cTn id="7" dur="2000"/>
                                        <p:tgtEl>
                                          <p:spTgt spid="233474"/>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33475">
                                            <p:txEl>
                                              <p:pRg st="0" end="0"/>
                                            </p:txEl>
                                          </p:spTgt>
                                        </p:tgtEl>
                                        <p:attrNameLst>
                                          <p:attrName>style.visibility</p:attrName>
                                        </p:attrNameLst>
                                      </p:cBhvr>
                                      <p:to>
                                        <p:strVal val="visible"/>
                                      </p:to>
                                    </p:set>
                                    <p:animEffect transition="in" filter="fade">
                                      <p:cBhvr>
                                        <p:cTn id="11" dur="2000"/>
                                        <p:tgtEl>
                                          <p:spTgt spid="233475">
                                            <p:txEl>
                                              <p:pRg st="0" end="0"/>
                                            </p:txEl>
                                          </p:spTgt>
                                        </p:tgtEl>
                                      </p:cBhvr>
                                    </p:animEffect>
                                  </p:childTnLst>
                                </p:cTn>
                              </p:par>
                            </p:childTnLst>
                          </p:cTn>
                        </p:par>
                        <p:par>
                          <p:cTn id="12" fill="hold" nodeType="afterGroup">
                            <p:stCondLst>
                              <p:cond delay="4000"/>
                            </p:stCondLst>
                            <p:childTnLst>
                              <p:par>
                                <p:cTn id="13" presetID="10" presetClass="entr" presetSubtype="0" fill="hold" nodeType="afterEffect">
                                  <p:stCondLst>
                                    <p:cond delay="0"/>
                                  </p:stCondLst>
                                  <p:childTnLst>
                                    <p:set>
                                      <p:cBhvr>
                                        <p:cTn id="14" dur="1" fill="hold">
                                          <p:stCondLst>
                                            <p:cond delay="0"/>
                                          </p:stCondLst>
                                        </p:cTn>
                                        <p:tgtEl>
                                          <p:spTgt spid="233476"/>
                                        </p:tgtEl>
                                        <p:attrNameLst>
                                          <p:attrName>style.visibility</p:attrName>
                                        </p:attrNameLst>
                                      </p:cBhvr>
                                      <p:to>
                                        <p:strVal val="visible"/>
                                      </p:to>
                                    </p:set>
                                    <p:animEffect transition="in" filter="fade">
                                      <p:cBhvr>
                                        <p:cTn id="15" dur="2000"/>
                                        <p:tgtEl>
                                          <p:spTgt spid="233476"/>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33477"/>
                                        </p:tgtEl>
                                        <p:attrNameLst>
                                          <p:attrName>style.visibility</p:attrName>
                                        </p:attrNameLst>
                                      </p:cBhvr>
                                      <p:to>
                                        <p:strVal val="visible"/>
                                      </p:to>
                                    </p:set>
                                    <p:animEffect transition="in" filter="fade">
                                      <p:cBhvr>
                                        <p:cTn id="19" dur="2000"/>
                                        <p:tgtEl>
                                          <p:spTgt spid="233477"/>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33478"/>
                                        </p:tgtEl>
                                        <p:attrNameLst>
                                          <p:attrName>style.visibility</p:attrName>
                                        </p:attrNameLst>
                                      </p:cBhvr>
                                      <p:to>
                                        <p:strVal val="visible"/>
                                      </p:to>
                                    </p:set>
                                    <p:animEffect transition="in" filter="fade">
                                      <p:cBhvr>
                                        <p:cTn id="23" dur="2000"/>
                                        <p:tgtEl>
                                          <p:spTgt spid="233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4" grpId="0"/>
      <p:bldP spid="233475" grpId="0" build="p"/>
      <p:bldP spid="233477" grpId="0" animBg="1"/>
      <p:bldP spid="23347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Zástupný symbol pro číslo snímku 4">
            <a:extLst>
              <a:ext uri="{FF2B5EF4-FFF2-40B4-BE49-F238E27FC236}">
                <a16:creationId xmlns:a16="http://schemas.microsoft.com/office/drawing/2014/main" id="{B8D5EA71-831F-41BE-98E4-2EE1E98A499A}"/>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54182A57-345C-4B1F-86E7-7123134F76B2}" type="slidenum">
              <a:rPr lang="cs-CZ" altLang="cs-CZ" sz="1200">
                <a:solidFill>
                  <a:srgbClr val="969696"/>
                </a:solidFill>
              </a:rPr>
              <a:pPr algn="r" eaLnBrk="1" hangingPunct="1">
                <a:spcBef>
                  <a:spcPct val="0"/>
                </a:spcBef>
                <a:buClrTx/>
                <a:buSzTx/>
                <a:buFontTx/>
                <a:buNone/>
              </a:pPr>
              <a:t>7</a:t>
            </a:fld>
            <a:endParaRPr lang="cs-CZ" altLang="cs-CZ" sz="1200">
              <a:solidFill>
                <a:srgbClr val="969696"/>
              </a:solidFill>
            </a:endParaRPr>
          </a:p>
        </p:txBody>
      </p:sp>
      <p:sp>
        <p:nvSpPr>
          <p:cNvPr id="236546" name="Rectangle 2">
            <a:extLst>
              <a:ext uri="{FF2B5EF4-FFF2-40B4-BE49-F238E27FC236}">
                <a16:creationId xmlns:a16="http://schemas.microsoft.com/office/drawing/2014/main" id="{CFA89B15-00BD-4755-8B51-FDA783EE55B0}"/>
              </a:ext>
            </a:extLst>
          </p:cNvPr>
          <p:cNvSpPr>
            <a:spLocks noGrp="1" noChangeArrowheads="1"/>
          </p:cNvSpPr>
          <p:nvPr>
            <p:ph type="title" idx="4294967295"/>
          </p:nvPr>
        </p:nvSpPr>
        <p:spPr/>
        <p:txBody>
          <a:bodyPr lIns="0" rIns="0" anchor="b"/>
          <a:lstStyle/>
          <a:p>
            <a:pPr eaLnBrk="1" hangingPunct="1">
              <a:defRPr/>
            </a:pPr>
            <a:r>
              <a:rPr lang="cs-CZ" altLang="cs-CZ" sz="3200"/>
              <a:t>Propojení principu proporcionality a Alexyho teorie</a:t>
            </a:r>
          </a:p>
        </p:txBody>
      </p:sp>
      <p:sp>
        <p:nvSpPr>
          <p:cNvPr id="236547" name="Rectangle 3">
            <a:extLst>
              <a:ext uri="{FF2B5EF4-FFF2-40B4-BE49-F238E27FC236}">
                <a16:creationId xmlns:a16="http://schemas.microsoft.com/office/drawing/2014/main" id="{8E241508-F7F1-4CA6-8268-E9AE59B09B07}"/>
              </a:ext>
            </a:extLst>
          </p:cNvPr>
          <p:cNvSpPr>
            <a:spLocks noGrp="1" noChangeArrowheads="1"/>
          </p:cNvSpPr>
          <p:nvPr>
            <p:ph type="body" idx="4294967295"/>
          </p:nvPr>
        </p:nvSpPr>
        <p:spPr/>
        <p:txBody>
          <a:bodyPr lIns="0" tIns="0" rIns="0" bIns="0"/>
          <a:lstStyle/>
          <a:p>
            <a:pPr algn="just" eaLnBrk="1" hangingPunct="1">
              <a:lnSpc>
                <a:spcPct val="90000"/>
              </a:lnSpc>
              <a:defRPr/>
            </a:pPr>
            <a:r>
              <a:rPr lang="cs-CZ" altLang="cs-CZ" dirty="0"/>
              <a:t>Souvislost mezi teorií principů a principem proporcionality </a:t>
            </a:r>
          </a:p>
          <a:p>
            <a:pPr lvl="1" algn="just" eaLnBrk="1" hangingPunct="1">
              <a:lnSpc>
                <a:spcPct val="90000"/>
              </a:lnSpc>
              <a:defRPr/>
            </a:pPr>
            <a:r>
              <a:rPr lang="cs-CZ" altLang="cs-CZ" dirty="0"/>
              <a:t>principy jsou druhy norem s </a:t>
            </a:r>
            <a:r>
              <a:rPr lang="cs-CZ" altLang="cs-CZ" b="1" dirty="0"/>
              <a:t>aproximativní</a:t>
            </a:r>
            <a:r>
              <a:rPr lang="cs-CZ" altLang="cs-CZ" dirty="0"/>
              <a:t> (nikoli absolutní !!!) platností</a:t>
            </a:r>
          </a:p>
          <a:p>
            <a:pPr lvl="1" eaLnBrk="1" hangingPunct="1">
              <a:lnSpc>
                <a:spcPct val="90000"/>
              </a:lnSpc>
              <a:defRPr/>
            </a:pPr>
            <a:r>
              <a:rPr lang="cs-CZ" altLang="cs-CZ" dirty="0"/>
              <a:t>jejich předmětem mohou být jak základní práva a svobody, tak kolektivní dobra (hodnoty)</a:t>
            </a:r>
          </a:p>
          <a:p>
            <a:pPr lvl="1" eaLnBrk="1" hangingPunct="1">
              <a:lnSpc>
                <a:spcPct val="90000"/>
              </a:lnSpc>
              <a:defRPr/>
            </a:pPr>
            <a:r>
              <a:rPr lang="cs-CZ" altLang="cs-CZ" dirty="0"/>
              <a:t>princip lze rozpoznat pouze je-li v konfliktu s jiným principem</a:t>
            </a:r>
          </a:p>
          <a:p>
            <a:pPr lvl="1" eaLnBrk="1" hangingPunct="1">
              <a:lnSpc>
                <a:spcPct val="90000"/>
              </a:lnSpc>
              <a:defRPr/>
            </a:pPr>
            <a:r>
              <a:rPr lang="cs-CZ" altLang="cs-CZ" dirty="0"/>
              <a:t>kolize principů se řeší pomocí principu proporcionality</a:t>
            </a:r>
          </a:p>
          <a:p>
            <a:pPr lvl="1" eaLnBrk="1" hangingPunct="1">
              <a:lnSpc>
                <a:spcPct val="90000"/>
              </a:lnSpc>
              <a:defRPr/>
            </a:pPr>
            <a:r>
              <a:rPr lang="cs-CZ" altLang="cs-CZ" b="1" dirty="0"/>
              <a:t>PRINCIPY JSOU PŘÍKAZY K OPTIMALIZACI </a:t>
            </a:r>
          </a:p>
          <a:p>
            <a:pPr eaLnBrk="1" hangingPunct="1">
              <a:lnSpc>
                <a:spcPct val="90000"/>
              </a:lnSpc>
              <a:buFont typeface="Wingdings" panose="05000000000000000000" pitchFamily="2" charset="2"/>
              <a:buNone/>
              <a:defRPr/>
            </a:pPr>
            <a:endParaRPr lang="cs-CZ"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6546"/>
                                        </p:tgtEl>
                                        <p:attrNameLst>
                                          <p:attrName>style.visibility</p:attrName>
                                        </p:attrNameLst>
                                      </p:cBhvr>
                                      <p:to>
                                        <p:strVal val="visible"/>
                                      </p:to>
                                    </p:set>
                                    <p:animEffect transition="in" filter="fade">
                                      <p:cBhvr>
                                        <p:cTn id="7" dur="2000"/>
                                        <p:tgtEl>
                                          <p:spTgt spid="236546"/>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36547">
                                            <p:txEl>
                                              <p:pRg st="0" end="0"/>
                                            </p:txEl>
                                          </p:spTgt>
                                        </p:tgtEl>
                                        <p:attrNameLst>
                                          <p:attrName>style.visibility</p:attrName>
                                        </p:attrNameLst>
                                      </p:cBhvr>
                                      <p:to>
                                        <p:strVal val="visible"/>
                                      </p:to>
                                    </p:set>
                                    <p:animEffect transition="in" filter="fade">
                                      <p:cBhvr>
                                        <p:cTn id="11" dur="2000"/>
                                        <p:tgtEl>
                                          <p:spTgt spid="23654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36547">
                                            <p:txEl>
                                              <p:pRg st="1" end="1"/>
                                            </p:txEl>
                                          </p:spTgt>
                                        </p:tgtEl>
                                        <p:attrNameLst>
                                          <p:attrName>style.visibility</p:attrName>
                                        </p:attrNameLst>
                                      </p:cBhvr>
                                      <p:to>
                                        <p:strVal val="visible"/>
                                      </p:to>
                                    </p:set>
                                    <p:animEffect transition="in" filter="fade">
                                      <p:cBhvr>
                                        <p:cTn id="14" dur="2000"/>
                                        <p:tgtEl>
                                          <p:spTgt spid="236547">
                                            <p:txEl>
                                              <p:pRg st="1" end="1"/>
                                            </p:txEl>
                                          </p:spTgt>
                                        </p:tgtEl>
                                      </p:cBhvr>
                                    </p:animEffect>
                                  </p:childTnLst>
                                </p:cTn>
                              </p:par>
                            </p:childTnLst>
                          </p:cTn>
                        </p:par>
                        <p:par>
                          <p:cTn id="15" fill="hold" nodeType="afterGroup">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236547">
                                            <p:txEl>
                                              <p:pRg st="2" end="2"/>
                                            </p:txEl>
                                          </p:spTgt>
                                        </p:tgtEl>
                                        <p:attrNameLst>
                                          <p:attrName>style.visibility</p:attrName>
                                        </p:attrNameLst>
                                      </p:cBhvr>
                                      <p:to>
                                        <p:strVal val="visible"/>
                                      </p:to>
                                    </p:set>
                                    <p:animEffect transition="in" filter="fade">
                                      <p:cBhvr>
                                        <p:cTn id="18" dur="2000"/>
                                        <p:tgtEl>
                                          <p:spTgt spid="236547">
                                            <p:txEl>
                                              <p:pRg st="2" end="2"/>
                                            </p:txEl>
                                          </p:spTgt>
                                        </p:tgtEl>
                                      </p:cBhvr>
                                    </p:animEffect>
                                  </p:childTnLst>
                                </p:cTn>
                              </p:par>
                            </p:childTnLst>
                          </p:cTn>
                        </p:par>
                        <p:par>
                          <p:cTn id="19" fill="hold" nodeType="afterGroup">
                            <p:stCondLst>
                              <p:cond delay="6000"/>
                            </p:stCondLst>
                            <p:childTnLst>
                              <p:par>
                                <p:cTn id="20" presetID="10" presetClass="entr" presetSubtype="0" fill="hold" grpId="0" nodeType="afterEffect">
                                  <p:stCondLst>
                                    <p:cond delay="0"/>
                                  </p:stCondLst>
                                  <p:childTnLst>
                                    <p:set>
                                      <p:cBhvr>
                                        <p:cTn id="21" dur="1" fill="hold">
                                          <p:stCondLst>
                                            <p:cond delay="0"/>
                                          </p:stCondLst>
                                        </p:cTn>
                                        <p:tgtEl>
                                          <p:spTgt spid="236547">
                                            <p:txEl>
                                              <p:pRg st="3" end="3"/>
                                            </p:txEl>
                                          </p:spTgt>
                                        </p:tgtEl>
                                        <p:attrNameLst>
                                          <p:attrName>style.visibility</p:attrName>
                                        </p:attrNameLst>
                                      </p:cBhvr>
                                      <p:to>
                                        <p:strVal val="visible"/>
                                      </p:to>
                                    </p:set>
                                    <p:animEffect transition="in" filter="fade">
                                      <p:cBhvr>
                                        <p:cTn id="22" dur="2000"/>
                                        <p:tgtEl>
                                          <p:spTgt spid="236547">
                                            <p:txEl>
                                              <p:pRg st="3" end="3"/>
                                            </p:txEl>
                                          </p:spTgt>
                                        </p:tgtEl>
                                      </p:cBhvr>
                                    </p:animEffect>
                                  </p:childTnLst>
                                </p:cTn>
                              </p:par>
                            </p:childTnLst>
                          </p:cTn>
                        </p:par>
                        <p:par>
                          <p:cTn id="23" fill="hold" nodeType="afterGroup">
                            <p:stCondLst>
                              <p:cond delay="8000"/>
                            </p:stCondLst>
                            <p:childTnLst>
                              <p:par>
                                <p:cTn id="24" presetID="10" presetClass="entr" presetSubtype="0" fill="hold" grpId="0" nodeType="afterEffect">
                                  <p:stCondLst>
                                    <p:cond delay="0"/>
                                  </p:stCondLst>
                                  <p:childTnLst>
                                    <p:set>
                                      <p:cBhvr>
                                        <p:cTn id="25" dur="1" fill="hold">
                                          <p:stCondLst>
                                            <p:cond delay="0"/>
                                          </p:stCondLst>
                                        </p:cTn>
                                        <p:tgtEl>
                                          <p:spTgt spid="236547">
                                            <p:txEl>
                                              <p:pRg st="4" end="4"/>
                                            </p:txEl>
                                          </p:spTgt>
                                        </p:tgtEl>
                                        <p:attrNameLst>
                                          <p:attrName>style.visibility</p:attrName>
                                        </p:attrNameLst>
                                      </p:cBhvr>
                                      <p:to>
                                        <p:strVal val="visible"/>
                                      </p:to>
                                    </p:set>
                                    <p:animEffect transition="in" filter="fade">
                                      <p:cBhvr>
                                        <p:cTn id="26" dur="2000"/>
                                        <p:tgtEl>
                                          <p:spTgt spid="236547">
                                            <p:txEl>
                                              <p:pRg st="4" end="4"/>
                                            </p:txEl>
                                          </p:spTgt>
                                        </p:tgtEl>
                                      </p:cBhvr>
                                    </p:animEffect>
                                  </p:childTnLst>
                                </p:cTn>
                              </p:par>
                            </p:childTnLst>
                          </p:cTn>
                        </p:par>
                        <p:par>
                          <p:cTn id="27" fill="hold" nodeType="afterGroup">
                            <p:stCondLst>
                              <p:cond delay="10000"/>
                            </p:stCondLst>
                            <p:childTnLst>
                              <p:par>
                                <p:cTn id="28" presetID="10" presetClass="entr" presetSubtype="0" fill="hold" grpId="0" nodeType="afterEffect">
                                  <p:stCondLst>
                                    <p:cond delay="0"/>
                                  </p:stCondLst>
                                  <p:childTnLst>
                                    <p:set>
                                      <p:cBhvr>
                                        <p:cTn id="29" dur="1" fill="hold">
                                          <p:stCondLst>
                                            <p:cond delay="0"/>
                                          </p:stCondLst>
                                        </p:cTn>
                                        <p:tgtEl>
                                          <p:spTgt spid="236547">
                                            <p:txEl>
                                              <p:pRg st="5" end="5"/>
                                            </p:txEl>
                                          </p:spTgt>
                                        </p:tgtEl>
                                        <p:attrNameLst>
                                          <p:attrName>style.visibility</p:attrName>
                                        </p:attrNameLst>
                                      </p:cBhvr>
                                      <p:to>
                                        <p:strVal val="visible"/>
                                      </p:to>
                                    </p:set>
                                    <p:animEffect transition="in" filter="fade">
                                      <p:cBhvr>
                                        <p:cTn id="30" dur="2000"/>
                                        <p:tgtEl>
                                          <p:spTgt spid="2365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6" grpId="0"/>
      <p:bldP spid="236547"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Zástupný symbol pro číslo snímku 4">
            <a:extLst>
              <a:ext uri="{FF2B5EF4-FFF2-40B4-BE49-F238E27FC236}">
                <a16:creationId xmlns:a16="http://schemas.microsoft.com/office/drawing/2014/main" id="{4DF26E61-E86D-4D3F-898C-04FA14724E7C}"/>
              </a:ext>
            </a:extLst>
          </p:cNvPr>
          <p:cNvSpPr txBox="1">
            <a:spLocks noGrp="1"/>
          </p:cNvSpPr>
          <p:nvPr/>
        </p:nvSpPr>
        <p:spPr bwMode="auto">
          <a:xfrm>
            <a:off x="68580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2"/>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fld id="{D3C18159-8817-4862-90DB-6EAEDBE5C926}" type="slidenum">
              <a:rPr lang="cs-CZ" altLang="cs-CZ" sz="1200">
                <a:solidFill>
                  <a:srgbClr val="969696"/>
                </a:solidFill>
              </a:rPr>
              <a:pPr algn="r" eaLnBrk="1" hangingPunct="1">
                <a:spcBef>
                  <a:spcPct val="0"/>
                </a:spcBef>
                <a:buClrTx/>
                <a:buSzTx/>
                <a:buFontTx/>
                <a:buNone/>
              </a:pPr>
              <a:t>8</a:t>
            </a:fld>
            <a:endParaRPr lang="cs-CZ" altLang="cs-CZ" sz="1200">
              <a:solidFill>
                <a:srgbClr val="969696"/>
              </a:solidFill>
            </a:endParaRPr>
          </a:p>
        </p:txBody>
      </p:sp>
      <p:sp>
        <p:nvSpPr>
          <p:cNvPr id="243714" name="Rectangle 2">
            <a:extLst>
              <a:ext uri="{FF2B5EF4-FFF2-40B4-BE49-F238E27FC236}">
                <a16:creationId xmlns:a16="http://schemas.microsoft.com/office/drawing/2014/main" id="{ED80D3C4-E49C-445E-96B1-0A225EF15408}"/>
              </a:ext>
            </a:extLst>
          </p:cNvPr>
          <p:cNvSpPr>
            <a:spLocks noGrp="1" noChangeArrowheads="1"/>
          </p:cNvSpPr>
          <p:nvPr>
            <p:ph type="title" idx="4294967295"/>
          </p:nvPr>
        </p:nvSpPr>
        <p:spPr/>
        <p:txBody>
          <a:bodyPr lIns="0" rIns="0" anchor="b"/>
          <a:lstStyle/>
          <a:p>
            <a:pPr eaLnBrk="1" hangingPunct="1">
              <a:defRPr/>
            </a:pPr>
            <a:r>
              <a:rPr lang="cs-CZ" altLang="cs-CZ" sz="4800" dirty="0"/>
              <a:t>Zákon (zásada) vyvažování = první zákon poměřování</a:t>
            </a:r>
          </a:p>
        </p:txBody>
      </p:sp>
      <p:sp>
        <p:nvSpPr>
          <p:cNvPr id="243715" name="Rectangle 3">
            <a:extLst>
              <a:ext uri="{FF2B5EF4-FFF2-40B4-BE49-F238E27FC236}">
                <a16:creationId xmlns:a16="http://schemas.microsoft.com/office/drawing/2014/main" id="{0205558A-B317-47C6-87F1-6DDBA6AC4C97}"/>
              </a:ext>
            </a:extLst>
          </p:cNvPr>
          <p:cNvSpPr>
            <a:spLocks noGrp="1" noChangeArrowheads="1"/>
          </p:cNvSpPr>
          <p:nvPr>
            <p:ph type="body" idx="4294967295"/>
          </p:nvPr>
        </p:nvSpPr>
        <p:spPr>
          <a:xfrm>
            <a:off x="457200" y="1600200"/>
            <a:ext cx="7899400" cy="5105400"/>
          </a:xfrm>
        </p:spPr>
        <p:txBody>
          <a:bodyPr lIns="0" tIns="0" rIns="0" bIns="0"/>
          <a:lstStyle/>
          <a:p>
            <a:pPr algn="just" eaLnBrk="1" hangingPunct="1">
              <a:lnSpc>
                <a:spcPct val="80000"/>
              </a:lnSpc>
              <a:defRPr/>
            </a:pPr>
            <a:r>
              <a:rPr lang="cs-CZ" altLang="cs-CZ" b="1" i="1" dirty="0"/>
              <a:t>ČÍM VĚTŠÍ JE STUPEŇ NEUSPOKOJENÍ NEBO DOKONCE POŠKOZENÍ JEDNOHO PRINCIPU, TÍM VĚTŠÍ JE VÝZNAM USPOKOJENÍ PRINCIPU S NÍM V KONFLIKTU</a:t>
            </a:r>
          </a:p>
          <a:p>
            <a:pPr lvl="1" algn="just" eaLnBrk="1" hangingPunct="1">
              <a:lnSpc>
                <a:spcPct val="80000"/>
              </a:lnSpc>
              <a:defRPr/>
            </a:pPr>
            <a:r>
              <a:rPr lang="cs-CZ" altLang="cs-CZ" sz="2400" dirty="0"/>
              <a:t>je to záležitost ustavení stupně neuspokojení nebo poškození právního principu</a:t>
            </a:r>
          </a:p>
          <a:p>
            <a:pPr lvl="1" algn="just" eaLnBrk="1" hangingPunct="1">
              <a:lnSpc>
                <a:spcPct val="80000"/>
              </a:lnSpc>
              <a:defRPr/>
            </a:pPr>
            <a:r>
              <a:rPr lang="cs-CZ" altLang="cs-CZ" sz="2400" dirty="0"/>
              <a:t>pak musí být ustavena důležitost uspokojení protichůdného principu</a:t>
            </a:r>
          </a:p>
          <a:p>
            <a:pPr lvl="1" algn="just" eaLnBrk="1" hangingPunct="1">
              <a:lnSpc>
                <a:spcPct val="80000"/>
              </a:lnSpc>
              <a:defRPr/>
            </a:pPr>
            <a:r>
              <a:rPr lang="cs-CZ" altLang="cs-CZ" sz="2400" dirty="0"/>
              <a:t>nakonec je nutné zodpovědět otázku, zda </a:t>
            </a:r>
            <a:r>
              <a:rPr lang="cs-CZ" altLang="cs-CZ" sz="2400" b="1" i="1" dirty="0"/>
              <a:t>význam uspokojení jednoho principu ospravedlní neuspokojení druhého</a:t>
            </a:r>
          </a:p>
          <a:p>
            <a:pPr algn="just" eaLnBrk="1" hangingPunct="1">
              <a:lnSpc>
                <a:spcPct val="80000"/>
              </a:lnSpc>
              <a:defRPr/>
            </a:pPr>
            <a:r>
              <a:rPr lang="cs-CZ" altLang="cs-CZ" dirty="0"/>
              <a:t>Problém kvantifikace – představa vah/</a:t>
            </a:r>
            <a:r>
              <a:rPr lang="cs-CZ" altLang="cs-CZ" dirty="0" err="1"/>
              <a:t>numerizace</a:t>
            </a:r>
            <a:r>
              <a:rPr lang="cs-CZ" altLang="cs-CZ" dirty="0"/>
              <a:t> algoritmu?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3714"/>
                                        </p:tgtEl>
                                        <p:attrNameLst>
                                          <p:attrName>style.visibility</p:attrName>
                                        </p:attrNameLst>
                                      </p:cBhvr>
                                      <p:to>
                                        <p:strVal val="visible"/>
                                      </p:to>
                                    </p:set>
                                    <p:animEffect transition="in" filter="fade">
                                      <p:cBhvr>
                                        <p:cTn id="7" dur="2000"/>
                                        <p:tgtEl>
                                          <p:spTgt spid="243714"/>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43715">
                                            <p:txEl>
                                              <p:pRg st="0" end="0"/>
                                            </p:txEl>
                                          </p:spTgt>
                                        </p:tgtEl>
                                        <p:attrNameLst>
                                          <p:attrName>style.visibility</p:attrName>
                                        </p:attrNameLst>
                                      </p:cBhvr>
                                      <p:to>
                                        <p:strVal val="visible"/>
                                      </p:to>
                                    </p:set>
                                    <p:animEffect transition="in" filter="fade">
                                      <p:cBhvr>
                                        <p:cTn id="11" dur="2000"/>
                                        <p:tgtEl>
                                          <p:spTgt spid="243715">
                                            <p:txEl>
                                              <p:pRg st="0" end="0"/>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43715">
                                            <p:txEl>
                                              <p:pRg st="1" end="1"/>
                                            </p:txEl>
                                          </p:spTgt>
                                        </p:tgtEl>
                                        <p:attrNameLst>
                                          <p:attrName>style.visibility</p:attrName>
                                        </p:attrNameLst>
                                      </p:cBhvr>
                                      <p:to>
                                        <p:strVal val="visible"/>
                                      </p:to>
                                    </p:set>
                                    <p:animEffect transition="in" filter="fade">
                                      <p:cBhvr>
                                        <p:cTn id="15" dur="2000"/>
                                        <p:tgtEl>
                                          <p:spTgt spid="243715">
                                            <p:txEl>
                                              <p:pRg st="1" end="1"/>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43715">
                                            <p:txEl>
                                              <p:pRg st="2" end="2"/>
                                            </p:txEl>
                                          </p:spTgt>
                                        </p:tgtEl>
                                        <p:attrNameLst>
                                          <p:attrName>style.visibility</p:attrName>
                                        </p:attrNameLst>
                                      </p:cBhvr>
                                      <p:to>
                                        <p:strVal val="visible"/>
                                      </p:to>
                                    </p:set>
                                    <p:animEffect transition="in" filter="fade">
                                      <p:cBhvr>
                                        <p:cTn id="19" dur="2000"/>
                                        <p:tgtEl>
                                          <p:spTgt spid="243715">
                                            <p:txEl>
                                              <p:pRg st="2" end="2"/>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43715">
                                            <p:txEl>
                                              <p:pRg st="3" end="3"/>
                                            </p:txEl>
                                          </p:spTgt>
                                        </p:tgtEl>
                                        <p:attrNameLst>
                                          <p:attrName>style.visibility</p:attrName>
                                        </p:attrNameLst>
                                      </p:cBhvr>
                                      <p:to>
                                        <p:strVal val="visible"/>
                                      </p:to>
                                    </p:set>
                                    <p:animEffect transition="in" filter="fade">
                                      <p:cBhvr>
                                        <p:cTn id="23" dur="2000"/>
                                        <p:tgtEl>
                                          <p:spTgt spid="243715">
                                            <p:txEl>
                                              <p:pRg st="3" end="3"/>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43715">
                                            <p:txEl>
                                              <p:pRg st="4" end="4"/>
                                            </p:txEl>
                                          </p:spTgt>
                                        </p:tgtEl>
                                        <p:attrNameLst>
                                          <p:attrName>style.visibility</p:attrName>
                                        </p:attrNameLst>
                                      </p:cBhvr>
                                      <p:to>
                                        <p:strVal val="visible"/>
                                      </p:to>
                                    </p:set>
                                    <p:animEffect transition="in" filter="fade">
                                      <p:cBhvr>
                                        <p:cTn id="27" dur="2000"/>
                                        <p:tgtEl>
                                          <p:spTgt spid="2437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4" grpId="0"/>
      <p:bldP spid="2437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141E2B-7735-46C8-B9BE-D0B742370187}"/>
              </a:ext>
            </a:extLst>
          </p:cNvPr>
          <p:cNvSpPr>
            <a:spLocks noGrp="1"/>
          </p:cNvSpPr>
          <p:nvPr>
            <p:ph type="title"/>
          </p:nvPr>
        </p:nvSpPr>
        <p:spPr/>
        <p:txBody>
          <a:bodyPr/>
          <a:lstStyle/>
          <a:p>
            <a:r>
              <a:rPr lang="cs-CZ" dirty="0"/>
              <a:t>Druhý (epistemický) zákon poměřování</a:t>
            </a:r>
          </a:p>
        </p:txBody>
      </p:sp>
      <p:sp>
        <p:nvSpPr>
          <p:cNvPr id="3" name="Zástupný obsah 2">
            <a:extLst>
              <a:ext uri="{FF2B5EF4-FFF2-40B4-BE49-F238E27FC236}">
                <a16:creationId xmlns:a16="http://schemas.microsoft.com/office/drawing/2014/main" id="{A57AF370-26E3-4F0A-AECD-ACB33363A3B5}"/>
              </a:ext>
            </a:extLst>
          </p:cNvPr>
          <p:cNvSpPr>
            <a:spLocks noGrp="1"/>
          </p:cNvSpPr>
          <p:nvPr>
            <p:ph idx="1"/>
          </p:nvPr>
        </p:nvSpPr>
        <p:spPr>
          <a:xfrm>
            <a:off x="457200" y="1600200"/>
            <a:ext cx="8229600" cy="4979987"/>
          </a:xfrm>
        </p:spPr>
        <p:txBody>
          <a:bodyPr/>
          <a:lstStyle/>
          <a:p>
            <a:r>
              <a:rPr lang="cs-CZ" i="1" dirty="0"/>
              <a:t>„Čím těžší je zásah do základního práva, tím větší musí být </a:t>
            </a:r>
            <a:r>
              <a:rPr lang="cs-CZ" b="1" i="1" dirty="0"/>
              <a:t>jistota</a:t>
            </a:r>
            <a:r>
              <a:rPr lang="cs-CZ" i="1" dirty="0"/>
              <a:t> o premisách, na nichž je založen.“</a:t>
            </a:r>
            <a:r>
              <a:rPr lang="cs-CZ" dirty="0"/>
              <a:t> (R. Alexy)</a:t>
            </a:r>
          </a:p>
          <a:p>
            <a:r>
              <a:rPr lang="cs-CZ" dirty="0"/>
              <a:t>Otázka poznatelnosti empirických a normativních předpokladů výroků obsažených ve vážící formuli</a:t>
            </a:r>
          </a:p>
          <a:p>
            <a:r>
              <a:rPr lang="cs-CZ" dirty="0"/>
              <a:t>Stejná otázka: numerické dosažení hodnot/jiné hodnotící predikáty (jistý x nejistý)</a:t>
            </a:r>
          </a:p>
        </p:txBody>
      </p:sp>
    </p:spTree>
    <p:extLst>
      <p:ext uri="{BB962C8B-B14F-4D97-AF65-F5344CB8AC3E}">
        <p14:creationId xmlns:p14="http://schemas.microsoft.com/office/powerpoint/2010/main" val="173252477"/>
      </p:ext>
    </p:extLst>
  </p:cSld>
  <p:clrMapOvr>
    <a:masterClrMapping/>
  </p:clrMapOvr>
</p:sld>
</file>

<file path=ppt/theme/theme1.xml><?xml version="1.0" encoding="utf-8"?>
<a:theme xmlns:a="http://schemas.openxmlformats.org/drawingml/2006/main" name="Váhy">
  <a:themeElements>
    <a:clrScheme name="Váhy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Váhy">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just" defTabSz="914400" rtl="0" eaLnBrk="1" fontAlgn="base" latinLnBrk="0" hangingPunct="1">
          <a:lnSpc>
            <a:spcPct val="100000"/>
          </a:lnSpc>
          <a:spcBef>
            <a:spcPct val="0"/>
          </a:spcBef>
          <a:spcAft>
            <a:spcPct val="0"/>
          </a:spcAft>
          <a:buClrTx/>
          <a:buSzTx/>
          <a:buFontTx/>
          <a:buNone/>
          <a:tabLst/>
          <a:defRPr kumimoji="0" lang="cs-CZ" altLang="cs-CZ"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FFFF99"/>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spAutoFit/>
      </a:bodyPr>
      <a:lstStyle>
        <a:defPPr marL="0" marR="0" indent="0" algn="just" defTabSz="914400" rtl="0" eaLnBrk="1" fontAlgn="base" latinLnBrk="0" hangingPunct="1">
          <a:lnSpc>
            <a:spcPct val="100000"/>
          </a:lnSpc>
          <a:spcBef>
            <a:spcPct val="0"/>
          </a:spcBef>
          <a:spcAft>
            <a:spcPct val="0"/>
          </a:spcAft>
          <a:buClrTx/>
          <a:buSzTx/>
          <a:buFontTx/>
          <a:buNone/>
          <a:tabLst/>
          <a:defRPr kumimoji="0" lang="cs-CZ" altLang="cs-CZ"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Váhy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Váhy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Váhy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Váhy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áhy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Váhy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Váhy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Váhy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Váhy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402</TotalTime>
  <Words>2402</Words>
  <Application>Microsoft Office PowerPoint</Application>
  <PresentationFormat>Předvádění na obrazovce (4:3)</PresentationFormat>
  <Paragraphs>236</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Tahoma</vt:lpstr>
      <vt:lpstr>Wingdings</vt:lpstr>
      <vt:lpstr>Calibri</vt:lpstr>
      <vt:lpstr>Váhy</vt:lpstr>
      <vt:lpstr>Princip proporcionality</vt:lpstr>
      <vt:lpstr>Struktura práva</vt:lpstr>
      <vt:lpstr>Norma x princip</vt:lpstr>
      <vt:lpstr>Pojem proporcionality</vt:lpstr>
      <vt:lpstr>Pojem proporcionality</vt:lpstr>
      <vt:lpstr>Problém přímé aplikovatelnosti ústavních principů</vt:lpstr>
      <vt:lpstr>Propojení principu proporcionality a Alexyho teorie</vt:lpstr>
      <vt:lpstr>Zákon (zásada) vyvažování = první zákon poměřování</vt:lpstr>
      <vt:lpstr>Druhý (epistemický) zákon poměřování</vt:lpstr>
      <vt:lpstr>Disproporce</vt:lpstr>
      <vt:lpstr>Princip proporcionality jako meta-princip a metoda</vt:lpstr>
      <vt:lpstr>Princip proporcionality – alternativní metody</vt:lpstr>
      <vt:lpstr>Princip proporcionality – alternativní metody</vt:lpstr>
      <vt:lpstr>Princip proporcionality – alternativní metody</vt:lpstr>
      <vt:lpstr>Princip proporcionality – alternativní metody</vt:lpstr>
      <vt:lpstr>Princip proporcionality</vt:lpstr>
      <vt:lpstr>Princip proporcionality</vt:lpstr>
      <vt:lpstr>Princip proporcionality</vt:lpstr>
      <vt:lpstr>Princip proporcionality</vt:lpstr>
      <vt:lpstr>Proporcionalita v právní argumentaci</vt:lpstr>
      <vt:lpstr>Princip proporcionality – judiciální podoba</vt:lpstr>
      <vt:lpstr>Proporcionalita a EU</vt:lpstr>
      <vt:lpstr>Princip proporcionality v ČR</vt:lpstr>
      <vt:lpstr>Proporcionalita v judikatuře ÚS ČR</vt:lpstr>
      <vt:lpstr>Princip proporcionality jako metodologický test</vt:lpstr>
      <vt:lpstr>Proporcionalita v judikatuře ÚS</vt:lpstr>
      <vt:lpstr>Princip proporcionality</vt:lpstr>
      <vt:lpstr>Proporcionalita v judikatuře NSS</vt:lpstr>
      <vt:lpstr>Proporcionalita v judikatuře NSS</vt:lpstr>
      <vt:lpstr>Proporcionalita a teleologie aneb závěrečný rekurz  k účelu</vt:lpstr>
    </vt:vector>
  </TitlesOfParts>
  <Company>Nejvyšší správní soud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 proporcionality jako teleologická metoda výkladu</dc:title>
  <dc:creator>Nejvyšší správní soud</dc:creator>
  <cp:lastModifiedBy>Lukáš Hlouch</cp:lastModifiedBy>
  <cp:revision>26</cp:revision>
  <dcterms:created xsi:type="dcterms:W3CDTF">2013-04-03T19:42:33Z</dcterms:created>
  <dcterms:modified xsi:type="dcterms:W3CDTF">2021-04-18T22:10:03Z</dcterms:modified>
</cp:coreProperties>
</file>