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7" r:id="rId9"/>
    <p:sldId id="269" r:id="rId10"/>
    <p:sldId id="261" r:id="rId11"/>
    <p:sldId id="271" r:id="rId12"/>
    <p:sldId id="272" r:id="rId13"/>
    <p:sldId id="270" r:id="rId14"/>
    <p:sldId id="262" r:id="rId15"/>
    <p:sldId id="263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99CCFF"/>
    <a:srgbClr val="6699FF"/>
    <a:srgbClr val="FFCCCC"/>
    <a:srgbClr val="FF0000"/>
    <a:srgbClr val="FF9999"/>
    <a:srgbClr val="FFFF99"/>
    <a:srgbClr val="0000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74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50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70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92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32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04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71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47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98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0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75EBE-C856-4AFB-8628-C9F650A9EE6A}" type="datetimeFigureOut">
              <a:rPr lang="cs-CZ" smtClean="0"/>
              <a:t>12.05.2021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68D6A-5221-47FD-8236-DE8EBCA90F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60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640960" cy="3168351"/>
          </a:xfrm>
          <a:solidFill>
            <a:srgbClr val="CC0000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99"/>
                </a:solidFill>
                <a:latin typeface="Caladea" panose="02040503050406030204" pitchFamily="18" charset="-18"/>
              </a:rPr>
              <a:t>Renesance subsidiárních smluv v EU?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  <a:solidFill>
            <a:srgbClr val="FFFF99"/>
          </a:solidFill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508087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Dohoda o Jednotném patentovém soudu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opět uzavřená smlouva – jen členové EU</a:t>
            </a:r>
          </a:p>
          <a:p>
            <a:r>
              <a:rPr lang="cs-CZ" dirty="0"/>
              <a:t>v preambuli těsná návaznost na právní a institucionální systém EU</a:t>
            </a:r>
          </a:p>
          <a:p>
            <a:r>
              <a:rPr lang="cs-CZ" dirty="0"/>
              <a:t>Nový soud </a:t>
            </a:r>
            <a:r>
              <a:rPr lang="cs-CZ" b="1" dirty="0"/>
              <a:t>není soudem EU </a:t>
            </a:r>
            <a:r>
              <a:rPr lang="cs-CZ" dirty="0"/>
              <a:t>– je to </a:t>
            </a:r>
            <a:r>
              <a:rPr lang="cs-CZ" b="1" dirty="0">
                <a:solidFill>
                  <a:srgbClr val="C00000"/>
                </a:solidFill>
              </a:rPr>
              <a:t>mezinárodní soud </a:t>
            </a:r>
            <a:r>
              <a:rPr lang="cs-CZ" b="1" dirty="0"/>
              <a:t>s postavením soudu vnitrostátního</a:t>
            </a:r>
            <a:r>
              <a:rPr lang="cs-CZ" dirty="0"/>
              <a:t> pro každý členský stát – součást jeho národní soudní soustavy</a:t>
            </a:r>
          </a:p>
        </p:txBody>
      </p:sp>
    </p:spTree>
    <p:extLst>
      <p:ext uri="{BB962C8B-B14F-4D97-AF65-F5344CB8AC3E}">
        <p14:creationId xmlns:p14="http://schemas.microsoft.com/office/powerpoint/2010/main" val="976678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Dohoda o Jednotném patentovém soudu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povinnost respektovat přednost práva EU</a:t>
            </a:r>
          </a:p>
          <a:p>
            <a:r>
              <a:rPr lang="cs-CZ" dirty="0"/>
              <a:t>respektování pravomoci Soudního dvora u předběžných otázek</a:t>
            </a:r>
          </a:p>
          <a:p>
            <a:r>
              <a:rPr lang="cs-CZ" dirty="0"/>
              <a:t>odpovědnost za škodu způsobenou porušením práva EU (</a:t>
            </a:r>
            <a:r>
              <a:rPr lang="cs-CZ" dirty="0" err="1"/>
              <a:t>Francovich</a:t>
            </a:r>
            <a:r>
              <a:rPr lang="cs-CZ" dirty="0"/>
              <a:t>) </a:t>
            </a:r>
          </a:p>
          <a:p>
            <a:r>
              <a:rPr lang="cs-CZ" dirty="0"/>
              <a:t>vynucování vůči členským státům – podle čl. 258 – 260 </a:t>
            </a:r>
            <a:r>
              <a:rPr lang="cs-CZ" dirty="0" err="1"/>
              <a:t>SFEU</a:t>
            </a:r>
            <a:endParaRPr lang="cs-CZ" dirty="0"/>
          </a:p>
          <a:p>
            <a:r>
              <a:rPr lang="cs-CZ" dirty="0"/>
              <a:t>přičitatelnost chování soudu jednotlivým členským státům (odvolací soud: všem)</a:t>
            </a:r>
          </a:p>
        </p:txBody>
      </p:sp>
    </p:spTree>
    <p:extLst>
      <p:ext uri="{BB962C8B-B14F-4D97-AF65-F5344CB8AC3E}">
        <p14:creationId xmlns:p14="http://schemas.microsoft.com/office/powerpoint/2010/main" val="2188730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Dohoda o Jednotném patentovém soudu - 3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opět silný prvek </a:t>
            </a:r>
            <a:r>
              <a:rPr lang="cs-CZ" b="1" dirty="0">
                <a:solidFill>
                  <a:srgbClr val="C00000"/>
                </a:solidFill>
              </a:rPr>
              <a:t>subordinace</a:t>
            </a:r>
            <a:r>
              <a:rPr lang="cs-CZ" dirty="0"/>
              <a:t> členských států v rámci mechanismu odpovědnosti stanoveném Dohodou</a:t>
            </a:r>
          </a:p>
          <a:p>
            <a:r>
              <a:rPr lang="cs-CZ" dirty="0"/>
              <a:t>sankcionuje EU</a:t>
            </a:r>
          </a:p>
        </p:txBody>
      </p:sp>
    </p:spTree>
    <p:extLst>
      <p:ext uri="{BB962C8B-B14F-4D97-AF65-F5344CB8AC3E}">
        <p14:creationId xmlns:p14="http://schemas.microsoft.com/office/powerpoint/2010/main" val="2886092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/>
              <a:t>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</a:t>
            </a:r>
          </a:p>
        </p:txBody>
      </p:sp>
      <p:sp>
        <p:nvSpPr>
          <p:cNvPr id="4" name="Ovál 3"/>
          <p:cNvSpPr/>
          <p:nvPr/>
        </p:nvSpPr>
        <p:spPr>
          <a:xfrm>
            <a:off x="827584" y="1916832"/>
            <a:ext cx="5040560" cy="396044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bg1"/>
                </a:solidFill>
              </a:rPr>
              <a:t>PRÁVO EU</a:t>
            </a:r>
          </a:p>
        </p:txBody>
      </p:sp>
      <p:sp>
        <p:nvSpPr>
          <p:cNvPr id="5" name="Ovál 4"/>
          <p:cNvSpPr/>
          <p:nvPr/>
        </p:nvSpPr>
        <p:spPr>
          <a:xfrm>
            <a:off x="4535996" y="3068960"/>
            <a:ext cx="2664296" cy="1656184"/>
          </a:xfrm>
          <a:prstGeom prst="ellipse">
            <a:avLst/>
          </a:prstGeom>
          <a:gradFill flip="none" rotWithShape="1">
            <a:gsLst>
              <a:gs pos="0">
                <a:srgbClr val="FF7C80">
                  <a:shade val="30000"/>
                  <a:satMod val="115000"/>
                </a:srgbClr>
              </a:gs>
              <a:gs pos="50000">
                <a:srgbClr val="FF7C80">
                  <a:shade val="67500"/>
                  <a:satMod val="115000"/>
                </a:srgbClr>
              </a:gs>
              <a:gs pos="100000">
                <a:srgbClr val="FF7C8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Dohoda o </a:t>
            </a:r>
            <a:r>
              <a:rPr lang="cs-CZ" sz="2400" b="1" dirty="0" err="1">
                <a:solidFill>
                  <a:schemeClr val="tx1"/>
                </a:solidFill>
              </a:rPr>
              <a:t>JPS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508364"/>
            <a:ext cx="8695009" cy="707886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cs-CZ" sz="4000" dirty="0"/>
              <a:t>Dohoda o Jednotném patentovém soudu</a:t>
            </a:r>
          </a:p>
        </p:txBody>
      </p:sp>
    </p:spTree>
    <p:extLst>
      <p:ext uri="{BB962C8B-B14F-4D97-AF65-F5344CB8AC3E}">
        <p14:creationId xmlns:p14="http://schemas.microsoft.com/office/powerpoint/2010/main" val="4081924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 fontScale="90000"/>
          </a:bodyPr>
          <a:lstStyle/>
          <a:p>
            <a:r>
              <a:rPr lang="cs-CZ" dirty="0"/>
              <a:t>Specifika oproti „obyčejným“ mezinárodním smlouvám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r>
              <a:rPr lang="cs-CZ" dirty="0"/>
              <a:t>členské státy </a:t>
            </a:r>
          </a:p>
          <a:p>
            <a:pPr lvl="1"/>
            <a:r>
              <a:rPr lang="cs-CZ" dirty="0"/>
              <a:t>přenášejí nové svrchované pravomoci na jiné subjekty, </a:t>
            </a:r>
          </a:p>
          <a:p>
            <a:pPr lvl="1"/>
            <a:r>
              <a:rPr lang="cs-CZ" dirty="0"/>
              <a:t>podřizují se novým sankcím</a:t>
            </a:r>
          </a:p>
          <a:p>
            <a:pPr lvl="1"/>
            <a:r>
              <a:rPr lang="cs-CZ" dirty="0"/>
              <a:t>jejich postavení je podřízeno</a:t>
            </a:r>
          </a:p>
          <a:p>
            <a:r>
              <a:rPr lang="cs-CZ" dirty="0"/>
              <a:t>Tyto smlouvy zavádějí subordinaci smluvních stran Evropské unii nebo vlastnímu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322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66"/>
          </a:solidFill>
        </p:spPr>
        <p:txBody>
          <a:bodyPr>
            <a:normAutofit/>
          </a:bodyPr>
          <a:lstStyle/>
          <a:p>
            <a:r>
              <a:rPr lang="cs-CZ" dirty="0"/>
              <a:t>Nové subsidiární smlouvy?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b="1" u="sng" dirty="0">
                <a:solidFill>
                  <a:srgbClr val="FF0000"/>
                </a:solidFill>
              </a:rPr>
              <a:t>NE.</a:t>
            </a:r>
            <a:r>
              <a:rPr lang="cs-CZ" dirty="0"/>
              <a:t>  Zavádějí změny a doplňky </a:t>
            </a:r>
            <a:r>
              <a:rPr lang="cs-CZ" b="1" u="sng" dirty="0"/>
              <a:t>primárního práva EU</a:t>
            </a:r>
            <a:r>
              <a:rPr lang="cs-CZ" b="1" dirty="0"/>
              <a:t>.</a:t>
            </a:r>
          </a:p>
          <a:p>
            <a:r>
              <a:rPr lang="cs-CZ" dirty="0"/>
              <a:t>Do mezinárodně právního instrumentu je </a:t>
            </a:r>
            <a:r>
              <a:rPr lang="cs-CZ" b="1" u="sng" dirty="0"/>
              <a:t>„vpašován“ princip subordinace</a:t>
            </a:r>
            <a:r>
              <a:rPr lang="cs-CZ" b="1" dirty="0"/>
              <a:t> </a:t>
            </a:r>
            <a:r>
              <a:rPr lang="cs-CZ" dirty="0"/>
              <a:t>(podobně jako do smluv primárního práva EU) – </a:t>
            </a:r>
            <a:r>
              <a:rPr lang="cs-CZ" b="1" dirty="0"/>
              <a:t>uplatní se </a:t>
            </a:r>
            <a:r>
              <a:rPr lang="cs-CZ" b="1" u="sng" dirty="0"/>
              <a:t>donucovací mechanismus EU vůči členským státům</a:t>
            </a:r>
            <a:r>
              <a:rPr lang="cs-CZ" b="1" dirty="0"/>
              <a:t>.</a:t>
            </a:r>
          </a:p>
          <a:p>
            <a:r>
              <a:rPr lang="cs-CZ" b="1" dirty="0"/>
              <a:t>Ústavní schvalování v ČR: podle čl. </a:t>
            </a:r>
            <a:r>
              <a:rPr lang="cs-CZ" b="1" dirty="0" err="1"/>
              <a:t>10a</a:t>
            </a:r>
            <a:r>
              <a:rPr lang="cs-CZ" b="1" dirty="0"/>
              <a:t> Ústavy</a:t>
            </a:r>
          </a:p>
        </p:txBody>
      </p:sp>
    </p:spTree>
    <p:extLst>
      <p:ext uri="{BB962C8B-B14F-4D97-AF65-F5344CB8AC3E}">
        <p14:creationId xmlns:p14="http://schemas.microsoft.com/office/powerpoint/2010/main" val="371332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dirty="0"/>
              <a:t>Původní subsidiární smlouvy EHS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/>
              <a:t>Základní znak: </a:t>
            </a:r>
            <a:r>
              <a:rPr lang="cs-CZ" b="1" u="sng" dirty="0"/>
              <a:t>Doplňková právní úprava </a:t>
            </a:r>
            <a:r>
              <a:rPr lang="cs-CZ" u="sng" dirty="0"/>
              <a:t>institutů, které nespadají do pravomoci EHS (EU)</a:t>
            </a:r>
            <a:r>
              <a:rPr lang="cs-CZ" dirty="0"/>
              <a:t>  (čl. 293 SES)</a:t>
            </a:r>
          </a:p>
          <a:p>
            <a:pPr lvl="1"/>
            <a:r>
              <a:rPr lang="cs-CZ" dirty="0"/>
              <a:t>oblast mezinárodního práva soukromého a procesního</a:t>
            </a:r>
          </a:p>
          <a:p>
            <a:pPr lvl="1"/>
            <a:r>
              <a:rPr lang="cs-CZ" dirty="0"/>
              <a:t>(Schengenské dohody) </a:t>
            </a:r>
          </a:p>
          <a:p>
            <a:pPr lvl="1"/>
            <a:r>
              <a:rPr lang="cs-CZ" dirty="0"/>
              <a:t>tedy: </a:t>
            </a:r>
            <a:r>
              <a:rPr lang="cs-CZ" b="1" u="sng" dirty="0">
                <a:solidFill>
                  <a:srgbClr val="FF0000"/>
                </a:solidFill>
              </a:rPr>
              <a:t>na úrovni sekundárního práva</a:t>
            </a:r>
          </a:p>
          <a:p>
            <a:r>
              <a:rPr lang="cs-CZ" dirty="0"/>
              <a:t>Důvod: integrace zasahuje svými důsledky i do oblastí mimo pravomoci EHS (EU) – proto </a:t>
            </a:r>
            <a:r>
              <a:rPr lang="cs-CZ" b="1" dirty="0"/>
              <a:t>řešení cestou komplementárního použití mezinárodního práva</a:t>
            </a:r>
          </a:p>
          <a:p>
            <a:r>
              <a:rPr lang="cs-CZ" dirty="0"/>
              <a:t>smlouvy nezasahují do práva EHS (EU), jen ho doplňují</a:t>
            </a:r>
          </a:p>
          <a:p>
            <a:r>
              <a:rPr lang="cs-CZ" dirty="0"/>
              <a:t>nevypůjčují si orgány EHS (EU), nezasahují do fungování orgánů (kromě fakultativního výkladu úmluv o </a:t>
            </a:r>
            <a:r>
              <a:rPr lang="cs-CZ" dirty="0" err="1"/>
              <a:t>MPS</a:t>
            </a:r>
            <a:r>
              <a:rPr lang="cs-CZ" dirty="0"/>
              <a:t> Soudním dvorem – řešeno dodatkovým protokolem)</a:t>
            </a:r>
          </a:p>
        </p:txBody>
      </p:sp>
    </p:spTree>
    <p:extLst>
      <p:ext uri="{BB962C8B-B14F-4D97-AF65-F5344CB8AC3E}">
        <p14:creationId xmlns:p14="http://schemas.microsoft.com/office/powerpoint/2010/main" val="3553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/>
              <a:t>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</a:t>
            </a:r>
          </a:p>
        </p:txBody>
      </p:sp>
      <p:sp>
        <p:nvSpPr>
          <p:cNvPr id="4" name="Ovál 3"/>
          <p:cNvSpPr/>
          <p:nvPr/>
        </p:nvSpPr>
        <p:spPr>
          <a:xfrm>
            <a:off x="755576" y="1880650"/>
            <a:ext cx="5040560" cy="396044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bg1"/>
                </a:solidFill>
              </a:rPr>
              <a:t>PRÁVO EHS (ES/EU)</a:t>
            </a:r>
          </a:p>
        </p:txBody>
      </p:sp>
      <p:sp>
        <p:nvSpPr>
          <p:cNvPr id="5" name="Ovál 4"/>
          <p:cNvSpPr/>
          <p:nvPr/>
        </p:nvSpPr>
        <p:spPr>
          <a:xfrm>
            <a:off x="5796136" y="2996952"/>
            <a:ext cx="2664296" cy="16561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Subsidiární smlouvy</a:t>
            </a:r>
          </a:p>
        </p:txBody>
      </p:sp>
    </p:spTree>
    <p:extLst>
      <p:ext uri="{BB962C8B-B14F-4D97-AF65-F5344CB8AC3E}">
        <p14:creationId xmlns:p14="http://schemas.microsoft.com/office/powerpoint/2010/main" val="39426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Zánik původních subsidiárních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lnSpcReduction="10000"/>
          </a:bodyPr>
          <a:lstStyle/>
          <a:p>
            <a:r>
              <a:rPr lang="cs-CZ" dirty="0"/>
              <a:t>důvod existence subsidiárních smluv zaniká: rozšíření pravomocí ES – uplatní se běžné sekundární právo (zpravidla nařízení)</a:t>
            </a:r>
          </a:p>
          <a:p>
            <a:r>
              <a:rPr lang="cs-CZ" dirty="0"/>
              <a:t>čl. 293 do </a:t>
            </a:r>
            <a:r>
              <a:rPr lang="cs-CZ" dirty="0" err="1"/>
              <a:t>SFEU</a:t>
            </a:r>
            <a:r>
              <a:rPr lang="cs-CZ" dirty="0"/>
              <a:t> nepřevzat</a:t>
            </a:r>
          </a:p>
          <a:p>
            <a:r>
              <a:rPr lang="cs-CZ" b="1" dirty="0">
                <a:solidFill>
                  <a:srgbClr val="C00000"/>
                </a:solidFill>
              </a:rPr>
              <a:t>Dánsko - </a:t>
            </a:r>
            <a:r>
              <a:rPr lang="cs-CZ" b="1" dirty="0" err="1">
                <a:solidFill>
                  <a:srgbClr val="C00000"/>
                </a:solidFill>
              </a:rPr>
              <a:t>MPS</a:t>
            </a:r>
            <a:r>
              <a:rPr lang="cs-CZ" b="1" dirty="0">
                <a:solidFill>
                  <a:srgbClr val="C00000"/>
                </a:solidFill>
              </a:rPr>
              <a:t>: dodnes závazek na bázi mezinárodního práva </a:t>
            </a:r>
            <a:r>
              <a:rPr lang="cs-CZ" dirty="0">
                <a:solidFill>
                  <a:srgbClr val="C00000"/>
                </a:solidFill>
              </a:rPr>
              <a:t>(nikoli práva ES/EU)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00CC"/>
                </a:solidFill>
              </a:rPr>
              <a:t>= oddělení roviny práva ES/EU (</a:t>
            </a:r>
            <a:r>
              <a:rPr lang="cs-CZ" b="1" u="sng" dirty="0">
                <a:solidFill>
                  <a:srgbClr val="0000CC"/>
                </a:solidFill>
              </a:rPr>
              <a:t>subordinační</a:t>
            </a:r>
            <a:r>
              <a:rPr lang="cs-CZ" b="1" dirty="0">
                <a:solidFill>
                  <a:srgbClr val="0000CC"/>
                </a:solidFill>
              </a:rPr>
              <a:t> –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00CC"/>
                </a:solidFill>
              </a:rPr>
              <a:t>s donucovacím mechanismem) a roviny mezinárodního práva (</a:t>
            </a:r>
            <a:r>
              <a:rPr lang="cs-CZ" b="1" u="sng" dirty="0">
                <a:solidFill>
                  <a:srgbClr val="0000CC"/>
                </a:solidFill>
              </a:rPr>
              <a:t>koordinační</a:t>
            </a:r>
            <a:r>
              <a:rPr lang="cs-CZ" b="1" dirty="0">
                <a:solidFill>
                  <a:srgbClr val="0000C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7595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Nově: uzavřené mezinárodní smlouvy mezi členskými státy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  <a:solidFill>
            <a:srgbClr val="FFFFCC"/>
          </a:solidFill>
        </p:spPr>
        <p:txBody>
          <a:bodyPr/>
          <a:lstStyle/>
          <a:p>
            <a:endParaRPr lang="cs-CZ" dirty="0"/>
          </a:p>
          <a:p>
            <a:r>
              <a:rPr lang="cs-CZ" dirty="0"/>
              <a:t>jiné funkce než bývalé subsidiární smlouvy</a:t>
            </a:r>
          </a:p>
          <a:p>
            <a:r>
              <a:rPr lang="cs-CZ" dirty="0"/>
              <a:t>nepředstavují doplnění („nastavení“) sekundárního práva EU, ale zásahy do práva primárního</a:t>
            </a:r>
          </a:p>
        </p:txBody>
      </p:sp>
    </p:spTree>
    <p:extLst>
      <p:ext uri="{BB962C8B-B14F-4D97-AF65-F5344CB8AC3E}">
        <p14:creationId xmlns:p14="http://schemas.microsoft.com/office/powerpoint/2010/main" val="13799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dirty="0"/>
              <a:t>Smlouva o stabilitě, ... - 1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cs-CZ" b="1" dirty="0"/>
              <a:t>Smlouva o stabilitě, koordinaci a správě v </a:t>
            </a:r>
            <a:r>
              <a:rPr lang="cs-CZ" b="1" dirty="0" err="1"/>
              <a:t>HMU</a:t>
            </a:r>
            <a:r>
              <a:rPr lang="cs-CZ" b="1" dirty="0"/>
              <a:t>: uzavřená smlouva – jen členové EU</a:t>
            </a:r>
          </a:p>
          <a:p>
            <a:r>
              <a:rPr lang="cs-CZ" dirty="0"/>
              <a:t>smlouva je formálně jen běžnou mezinárodní smlouvou a nemá být součástí práva EU</a:t>
            </a:r>
          </a:p>
          <a:p>
            <a:r>
              <a:rPr lang="cs-CZ" dirty="0"/>
              <a:t>úzká návaznost na právo EU v preambuli</a:t>
            </a:r>
          </a:p>
          <a:p>
            <a:r>
              <a:rPr lang="cs-CZ" dirty="0"/>
              <a:t>čl. 7: zasahuje do institucí EU (rozhodování Komise podle čl. 126 </a:t>
            </a:r>
            <a:r>
              <a:rPr lang="cs-CZ" dirty="0" err="1"/>
              <a:t>SFEU</a:t>
            </a:r>
            <a:r>
              <a:rPr lang="cs-CZ" dirty="0"/>
              <a:t> – přímý vliv na mechanismus fungování Komise)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91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Smlouva o stabilitě, ...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čl. 8: vzájemné žaloby členských států k Soudnímu dvoru EU při nedodržování Smlouvy</a:t>
            </a:r>
          </a:p>
          <a:p>
            <a:pPr lvl="1"/>
            <a:r>
              <a:rPr lang="cs-CZ" dirty="0"/>
              <a:t>rozšíření aktivní legitimace členských států oproti </a:t>
            </a:r>
            <a:r>
              <a:rPr lang="cs-CZ" dirty="0" err="1"/>
              <a:t>SFEU</a:t>
            </a:r>
            <a:r>
              <a:rPr lang="cs-CZ" dirty="0"/>
              <a:t> (v některých případech povinnost podat žalobu)</a:t>
            </a:r>
          </a:p>
          <a:p>
            <a:pPr lvl="1"/>
            <a:r>
              <a:rPr lang="cs-CZ" dirty="0"/>
              <a:t>řízení podle </a:t>
            </a:r>
            <a:r>
              <a:rPr lang="cs-CZ" dirty="0" err="1"/>
              <a:t>SFEU</a:t>
            </a:r>
            <a:endParaRPr lang="cs-CZ" dirty="0"/>
          </a:p>
          <a:p>
            <a:pPr lvl="1"/>
            <a:r>
              <a:rPr lang="cs-CZ" dirty="0"/>
              <a:t>ukládání pokut Soudním dvorem</a:t>
            </a:r>
          </a:p>
          <a:p>
            <a:pPr lvl="1"/>
            <a:r>
              <a:rPr lang="cs-CZ" dirty="0"/>
              <a:t>Komise se neúčastní</a:t>
            </a:r>
          </a:p>
          <a:p>
            <a:r>
              <a:rPr lang="cs-CZ" dirty="0"/>
              <a:t>Pravomoc Soudního dvora založena na bázi čl. 273 </a:t>
            </a:r>
            <a:r>
              <a:rPr lang="cs-CZ" dirty="0" err="1"/>
              <a:t>SFEU</a:t>
            </a:r>
            <a:r>
              <a:rPr lang="cs-CZ" dirty="0"/>
              <a:t> (rozhodčí soud)</a:t>
            </a:r>
          </a:p>
          <a:p>
            <a:r>
              <a:rPr lang="cs-CZ" dirty="0"/>
              <a:t>Je to doplnění, tedy zásah do </a:t>
            </a:r>
            <a:r>
              <a:rPr lang="cs-CZ" dirty="0" err="1"/>
              <a:t>SFEU</a:t>
            </a:r>
            <a:r>
              <a:rPr lang="cs-CZ" dirty="0"/>
              <a:t>, tedy fakticky </a:t>
            </a:r>
            <a:r>
              <a:rPr lang="cs-CZ" b="1" dirty="0">
                <a:solidFill>
                  <a:srgbClr val="C00000"/>
                </a:solidFill>
              </a:rPr>
              <a:t>změna primárního práva EU </a:t>
            </a:r>
            <a:r>
              <a:rPr lang="cs-CZ" dirty="0"/>
              <a:t>bez dodržení předepsaných procedur (čl. 48 </a:t>
            </a:r>
            <a:r>
              <a:rPr lang="cs-CZ" dirty="0" err="1"/>
              <a:t>SEU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504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Smlouva o stabilitě, ... - 3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/>
          </a:bodyPr>
          <a:lstStyle/>
          <a:p>
            <a:r>
              <a:rPr lang="cs-CZ" dirty="0"/>
              <a:t>Smlouva stanoví vlastní </a:t>
            </a:r>
            <a:r>
              <a:rPr lang="cs-CZ" b="1" dirty="0"/>
              <a:t>mechanismus vynucování </a:t>
            </a:r>
            <a:r>
              <a:rPr lang="cs-CZ" dirty="0"/>
              <a:t>pomocí Soudního dvora, tedy orgánu EU</a:t>
            </a:r>
          </a:p>
          <a:p>
            <a:r>
              <a:rPr lang="cs-CZ" dirty="0"/>
              <a:t>dochází k </a:t>
            </a:r>
            <a:r>
              <a:rPr lang="cs-CZ" b="1" dirty="0"/>
              <a:t>subordinaci členských států </a:t>
            </a:r>
            <a:r>
              <a:rPr lang="cs-CZ" dirty="0"/>
              <a:t>mechanismu Smlouvy, který má nové významné nadstátní pravomoci</a:t>
            </a:r>
          </a:p>
          <a:p>
            <a:r>
              <a:rPr lang="cs-CZ" dirty="0"/>
              <a:t>změna primárního práva standardním způsobem nemožná – nesouhlasí všechny členské státy, problémy s procedurou (Konvent)</a:t>
            </a:r>
          </a:p>
        </p:txBody>
      </p:sp>
    </p:spTree>
    <p:extLst>
      <p:ext uri="{BB962C8B-B14F-4D97-AF65-F5344CB8AC3E}">
        <p14:creationId xmlns:p14="http://schemas.microsoft.com/office/powerpoint/2010/main" val="35657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/>
              <a:t>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</a:t>
            </a:r>
          </a:p>
        </p:txBody>
      </p:sp>
      <p:sp>
        <p:nvSpPr>
          <p:cNvPr id="4" name="Ovál 3"/>
          <p:cNvSpPr/>
          <p:nvPr/>
        </p:nvSpPr>
        <p:spPr>
          <a:xfrm>
            <a:off x="1619672" y="1916832"/>
            <a:ext cx="5040560" cy="3960440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600" b="1" dirty="0">
              <a:solidFill>
                <a:schemeClr val="bg1"/>
              </a:solidFill>
            </a:endParaRPr>
          </a:p>
          <a:p>
            <a:pPr algn="ctr"/>
            <a:r>
              <a:rPr lang="cs-CZ" sz="3600" b="1" dirty="0">
                <a:solidFill>
                  <a:schemeClr val="bg1"/>
                </a:solidFill>
              </a:rPr>
              <a:t>PRÁVO EU</a:t>
            </a:r>
          </a:p>
        </p:txBody>
      </p:sp>
      <p:sp>
        <p:nvSpPr>
          <p:cNvPr id="5" name="Ovál 4"/>
          <p:cNvSpPr/>
          <p:nvPr/>
        </p:nvSpPr>
        <p:spPr>
          <a:xfrm>
            <a:off x="3563888" y="2132856"/>
            <a:ext cx="2664296" cy="16561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Smlouva o stabilitě ...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835696" y="476672"/>
            <a:ext cx="5386988" cy="707886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cs-CZ" sz="4000" dirty="0"/>
              <a:t>Smlouva o stabilitě, ... - 4</a:t>
            </a:r>
          </a:p>
        </p:txBody>
      </p:sp>
    </p:spTree>
    <p:extLst>
      <p:ext uri="{BB962C8B-B14F-4D97-AF65-F5344CB8AC3E}">
        <p14:creationId xmlns:p14="http://schemas.microsoft.com/office/powerpoint/2010/main" val="3613281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657</Words>
  <Application>Microsoft Office PowerPoint</Application>
  <PresentationFormat>Předvádění na obrazovce (4:3)</PresentationFormat>
  <Paragraphs>77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Caladea</vt:lpstr>
      <vt:lpstr>Calibri</vt:lpstr>
      <vt:lpstr>Motiv systému Office</vt:lpstr>
      <vt:lpstr>Renesance subsidiárních smluv v EU?</vt:lpstr>
      <vt:lpstr>Původní subsidiární smlouvy EHS</vt:lpstr>
      <vt:lpstr>   </vt:lpstr>
      <vt:lpstr>Zánik původních subsidiárních smluv</vt:lpstr>
      <vt:lpstr>Nově: uzavřené mezinárodní smlouvy mezi členskými státy EU</vt:lpstr>
      <vt:lpstr>Smlouva o stabilitě, ... - 1</vt:lpstr>
      <vt:lpstr>Smlouva o stabilitě, ... - 2</vt:lpstr>
      <vt:lpstr>Smlouva o stabilitě, ... - 3</vt:lpstr>
      <vt:lpstr>   </vt:lpstr>
      <vt:lpstr>Dohoda o Jednotném patentovém soudu - 1</vt:lpstr>
      <vt:lpstr>Dohoda o Jednotném patentovém soudu - 2</vt:lpstr>
      <vt:lpstr>Dohoda o Jednotném patentovém soudu - 3</vt:lpstr>
      <vt:lpstr>   </vt:lpstr>
      <vt:lpstr>Specifika oproti „obyčejným“ mezinárodním smlouvám</vt:lpstr>
      <vt:lpstr>Nové subsidiární smlouvy?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Prof. JUDr. Vladimír Týč, CSc. Masarykova univerzita Brno  Renesance subsidiárních smluv  v EU?</dc:title>
  <dc:creator>Vladimír Týč</dc:creator>
  <cp:lastModifiedBy>Tyc Vladimir</cp:lastModifiedBy>
  <cp:revision>24</cp:revision>
  <cp:lastPrinted>2014-10-09T14:21:18Z</cp:lastPrinted>
  <dcterms:created xsi:type="dcterms:W3CDTF">2014-10-06T12:26:30Z</dcterms:created>
  <dcterms:modified xsi:type="dcterms:W3CDTF">2021-05-12T20:03:06Z</dcterms:modified>
</cp:coreProperties>
</file>