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81" r:id="rId8"/>
    <p:sldId id="276" r:id="rId9"/>
    <p:sldId id="279" r:id="rId10"/>
    <p:sldId id="262" r:id="rId11"/>
    <p:sldId id="264" r:id="rId12"/>
    <p:sldId id="267" r:id="rId13"/>
    <p:sldId id="268" r:id="rId14"/>
    <p:sldId id="282" r:id="rId15"/>
    <p:sldId id="283" r:id="rId16"/>
    <p:sldId id="277" r:id="rId17"/>
    <p:sldId id="280" r:id="rId18"/>
    <p:sldId id="284" r:id="rId19"/>
    <p:sldId id="275" r:id="rId20"/>
    <p:sldId id="269" r:id="rId21"/>
    <p:sldId id="266" r:id="rId22"/>
    <p:sldId id="272" r:id="rId23"/>
    <p:sldId id="270" r:id="rId24"/>
    <p:sldId id="271" r:id="rId25"/>
    <p:sldId id="285" r:id="rId26"/>
    <p:sldId id="286" r:id="rId27"/>
    <p:sldId id="287" r:id="rId28"/>
    <p:sldId id="273" r:id="rId29"/>
    <p:sldId id="274" r:id="rId3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333399"/>
    <a:srgbClr val="C2FEB8"/>
    <a:srgbClr val="DAFEA0"/>
    <a:srgbClr val="F7FFC9"/>
    <a:srgbClr val="C7FEB4"/>
    <a:srgbClr val="3EF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E3C42-796E-441C-8A95-DD16FBE98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70D13-54FB-414B-AC8C-13B60E042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625CFF-104B-49DB-B139-DD349BBA3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ED40-ACCB-4D10-8844-AE8A125156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62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34BB4-EA67-49F0-96D0-25542CD9E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D5F02-5623-481A-B301-5F8997FFA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4E15AF-E436-4A90-A4AC-18325F048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7DFF-961E-46E8-8664-3F23824CB5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70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045B5-A60D-441C-A477-8530A743D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D7355-5DFB-4E75-8BEC-2FB048FBC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A75DE-1BA3-4675-B64F-78AC51D33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153D-ECA0-452A-820C-5D0574F79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88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55D5B-D032-476B-BF6D-613F9A940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8BF774-67F7-4616-9C96-525D2648D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F3A7C-530F-461D-81C4-1DDF711C0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5D6E5-02D4-486D-BCA9-73CE734DE8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502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E05A9-A9E3-4153-822B-F10432CDC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342EA2-6C3E-48FB-931B-9A148D692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7C0CC-1C2B-49A8-B920-ECAAFA723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F50E-3FC2-41C1-8AE5-3F15C4E28C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47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8A3B4-832C-46CF-B920-37E9441B7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46D4B-AB7A-4E64-9CF0-AFD46FF17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3BC58-5081-45D0-A394-89F88B8B8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3633-B7B2-4897-9A09-D611DC383E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729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7B8E35-30E8-42F3-B6A5-9B4D684DF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CEF9EF-A7C2-415F-A82E-757894908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7A9ED-1996-452F-A145-B9F9CD08E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AECE-C56B-408C-9576-7C04D9AA85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3C0D96-C534-456F-BD6D-6D48FC6AA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A23E78-7DD5-4025-A12E-03FA1BA4A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0E9931-BC8A-41D6-B645-CE71519E9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ABA4-EE87-4740-A9E2-46AC2001D1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286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132170-0393-43A3-B50A-DD54EE7CE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5694FC-EBAD-4B3F-9C40-87B306845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BFAE25-4FF9-48AB-BF4E-E72E9D7E6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2E616-825D-4118-A99F-DD1749CF1F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0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CD5F1-4436-4AE1-B897-1B4083AF4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512DA-A848-4027-8D85-330A12278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090E2D-5D84-4689-BF56-15CBD4A67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F992-F01C-4B01-A255-DB7C00FC7D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875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AFDDC-FD7A-4596-8587-5513970AD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68C22-F12F-4C52-9A52-73550F1EC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861B6-EC3A-4CA3-96D8-47C7E1AAD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5C31-4E1D-4979-8037-0749043B95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23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F6EA7D-0DFD-4A0A-9998-80B23965C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35FE1E-98B3-4A82-B83F-1B502375F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9375F2-6C8D-402A-8EBD-AA28D5E0EF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01D593-3C1D-4316-A2F6-8E7B13D48E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B1D808-324B-47FF-8D57-38600BF9C0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2C0DE4B-4A2A-43E5-98C8-5449C8F51F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F9B4337-C2FF-40A7-86BB-2B6135127E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2160588"/>
          </a:xfrm>
          <a:solidFill>
            <a:srgbClr val="3EFD2F"/>
          </a:solidFill>
        </p:spPr>
        <p:txBody>
          <a:bodyPr/>
          <a:lstStyle/>
          <a:p>
            <a:pPr eaLnBrk="1" hangingPunct="1"/>
            <a:r>
              <a:rPr lang="cs-CZ" altLang="cs-CZ" b="1"/>
              <a:t>Vznik mezinárodní smlouvy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0196DDE1-3D25-4063-BFFA-F1FA57E8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3292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2BCDC6-179F-4CDE-BB94-14A7185B7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AUTENTIFIKACE TEXTU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293E19-7AA3-4B0B-A18A-359100D55D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rgbClr val="D3FD6B"/>
              </a:gs>
              <a:gs pos="50000">
                <a:srgbClr val="FFFFCC"/>
              </a:gs>
              <a:gs pos="100000">
                <a:srgbClr val="D3FD6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/>
              <a:t>DVOUSTRANNÉ:</a:t>
            </a:r>
          </a:p>
          <a:p>
            <a:pPr lvl="1" eaLnBrk="1" hangingPunct="1"/>
            <a:r>
              <a:rPr lang="cs-CZ" altLang="cs-CZ" sz="2800"/>
              <a:t>většinou splývá s přijetím (</a:t>
            </a:r>
            <a:r>
              <a:rPr lang="cs-CZ" altLang="cs-CZ" sz="2800" b="1"/>
              <a:t>podpis,</a:t>
            </a:r>
            <a:r>
              <a:rPr lang="cs-CZ" altLang="cs-CZ" sz="2800"/>
              <a:t> podpis ad referendum)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BBD504F-C8E1-422F-BAD1-34AD9D9ED3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1">
            <a:gsLst>
              <a:gs pos="0">
                <a:srgbClr val="A0FEC6"/>
              </a:gs>
              <a:gs pos="50000">
                <a:srgbClr val="FFFFFF"/>
              </a:gs>
              <a:gs pos="100000">
                <a:srgbClr val="A0FEC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/>
              <a:t>MNOHOSTRANNÉ:</a:t>
            </a:r>
          </a:p>
          <a:p>
            <a:pPr lvl="1" eaLnBrk="1" hangingPunct="1"/>
            <a:r>
              <a:rPr lang="cs-CZ" altLang="cs-CZ" sz="2800" b="1"/>
              <a:t>podpis,</a:t>
            </a:r>
            <a:r>
              <a:rPr lang="cs-CZ" altLang="cs-CZ" sz="2800"/>
              <a:t> podpis ad referendum </a:t>
            </a:r>
            <a:r>
              <a:rPr lang="cs-CZ" altLang="cs-CZ" sz="2800" b="1">
                <a:solidFill>
                  <a:srgbClr val="CC0000"/>
                </a:solidFill>
              </a:rPr>
              <a:t>závěrečného aktu</a:t>
            </a:r>
            <a:r>
              <a:rPr lang="cs-CZ" altLang="cs-CZ" sz="2800"/>
              <a:t> konference, obsahujícího text smlouvy</a:t>
            </a:r>
            <a:r>
              <a:rPr lang="cs-CZ" altLang="cs-CZ"/>
              <a:t> 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F468EB86-ED3B-45D3-9295-39C5233B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19145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EC4141-8C58-4748-BDB8-AD9912CDB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2400" b="1" u="sng"/>
              <a:t>TEXT SMLOUVY SCHVÁLEN A AUTENTIFIKOVÁN</a:t>
            </a:r>
            <a:br>
              <a:rPr lang="cs-CZ" altLang="cs-CZ" sz="1600"/>
            </a:br>
            <a:br>
              <a:rPr lang="cs-CZ" altLang="cs-CZ" sz="1600"/>
            </a:br>
            <a:r>
              <a:rPr lang="cs-CZ" altLang="cs-CZ" b="1">
                <a:solidFill>
                  <a:srgbClr val="CC0000"/>
                </a:solidFill>
              </a:rPr>
              <a:t>Schvalování smluv v ČR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FB720FF-FFD6-48F7-B024-6C366FD30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/>
              <a:t>Kategorizace smluv pro schvalování podle čl. 49 Ústavy ČR a rozhodnutí prezidenta č. 144/93 Sb.</a:t>
            </a:r>
          </a:p>
          <a:p>
            <a:pPr eaLnBrk="1" hangingPunct="1"/>
            <a:r>
              <a:rPr lang="cs-CZ" altLang="cs-CZ"/>
              <a:t>1. PREZIDENTSKÉ</a:t>
            </a:r>
          </a:p>
          <a:p>
            <a:pPr eaLnBrk="1" hangingPunct="1"/>
            <a:r>
              <a:rPr lang="cs-CZ" altLang="cs-CZ"/>
              <a:t>2. VLÁDNÍ</a:t>
            </a:r>
          </a:p>
          <a:p>
            <a:pPr eaLnBrk="1" hangingPunct="1"/>
            <a:r>
              <a:rPr lang="cs-CZ" altLang="cs-CZ"/>
              <a:t>3. RESORTNÍ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381C6BE-9B3D-4CE1-A579-374D9AEED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1. Prezidentské smlouvy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9B5772D-4C95-4F3D-AF4A-9D037A5AE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464050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Prezidentské smlouvy </a:t>
            </a:r>
            <a:r>
              <a:rPr lang="cs-CZ" altLang="cs-CZ" sz="2400" b="1"/>
              <a:t>podléhají </a:t>
            </a:r>
            <a:r>
              <a:rPr lang="cs-CZ" altLang="cs-CZ" sz="2400" b="1" u="sng"/>
              <a:t>schválení Parlamentu</a:t>
            </a:r>
            <a:r>
              <a:rPr lang="cs-CZ" altLang="cs-CZ" sz="2400" b="1"/>
              <a:t>.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Vláda rozhoduje jen o podpisu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u="sng"/>
              <a:t>Definitivní souhlas</a:t>
            </a:r>
            <a:r>
              <a:rPr lang="cs-CZ" altLang="cs-CZ" sz="2400"/>
              <a:t> se smlouvou navenek dává po schválení smlouvy Parlamentem prezident republiky (formou </a:t>
            </a:r>
            <a:r>
              <a:rPr lang="cs-CZ" altLang="cs-CZ" sz="2400" b="1" i="1" u="sng">
                <a:solidFill>
                  <a:srgbClr val="CC0000"/>
                </a:solidFill>
                <a:latin typeface="Arial Black" panose="020B0A04020102020204" pitchFamily="34" charset="0"/>
              </a:rPr>
              <a:t>ratifikace nebo přístupu</a:t>
            </a:r>
            <a:r>
              <a:rPr lang="cs-CZ" altLang="cs-CZ" sz="2400" b="1" i="1">
                <a:solidFill>
                  <a:srgbClr val="CC0000"/>
                </a:solidFill>
                <a:latin typeface="Arial Black" panose="020B0A04020102020204" pitchFamily="34" charset="0"/>
              </a:rPr>
              <a:t>).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a) upravující </a:t>
            </a:r>
            <a:r>
              <a:rPr lang="cs-CZ" altLang="cs-CZ" sz="2400" b="1"/>
              <a:t>práva a povinnosti osob</a:t>
            </a:r>
            <a:r>
              <a:rPr lang="cs-CZ" altLang="cs-CZ" sz="2400"/>
              <a:t> (tj. jednotlivců),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b) spojenecké, mírové a jiné </a:t>
            </a:r>
            <a:r>
              <a:rPr lang="cs-CZ" altLang="cs-CZ" sz="2400" b="1"/>
              <a:t>politické,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c) z nichž vzniká členství ČR v </a:t>
            </a:r>
            <a:r>
              <a:rPr lang="cs-CZ" altLang="cs-CZ" sz="2400" b="1"/>
              <a:t>mezinárodní organizaci,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d) </a:t>
            </a:r>
            <a:r>
              <a:rPr lang="cs-CZ" altLang="cs-CZ" sz="2400" b="1"/>
              <a:t>hospodářské,</a:t>
            </a:r>
            <a:r>
              <a:rPr lang="cs-CZ" altLang="cs-CZ" sz="2400"/>
              <a:t> jsou-li všeobecné povahy 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e) týkající se dalších věcí, jejichž </a:t>
            </a:r>
            <a:r>
              <a:rPr lang="cs-CZ" altLang="cs-CZ" sz="2400" b="1"/>
              <a:t>vnitrostátní úprava je vyhrazena zákonu.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ED24249-FBBB-46F5-9588-22E623F9D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2.-3. vládní a resortní smlouvy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5E8CEA8-FC39-4B2F-AAB3-D5E4D451F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464050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a) nevyžadují souhlasu Parlamentu 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b) jejich sjednání si prezident nevyhradil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resortní: nepřesahují svým obsahem a významem rámec jednoho  resortu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Schvalování: vláda usnesením, navenek podpis, výměna nót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4C8CD-ED03-4F6E-87B7-FFFFE387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/>
          <a:lstStyle/>
          <a:p>
            <a:r>
              <a:rPr lang="pl-PL" sz="3200" dirty="0" err="1"/>
              <a:t>Funkce</a:t>
            </a:r>
            <a:r>
              <a:rPr lang="pl-PL" sz="3200" dirty="0"/>
              <a:t> podpisu u </a:t>
            </a:r>
            <a:r>
              <a:rPr lang="pl-PL" sz="3200" dirty="0" err="1"/>
              <a:t>mnohostranné</a:t>
            </a:r>
            <a:r>
              <a:rPr lang="pl-PL" sz="3200" dirty="0"/>
              <a:t> </a:t>
            </a:r>
            <a:r>
              <a:rPr lang="pl-PL" sz="3200" dirty="0" err="1"/>
              <a:t>smlouvy</a:t>
            </a:r>
            <a:endParaRPr lang="pl-PL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EEBE87-EA21-4DE3-9C7F-A7E437B8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pl-PL" sz="2200" b="1" dirty="0" err="1">
                <a:solidFill>
                  <a:srgbClr val="0000CC"/>
                </a:solidFill>
              </a:rPr>
              <a:t>Většinou</a:t>
            </a:r>
            <a:r>
              <a:rPr lang="pl-PL" sz="2200" b="1" dirty="0">
                <a:solidFill>
                  <a:srgbClr val="0000CC"/>
                </a:solidFill>
              </a:rPr>
              <a:t> </a:t>
            </a:r>
            <a:r>
              <a:rPr lang="pl-PL" sz="2200" dirty="0"/>
              <a:t>– je li </a:t>
            </a:r>
            <a:r>
              <a:rPr lang="pl-PL" sz="2200" dirty="0" err="1"/>
              <a:t>smlouva</a:t>
            </a:r>
            <a:r>
              <a:rPr lang="pl-PL" sz="2200" dirty="0"/>
              <a:t> </a:t>
            </a:r>
            <a:r>
              <a:rPr lang="pl-PL" sz="2200" b="1" dirty="0" err="1">
                <a:solidFill>
                  <a:srgbClr val="CC3300"/>
                </a:solidFill>
              </a:rPr>
              <a:t>sjednána</a:t>
            </a:r>
            <a:r>
              <a:rPr lang="pl-PL" sz="2200" b="1" dirty="0">
                <a:solidFill>
                  <a:srgbClr val="CC3300"/>
                </a:solidFill>
              </a:rPr>
              <a:t> na </a:t>
            </a:r>
            <a:r>
              <a:rPr lang="pl-PL" sz="2200" b="1" dirty="0" err="1">
                <a:solidFill>
                  <a:srgbClr val="CC3300"/>
                </a:solidFill>
              </a:rPr>
              <a:t>mezivládní</a:t>
            </a:r>
            <a:r>
              <a:rPr lang="pl-PL" sz="2200" b="1" dirty="0">
                <a:solidFill>
                  <a:srgbClr val="CC3300"/>
                </a:solidFill>
              </a:rPr>
              <a:t> (</a:t>
            </a:r>
            <a:r>
              <a:rPr lang="pl-PL" sz="2200" b="1" dirty="0" err="1">
                <a:solidFill>
                  <a:srgbClr val="CC3300"/>
                </a:solidFill>
              </a:rPr>
              <a:t>diplomatické</a:t>
            </a:r>
            <a:r>
              <a:rPr lang="pl-PL" sz="2200" b="1" dirty="0">
                <a:solidFill>
                  <a:srgbClr val="CC3300"/>
                </a:solidFill>
              </a:rPr>
              <a:t>) </a:t>
            </a:r>
            <a:r>
              <a:rPr lang="pl-PL" sz="2200" b="1" dirty="0" err="1">
                <a:solidFill>
                  <a:srgbClr val="CC3300"/>
                </a:solidFill>
              </a:rPr>
              <a:t>konferenci</a:t>
            </a:r>
            <a:r>
              <a:rPr lang="pl-PL" sz="2200" b="1" dirty="0">
                <a:solidFill>
                  <a:srgbClr val="CC3300"/>
                </a:solidFill>
              </a:rPr>
              <a:t>: </a:t>
            </a:r>
            <a:r>
              <a:rPr lang="pl-PL" sz="2200" dirty="0" err="1">
                <a:highlight>
                  <a:srgbClr val="FFFF00"/>
                </a:highlight>
              </a:rPr>
              <a:t>podepisuje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se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závěrečný</a:t>
            </a:r>
            <a:r>
              <a:rPr lang="pl-PL" sz="2200" dirty="0">
                <a:highlight>
                  <a:srgbClr val="FFFF00"/>
                </a:highlight>
              </a:rPr>
              <a:t> akt</a:t>
            </a:r>
            <a:r>
              <a:rPr lang="pl-PL" sz="2200" dirty="0"/>
              <a:t> </a:t>
            </a:r>
            <a:r>
              <a:rPr lang="pl-PL" sz="2200" dirty="0" err="1"/>
              <a:t>konference</a:t>
            </a:r>
            <a:r>
              <a:rPr lang="pl-PL" sz="2200" dirty="0"/>
              <a:t> (</a:t>
            </a:r>
            <a:r>
              <a:rPr lang="pl-PL" sz="2200" dirty="0" err="1"/>
              <a:t>text</a:t>
            </a:r>
            <a:r>
              <a:rPr lang="pl-PL" sz="2200" dirty="0"/>
              <a:t> </a:t>
            </a:r>
            <a:r>
              <a:rPr lang="pl-PL" sz="2200" dirty="0" err="1"/>
              <a:t>smlouvy</a:t>
            </a:r>
            <a:r>
              <a:rPr lang="pl-PL" sz="2200" dirty="0"/>
              <a:t> </a:t>
            </a:r>
            <a:r>
              <a:rPr lang="pl-PL" sz="2200" dirty="0" err="1"/>
              <a:t>přílohou</a:t>
            </a:r>
            <a:r>
              <a:rPr lang="pl-PL" sz="2200" dirty="0"/>
              <a:t>), </a:t>
            </a:r>
            <a:r>
              <a:rPr lang="pl-PL" sz="2200" dirty="0">
                <a:highlight>
                  <a:srgbClr val="FFFF00"/>
                </a:highlight>
              </a:rPr>
              <a:t>nikoli </a:t>
            </a:r>
            <a:r>
              <a:rPr lang="pl-PL" sz="2200" dirty="0" err="1">
                <a:highlight>
                  <a:srgbClr val="FFFF00"/>
                </a:highlight>
              </a:rPr>
              <a:t>samotná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smlouva</a:t>
            </a:r>
            <a:r>
              <a:rPr lang="pl-PL" sz="2200" dirty="0">
                <a:highlight>
                  <a:srgbClr val="FFFF00"/>
                </a:highlight>
              </a:rPr>
              <a:t>.</a:t>
            </a:r>
            <a:r>
              <a:rPr lang="pl-PL" sz="2200" dirty="0"/>
              <a:t> Tu je </a:t>
            </a:r>
            <a:r>
              <a:rPr lang="pl-PL" sz="2200" dirty="0" err="1"/>
              <a:t>možné</a:t>
            </a:r>
            <a:r>
              <a:rPr lang="pl-PL" sz="2200" dirty="0"/>
              <a:t> </a:t>
            </a:r>
            <a:r>
              <a:rPr lang="pl-PL" sz="2200" dirty="0" err="1"/>
              <a:t>podepsat</a:t>
            </a:r>
            <a:r>
              <a:rPr lang="pl-PL" sz="2200" dirty="0"/>
              <a:t> ze </a:t>
            </a:r>
            <a:r>
              <a:rPr lang="pl-PL" sz="2200" dirty="0" err="1"/>
              <a:t>strany</a:t>
            </a:r>
            <a:r>
              <a:rPr lang="pl-PL" sz="2200" dirty="0"/>
              <a:t> </a:t>
            </a:r>
            <a:r>
              <a:rPr lang="pl-PL" sz="2200" dirty="0" err="1"/>
              <a:t>jednotlivých</a:t>
            </a:r>
            <a:r>
              <a:rPr lang="pl-PL" sz="2200" dirty="0"/>
              <a:t> </a:t>
            </a:r>
            <a:r>
              <a:rPr lang="pl-PL" sz="2200" dirty="0" err="1"/>
              <a:t>států</a:t>
            </a:r>
            <a:r>
              <a:rPr lang="pl-PL" sz="2200" dirty="0"/>
              <a:t> </a:t>
            </a:r>
            <a:r>
              <a:rPr lang="pl-PL" sz="2200" dirty="0" err="1"/>
              <a:t>ve</a:t>
            </a:r>
            <a:r>
              <a:rPr lang="pl-PL" sz="2200" dirty="0"/>
              <a:t> </a:t>
            </a:r>
            <a:r>
              <a:rPr lang="pl-PL" sz="2200" dirty="0" err="1"/>
              <a:t>vyhrazeném</a:t>
            </a:r>
            <a:r>
              <a:rPr lang="pl-PL" sz="2200" dirty="0"/>
              <a:t> </a:t>
            </a:r>
            <a:r>
              <a:rPr lang="pl-PL" sz="2200" dirty="0" err="1"/>
              <a:t>období</a:t>
            </a:r>
            <a:r>
              <a:rPr lang="pl-PL" sz="2200" dirty="0"/>
              <a:t>. </a:t>
            </a:r>
            <a:r>
              <a:rPr lang="pl-PL" sz="2200" dirty="0">
                <a:highlight>
                  <a:srgbClr val="FFFF00"/>
                </a:highlight>
              </a:rPr>
              <a:t>Podpis </a:t>
            </a:r>
            <a:r>
              <a:rPr lang="pl-PL" sz="2200" dirty="0" err="1">
                <a:highlight>
                  <a:srgbClr val="FFFF00"/>
                </a:highlight>
              </a:rPr>
              <a:t>neznamená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závaznost</a:t>
            </a:r>
            <a:r>
              <a:rPr lang="pl-PL" sz="2200" dirty="0">
                <a:highlight>
                  <a:srgbClr val="FFFF00"/>
                </a:highlight>
              </a:rPr>
              <a:t> </a:t>
            </a:r>
            <a:r>
              <a:rPr lang="pl-PL" sz="2200" dirty="0" err="1">
                <a:highlight>
                  <a:srgbClr val="FFFF00"/>
                </a:highlight>
              </a:rPr>
              <a:t>smlouvy</a:t>
            </a:r>
            <a:r>
              <a:rPr lang="pl-PL" sz="2200" dirty="0">
                <a:highlight>
                  <a:srgbClr val="FFFF00"/>
                </a:highlight>
              </a:rPr>
              <a:t>! </a:t>
            </a:r>
            <a:r>
              <a:rPr lang="pl-PL" sz="2200" dirty="0"/>
              <a:t>Je to jen </a:t>
            </a:r>
            <a:r>
              <a:rPr lang="pl-PL" sz="2200" dirty="0" err="1"/>
              <a:t>projev</a:t>
            </a:r>
            <a:r>
              <a:rPr lang="pl-PL" sz="2200" dirty="0"/>
              <a:t> sympatii </a:t>
            </a:r>
            <a:r>
              <a:rPr lang="pl-PL" sz="2200" dirty="0" err="1"/>
              <a:t>ke</a:t>
            </a:r>
            <a:r>
              <a:rPr lang="pl-PL" sz="2200" dirty="0"/>
              <a:t> </a:t>
            </a:r>
            <a:r>
              <a:rPr lang="pl-PL" sz="2200" dirty="0" err="1"/>
              <a:t>smlouvě</a:t>
            </a:r>
            <a:r>
              <a:rPr lang="pl-PL" sz="2200" dirty="0"/>
              <a:t> (</a:t>
            </a:r>
            <a:r>
              <a:rPr lang="pl-PL" sz="2200" dirty="0" err="1"/>
              <a:t>gesto</a:t>
            </a:r>
            <a:r>
              <a:rPr lang="pl-PL" sz="2200" dirty="0"/>
              <a:t>), </a:t>
            </a:r>
            <a:r>
              <a:rPr lang="pl-PL" sz="2200" dirty="0" err="1"/>
              <a:t>nezavazuje</a:t>
            </a:r>
            <a:r>
              <a:rPr lang="pl-PL" sz="2200" dirty="0"/>
              <a:t> k </a:t>
            </a:r>
            <a:r>
              <a:rPr lang="pl-PL" sz="2200" dirty="0" err="1"/>
              <a:t>budoucí</a:t>
            </a:r>
            <a:r>
              <a:rPr lang="pl-PL" sz="2200" dirty="0"/>
              <a:t> </a:t>
            </a:r>
            <a:r>
              <a:rPr lang="pl-PL" sz="2200" dirty="0" err="1"/>
              <a:t>ratifikaci</a:t>
            </a:r>
            <a:r>
              <a:rPr lang="pl-PL" sz="2200" dirty="0"/>
              <a:t>. </a:t>
            </a:r>
            <a:r>
              <a:rPr lang="pl-PL" sz="2200" b="1" dirty="0">
                <a:solidFill>
                  <a:srgbClr val="FF0000"/>
                </a:solidFill>
              </a:rPr>
              <a:t>K </a:t>
            </a:r>
            <a:r>
              <a:rPr lang="pl-PL" sz="2200" b="1" dirty="0" err="1">
                <a:solidFill>
                  <a:srgbClr val="FF0000"/>
                </a:solidFill>
              </a:rPr>
              <a:t>založení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závaznosti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smlouvy</a:t>
            </a:r>
            <a:r>
              <a:rPr lang="pl-PL" sz="2200" b="1" dirty="0">
                <a:solidFill>
                  <a:srgbClr val="FF0000"/>
                </a:solidFill>
              </a:rPr>
              <a:t> je </a:t>
            </a:r>
            <a:r>
              <a:rPr lang="pl-PL" sz="2200" b="1" dirty="0" err="1">
                <a:solidFill>
                  <a:srgbClr val="FF0000"/>
                </a:solidFill>
              </a:rPr>
              <a:t>třeba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ratifikace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nebo</a:t>
            </a:r>
            <a:r>
              <a:rPr lang="pl-PL" sz="2200" b="1" dirty="0">
                <a:solidFill>
                  <a:srgbClr val="FF0000"/>
                </a:solidFill>
              </a:rPr>
              <a:t> </a:t>
            </a:r>
            <a:r>
              <a:rPr lang="pl-PL" sz="2200" b="1" dirty="0" err="1">
                <a:solidFill>
                  <a:srgbClr val="FF0000"/>
                </a:solidFill>
              </a:rPr>
              <a:t>přístupu</a:t>
            </a:r>
            <a:r>
              <a:rPr lang="pl-PL" sz="2200" b="1" dirty="0">
                <a:solidFill>
                  <a:srgbClr val="FF0000"/>
                </a:solidFill>
              </a:rPr>
              <a:t>. </a:t>
            </a:r>
            <a:r>
              <a:rPr lang="pl-PL" sz="2200" dirty="0"/>
              <a:t>(</a:t>
            </a:r>
            <a:r>
              <a:rPr lang="pl-PL" sz="2200" dirty="0" err="1"/>
              <a:t>Týká</a:t>
            </a:r>
            <a:r>
              <a:rPr lang="pl-PL" sz="2200" dirty="0"/>
              <a:t> </a:t>
            </a:r>
            <a:r>
              <a:rPr lang="pl-PL" sz="2200" dirty="0" err="1"/>
              <a:t>se</a:t>
            </a:r>
            <a:r>
              <a:rPr lang="pl-PL" sz="2200" dirty="0"/>
              <a:t> </a:t>
            </a:r>
            <a:r>
              <a:rPr lang="pl-PL" sz="2200" dirty="0" err="1"/>
              <a:t>hlavně</a:t>
            </a:r>
            <a:r>
              <a:rPr lang="pl-PL" sz="2200" dirty="0"/>
              <a:t> </a:t>
            </a:r>
            <a:r>
              <a:rPr lang="pl-PL" sz="2200" dirty="0" err="1"/>
              <a:t>smluv</a:t>
            </a:r>
            <a:r>
              <a:rPr lang="pl-PL" sz="2200" dirty="0"/>
              <a:t> </a:t>
            </a:r>
            <a:r>
              <a:rPr lang="pl-PL" sz="2200" dirty="0" err="1"/>
              <a:t>otevřených</a:t>
            </a:r>
            <a:r>
              <a:rPr lang="pl-PL" sz="2200" dirty="0"/>
              <a:t> s </a:t>
            </a:r>
            <a:r>
              <a:rPr lang="pl-PL" sz="2200" dirty="0" err="1"/>
              <a:t>velkým</a:t>
            </a:r>
            <a:r>
              <a:rPr lang="pl-PL" sz="2200" dirty="0"/>
              <a:t> </a:t>
            </a:r>
            <a:r>
              <a:rPr lang="pl-PL" sz="2200" dirty="0" err="1"/>
              <a:t>počtem</a:t>
            </a:r>
            <a:r>
              <a:rPr lang="pl-PL" sz="2200" dirty="0"/>
              <a:t> </a:t>
            </a:r>
            <a:r>
              <a:rPr lang="pl-PL" sz="2200" dirty="0" err="1"/>
              <a:t>účastníků</a:t>
            </a:r>
            <a:r>
              <a:rPr lang="pl-PL" sz="2200" dirty="0"/>
              <a:t> – </a:t>
            </a:r>
            <a:r>
              <a:rPr lang="pl-PL" sz="2200" dirty="0" err="1"/>
              <a:t>kodifikační</a:t>
            </a:r>
            <a:r>
              <a:rPr lang="pl-PL" sz="2200" dirty="0"/>
              <a:t> </a:t>
            </a:r>
            <a:r>
              <a:rPr lang="pl-PL" sz="2200" dirty="0" err="1"/>
              <a:t>úmluvy</a:t>
            </a:r>
            <a:r>
              <a:rPr lang="pl-PL" sz="2200" dirty="0"/>
              <a:t>.)</a:t>
            </a:r>
          </a:p>
          <a:p>
            <a:r>
              <a:rPr lang="pl-PL" sz="2200" dirty="0">
                <a:solidFill>
                  <a:schemeClr val="bg1"/>
                </a:solidFill>
              </a:rPr>
              <a:t>  </a:t>
            </a:r>
          </a:p>
          <a:p>
            <a:r>
              <a:rPr lang="pl-PL" sz="2200" b="1" dirty="0" err="1">
                <a:solidFill>
                  <a:srgbClr val="0000CC"/>
                </a:solidFill>
              </a:rPr>
              <a:t>Zvláštní</a:t>
            </a:r>
            <a:r>
              <a:rPr lang="pl-PL" sz="2200" b="1" dirty="0">
                <a:solidFill>
                  <a:srgbClr val="0000CC"/>
                </a:solidFill>
              </a:rPr>
              <a:t> </a:t>
            </a:r>
            <a:r>
              <a:rPr lang="pl-PL" sz="2200" b="1" dirty="0" err="1">
                <a:solidFill>
                  <a:srgbClr val="0000CC"/>
                </a:solidFill>
              </a:rPr>
              <a:t>případy</a:t>
            </a:r>
            <a:r>
              <a:rPr lang="pl-PL" sz="2200" b="1" dirty="0">
                <a:solidFill>
                  <a:srgbClr val="0000CC"/>
                </a:solidFill>
              </a:rPr>
              <a:t>: </a:t>
            </a:r>
            <a:r>
              <a:rPr lang="pl-PL" sz="2200" dirty="0" err="1"/>
              <a:t>zejména</a:t>
            </a:r>
            <a:r>
              <a:rPr lang="pl-PL" sz="2200" dirty="0"/>
              <a:t> </a:t>
            </a:r>
            <a:r>
              <a:rPr lang="pl-PL" sz="2200" dirty="0" err="1"/>
              <a:t>uzavřené</a:t>
            </a:r>
            <a:r>
              <a:rPr lang="pl-PL" sz="2200" dirty="0"/>
              <a:t> </a:t>
            </a:r>
            <a:r>
              <a:rPr lang="pl-PL" sz="2200" dirty="0" err="1"/>
              <a:t>smlouvy</a:t>
            </a:r>
            <a:r>
              <a:rPr lang="pl-PL" sz="2200" dirty="0"/>
              <a:t> s </a:t>
            </a:r>
            <a:r>
              <a:rPr lang="pl-PL" sz="2200" dirty="0" err="1"/>
              <a:t>omezeným</a:t>
            </a:r>
            <a:r>
              <a:rPr lang="pl-PL" sz="2200" dirty="0"/>
              <a:t> </a:t>
            </a:r>
            <a:r>
              <a:rPr lang="pl-PL" sz="2200" dirty="0" err="1"/>
              <a:t>počtem</a:t>
            </a:r>
            <a:r>
              <a:rPr lang="pl-PL" sz="2200" dirty="0"/>
              <a:t> </a:t>
            </a:r>
            <a:r>
              <a:rPr lang="pl-PL" sz="2200" dirty="0" err="1"/>
              <a:t>stran</a:t>
            </a:r>
            <a:r>
              <a:rPr lang="pl-PL" sz="2200" dirty="0"/>
              <a:t>: </a:t>
            </a:r>
            <a:r>
              <a:rPr lang="pl-PL" sz="2200" dirty="0" err="1"/>
              <a:t>postup</a:t>
            </a:r>
            <a:r>
              <a:rPr lang="pl-PL" sz="2200" dirty="0"/>
              <a:t> jako u </a:t>
            </a:r>
            <a:r>
              <a:rPr lang="pl-PL" sz="2200" dirty="0" err="1"/>
              <a:t>dvoustranných</a:t>
            </a:r>
            <a:r>
              <a:rPr lang="pl-PL" sz="2200" dirty="0"/>
              <a:t>, tedy podpis </a:t>
            </a:r>
            <a:r>
              <a:rPr lang="pl-PL" sz="2200" dirty="0" err="1"/>
              <a:t>všech</a:t>
            </a:r>
            <a:r>
              <a:rPr lang="pl-PL" sz="2200" dirty="0"/>
              <a:t> </a:t>
            </a:r>
            <a:r>
              <a:rPr lang="pl-PL" sz="2200" dirty="0" err="1"/>
              <a:t>souhlasících</a:t>
            </a:r>
            <a:r>
              <a:rPr lang="pl-PL" sz="2200" dirty="0"/>
              <a:t> </a:t>
            </a:r>
            <a:r>
              <a:rPr lang="pl-PL" sz="2200" dirty="0" err="1"/>
              <a:t>hned</a:t>
            </a:r>
            <a:r>
              <a:rPr lang="pl-PL" sz="2200" dirty="0"/>
              <a:t> na </a:t>
            </a:r>
            <a:r>
              <a:rPr lang="pl-PL" sz="2200" dirty="0" err="1"/>
              <a:t>konferenci</a:t>
            </a:r>
            <a:r>
              <a:rPr lang="pl-PL" sz="2200" dirty="0"/>
              <a:t>, pak </a:t>
            </a:r>
            <a:r>
              <a:rPr lang="pl-PL" sz="2200" dirty="0" err="1"/>
              <a:t>ratifikace</a:t>
            </a:r>
            <a:r>
              <a:rPr lang="pl-PL" sz="2200" dirty="0"/>
              <a:t> (</a:t>
            </a:r>
            <a:r>
              <a:rPr lang="pl-PL" sz="2200" dirty="0" err="1"/>
              <a:t>např</a:t>
            </a:r>
            <a:r>
              <a:rPr lang="pl-PL" sz="2200" dirty="0"/>
              <a:t>. </a:t>
            </a:r>
            <a:r>
              <a:rPr lang="pl-PL" sz="2200" dirty="0" err="1"/>
              <a:t>Lisabonská</a:t>
            </a:r>
            <a:r>
              <a:rPr lang="pl-PL" sz="2200" dirty="0"/>
              <a:t> </a:t>
            </a:r>
            <a:r>
              <a:rPr lang="pl-PL" sz="2200" dirty="0" err="1"/>
              <a:t>smlouva</a:t>
            </a:r>
            <a:r>
              <a:rPr lang="pl-PL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339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BC57D53-AD38-4B41-B3B0-C0E1D6B62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85937"/>
          </a:xfrm>
          <a:gradFill rotWithShape="1">
            <a:gsLst>
              <a:gs pos="0">
                <a:srgbClr val="FFFF00"/>
              </a:gs>
              <a:gs pos="50000">
                <a:srgbClr val="F7FFC9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4000" b="1" dirty="0"/>
              <a:t>Formy vyjádření definitivního souhlasu se smlouvou navenek</a:t>
            </a:r>
            <a:r>
              <a:rPr lang="cs-CZ" altLang="cs-CZ" sz="4000" dirty="0"/>
              <a:t> </a:t>
            </a:r>
            <a:br>
              <a:rPr lang="cs-CZ" altLang="cs-CZ" sz="4000" dirty="0"/>
            </a:br>
            <a:r>
              <a:rPr lang="cs-CZ" altLang="cs-CZ" sz="2800" dirty="0"/>
              <a:t>(většinou stanoví sama smlouva)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CB11F74-F667-48F1-A52E-35D6FFF83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5FE82"/>
              </a:gs>
              <a:gs pos="50000">
                <a:schemeClr val="bg1"/>
              </a:gs>
              <a:gs pos="100000">
                <a:srgbClr val="F5FE8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rgbClr val="CC3300"/>
                </a:solidFill>
              </a:rPr>
              <a:t>na základě takto vyjádřeného souhlasu se smlouva stává pro stát závaznou a vstupuje v platnost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podpis</a:t>
            </a:r>
            <a:r>
              <a:rPr lang="cs-CZ" altLang="cs-CZ" sz="2400" dirty="0"/>
              <a:t> – typický pro smlouvy vládní a resortní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výměna nót</a:t>
            </a:r>
            <a:r>
              <a:rPr lang="cs-CZ" altLang="cs-CZ" sz="2400" dirty="0"/>
              <a:t> o vnitrostátním schválení – dtto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„schválení“ (vládní smlouva, výměna listin – neobvyklé, je to kvůli druhé straně)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ratifikace</a:t>
            </a:r>
            <a:r>
              <a:rPr lang="cs-CZ" altLang="cs-CZ" sz="2400" dirty="0"/>
              <a:t> (výměna nebo uložení listin)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přístup</a:t>
            </a:r>
            <a:r>
              <a:rPr lang="cs-CZ" altLang="cs-CZ" sz="2400" dirty="0"/>
              <a:t> (totéž)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DB14071-27A4-4F8D-B2BA-BAE1144BE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2800" b="1"/>
              <a:t>Ratifikační listina – závěr textu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8F43CC13-21F7-4455-B818-9667DD7CDBC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81075"/>
            <a:ext cx="8229600" cy="56880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54137FD-88CB-4219-A2E4-F44D2E334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/>
              <a:t>Listina o přístupu - závěr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0E9CD151-0EFE-4A9D-802D-FCDEF413458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25538"/>
            <a:ext cx="7127875" cy="54721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D01C45-074D-40C8-BDFB-88B46642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6600"/>
          </a:solidFill>
        </p:spPr>
        <p:txBody>
          <a:bodyPr/>
          <a:lstStyle/>
          <a:p>
            <a:r>
              <a:rPr lang="pl-PL" dirty="0" err="1">
                <a:solidFill>
                  <a:srgbClr val="FFFF00"/>
                </a:solidFill>
              </a:rPr>
              <a:t>Ratifikace</a:t>
            </a:r>
            <a:r>
              <a:rPr lang="pl-PL" dirty="0">
                <a:solidFill>
                  <a:srgbClr val="FFFF00"/>
                </a:solidFill>
              </a:rPr>
              <a:t> a </a:t>
            </a:r>
            <a:r>
              <a:rPr lang="pl-PL" dirty="0" err="1">
                <a:solidFill>
                  <a:srgbClr val="FFFF00"/>
                </a:solidFill>
              </a:rPr>
              <a:t>přístup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B3208-4C27-4F42-9FDB-0BAE7BF5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pl-PL" sz="2800" dirty="0"/>
          </a:p>
          <a:p>
            <a:r>
              <a:rPr lang="pl-PL" sz="2800" dirty="0"/>
              <a:t>po </a:t>
            </a:r>
            <a:r>
              <a:rPr lang="pl-PL" sz="2800" dirty="0" err="1"/>
              <a:t>schválení</a:t>
            </a:r>
            <a:r>
              <a:rPr lang="pl-PL" sz="2800" dirty="0"/>
              <a:t> </a:t>
            </a:r>
            <a:r>
              <a:rPr lang="pl-PL" sz="2800" dirty="0" err="1"/>
              <a:t>smlouvy</a:t>
            </a:r>
            <a:r>
              <a:rPr lang="pl-PL" sz="2800" dirty="0"/>
              <a:t> Parlamentem </a:t>
            </a:r>
            <a:r>
              <a:rPr lang="pl-PL" sz="2800" dirty="0" err="1"/>
              <a:t>prezident</a:t>
            </a:r>
            <a:r>
              <a:rPr lang="pl-PL" sz="2800" dirty="0"/>
              <a:t> </a:t>
            </a:r>
            <a:r>
              <a:rPr lang="pl-PL" sz="2800" dirty="0" err="1"/>
              <a:t>podepíše</a:t>
            </a:r>
            <a:r>
              <a:rPr lang="pl-PL" sz="2800" dirty="0"/>
              <a:t>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nebo</a:t>
            </a:r>
            <a:r>
              <a:rPr lang="pl-PL" sz="2800" dirty="0"/>
              <a:t> </a:t>
            </a:r>
            <a:r>
              <a:rPr lang="pl-PL" sz="2800" dirty="0" err="1"/>
              <a:t>přístupovou</a:t>
            </a:r>
            <a:r>
              <a:rPr lang="pl-PL" sz="2800" dirty="0"/>
              <a:t> </a:t>
            </a:r>
            <a:r>
              <a:rPr lang="pl-PL" sz="2800" dirty="0" err="1"/>
              <a:t>listinu</a:t>
            </a:r>
            <a:r>
              <a:rPr lang="pl-PL" sz="2800" dirty="0"/>
              <a:t> </a:t>
            </a:r>
          </a:p>
          <a:p>
            <a:r>
              <a:rPr lang="pl-PL" sz="2800" dirty="0" err="1"/>
              <a:t>dvoustranná</a:t>
            </a:r>
            <a:r>
              <a:rPr lang="pl-PL" sz="2800" dirty="0"/>
              <a:t> </a:t>
            </a:r>
            <a:r>
              <a:rPr lang="pl-PL" sz="2800" dirty="0" err="1"/>
              <a:t>smlouva</a:t>
            </a:r>
            <a:r>
              <a:rPr lang="pl-PL" sz="2800" dirty="0"/>
              <a:t>: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listiny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vzájemně</a:t>
            </a:r>
            <a:r>
              <a:rPr lang="pl-PL" sz="2800" dirty="0"/>
              <a:t> </a:t>
            </a:r>
            <a:r>
              <a:rPr lang="pl-PL" sz="2800" dirty="0" err="1"/>
              <a:t>vymění</a:t>
            </a:r>
            <a:r>
              <a:rPr lang="pl-PL" sz="2800" dirty="0"/>
              <a:t>, </a:t>
            </a:r>
            <a:r>
              <a:rPr lang="pl-PL" sz="2800" dirty="0" err="1"/>
              <a:t>sepíše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o tom </a:t>
            </a:r>
            <a:r>
              <a:rPr lang="pl-PL" sz="2800" dirty="0" err="1"/>
              <a:t>protokol</a:t>
            </a:r>
            <a:endParaRPr lang="pl-PL" sz="2800" dirty="0"/>
          </a:p>
          <a:p>
            <a:r>
              <a:rPr lang="pl-PL" sz="2800" dirty="0" err="1"/>
              <a:t>mnohostranná</a:t>
            </a:r>
            <a:r>
              <a:rPr lang="pl-PL" sz="2800" dirty="0"/>
              <a:t> </a:t>
            </a:r>
            <a:r>
              <a:rPr lang="pl-PL" sz="2800" dirty="0" err="1"/>
              <a:t>smlouva</a:t>
            </a:r>
            <a:r>
              <a:rPr lang="pl-PL" sz="2800" dirty="0"/>
              <a:t>: </a:t>
            </a:r>
            <a:r>
              <a:rPr lang="pl-PL" sz="2800" dirty="0" err="1"/>
              <a:t>ratifikační</a:t>
            </a:r>
            <a:r>
              <a:rPr lang="pl-PL" sz="2800" dirty="0"/>
              <a:t> </a:t>
            </a:r>
            <a:r>
              <a:rPr lang="pl-PL" sz="2800" dirty="0" err="1"/>
              <a:t>listina</a:t>
            </a:r>
            <a:r>
              <a:rPr lang="pl-PL" sz="2800" dirty="0"/>
              <a:t> </a:t>
            </a:r>
            <a:r>
              <a:rPr lang="pl-PL" sz="2800" dirty="0" err="1"/>
              <a:t>nebo</a:t>
            </a:r>
            <a:r>
              <a:rPr lang="pl-PL" sz="2800" dirty="0"/>
              <a:t> </a:t>
            </a:r>
            <a:r>
              <a:rPr lang="pl-PL" sz="2800" dirty="0" err="1"/>
              <a:t>listina</a:t>
            </a:r>
            <a:r>
              <a:rPr lang="pl-PL" sz="2800" dirty="0"/>
              <a:t> o </a:t>
            </a:r>
            <a:r>
              <a:rPr lang="pl-PL" sz="2800" dirty="0" err="1"/>
              <a:t>přístupu</a:t>
            </a:r>
            <a:r>
              <a:rPr lang="pl-PL" sz="2800" dirty="0"/>
              <a:t> </a:t>
            </a:r>
            <a:r>
              <a:rPr lang="pl-PL" sz="2800" dirty="0" err="1"/>
              <a:t>se</a:t>
            </a:r>
            <a:r>
              <a:rPr lang="pl-PL" sz="2800" dirty="0"/>
              <a:t> </a:t>
            </a:r>
            <a:r>
              <a:rPr lang="pl-PL" sz="2800" dirty="0" err="1"/>
              <a:t>uloží</a:t>
            </a:r>
            <a:r>
              <a:rPr lang="pl-PL" sz="2800" dirty="0"/>
              <a:t> u </a:t>
            </a:r>
            <a:r>
              <a:rPr lang="pl-PL" sz="2800" dirty="0" err="1"/>
              <a:t>depozitáře</a:t>
            </a:r>
            <a:r>
              <a:rPr lang="pl-PL" sz="2800" dirty="0"/>
              <a:t>, i </a:t>
            </a:r>
            <a:r>
              <a:rPr lang="pl-PL" sz="2800" dirty="0" err="1"/>
              <a:t>zde</a:t>
            </a:r>
            <a:r>
              <a:rPr lang="pl-PL" sz="2800" dirty="0"/>
              <a:t> </a:t>
            </a:r>
            <a:r>
              <a:rPr lang="pl-PL" sz="2800" dirty="0" err="1"/>
              <a:t>nutný</a:t>
            </a:r>
            <a:r>
              <a:rPr lang="pl-PL" sz="2800" dirty="0"/>
              <a:t> </a:t>
            </a:r>
            <a:r>
              <a:rPr lang="pl-PL" sz="2800" dirty="0" err="1"/>
              <a:t>protokol</a:t>
            </a:r>
            <a:endParaRPr lang="pl-PL" sz="2800" dirty="0"/>
          </a:p>
          <a:p>
            <a:r>
              <a:rPr lang="pl-PL" sz="2800" dirty="0" err="1"/>
              <a:t>právní</a:t>
            </a:r>
            <a:r>
              <a:rPr lang="pl-PL" sz="2800" dirty="0"/>
              <a:t> </a:t>
            </a:r>
            <a:r>
              <a:rPr lang="pl-PL" sz="2800" dirty="0" err="1"/>
              <a:t>účinky</a:t>
            </a:r>
            <a:r>
              <a:rPr lang="pl-PL" sz="2800" dirty="0"/>
              <a:t> </a:t>
            </a:r>
            <a:r>
              <a:rPr lang="pl-PL" sz="2800" dirty="0" err="1"/>
              <a:t>ratifikace</a:t>
            </a:r>
            <a:r>
              <a:rPr lang="pl-PL" sz="2800" dirty="0"/>
              <a:t> (</a:t>
            </a:r>
            <a:r>
              <a:rPr lang="pl-PL" sz="2800" dirty="0" err="1"/>
              <a:t>když</a:t>
            </a:r>
            <a:r>
              <a:rPr lang="pl-PL" sz="2800" dirty="0"/>
              <a:t> je </a:t>
            </a:r>
            <a:r>
              <a:rPr lang="pl-PL" sz="2800" dirty="0" err="1"/>
              <a:t>předchozí</a:t>
            </a:r>
            <a:r>
              <a:rPr lang="pl-PL" sz="2800" dirty="0"/>
              <a:t> podpis) a </a:t>
            </a:r>
            <a:r>
              <a:rPr lang="pl-PL" sz="2800" dirty="0" err="1"/>
              <a:t>přístupu</a:t>
            </a:r>
            <a:r>
              <a:rPr lang="pl-PL" sz="2800" dirty="0"/>
              <a:t> (</a:t>
            </a:r>
            <a:r>
              <a:rPr lang="pl-PL" sz="2800" dirty="0" err="1"/>
              <a:t>když</a:t>
            </a:r>
            <a:r>
              <a:rPr lang="pl-PL" sz="2800" dirty="0"/>
              <a:t> </a:t>
            </a:r>
            <a:r>
              <a:rPr lang="pl-PL" sz="2800" dirty="0" err="1"/>
              <a:t>není</a:t>
            </a:r>
            <a:r>
              <a:rPr lang="pl-PL" sz="2800" dirty="0"/>
              <a:t> podpis) </a:t>
            </a:r>
            <a:r>
              <a:rPr lang="pl-PL" sz="2800" dirty="0" err="1"/>
              <a:t>jsou</a:t>
            </a:r>
            <a:r>
              <a:rPr lang="pl-PL" sz="2800" dirty="0"/>
              <a:t> </a:t>
            </a:r>
            <a:r>
              <a:rPr lang="pl-PL" sz="2800" dirty="0" err="1"/>
              <a:t>stejné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3561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1A70E25-D622-4372-B8A1-EE7E45678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/>
              <a:t>Výměna ratifikačních listin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89E5716E-E4CE-4227-AD02-FE859A167FD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9244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EAFD8F1-0C19-4717-ACCB-C657CB211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/>
              <a:t>Etapy vzniku platné mezinárodní smlouvy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18F1A1-1742-4ED9-8206-CA0AD7AF7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gradFill rotWithShape="1">
            <a:gsLst>
              <a:gs pos="0">
                <a:srgbClr val="C2FEB8"/>
              </a:gs>
              <a:gs pos="50000">
                <a:srgbClr val="FFFFCC"/>
              </a:gs>
              <a:gs pos="100000">
                <a:srgbClr val="C2FEB8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1. Sjednání textu smlouvy</a:t>
            </a:r>
          </a:p>
          <a:p>
            <a:pPr eaLnBrk="1" hangingPunct="1"/>
            <a:r>
              <a:rPr lang="cs-CZ" altLang="cs-CZ"/>
              <a:t>2. Schválení a autentifikace textu smlouvy</a:t>
            </a:r>
          </a:p>
          <a:p>
            <a:pPr eaLnBrk="1" hangingPunct="1"/>
            <a:r>
              <a:rPr lang="cs-CZ" altLang="cs-CZ"/>
              <a:t>3. Souhlas se smlouvou (vznik mezinárodního závazku)</a:t>
            </a:r>
          </a:p>
          <a:p>
            <a:pPr eaLnBrk="1" hangingPunct="1"/>
            <a:r>
              <a:rPr lang="cs-CZ" altLang="cs-CZ"/>
              <a:t>4. Vstup smlouvy v platnost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02069A7-CEC9-41E9-A149-9DAAB2910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/>
              <a:t>Srovnání schválení smlouvy uvnitř a navenek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BFFABFF5-239E-45E1-934C-7FA2129AEF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  <a:solidFill>
            <a:srgbClr val="FFFF97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 Black" panose="020B0A04020102020204" pitchFamily="34" charset="0"/>
              </a:rPr>
              <a:t> UVNITŘ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schválení vládou (usnesení vlády)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usnesení obou komor Parlamentu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prezident: podpis ratifikační (přístupové) listiny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83936BA5-A1FC-4ACA-960F-96E47EB300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  <a:solidFill>
            <a:srgbClr val="DA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 Black" panose="020B0A04020102020204" pitchFamily="34" charset="0"/>
              </a:rPr>
              <a:t> NAVENEK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podpis, výměna nót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výměna (uložení) ratifikační listiny, listiny o přístupu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A09E4CD-2728-426A-9849-CAACEC914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b="1"/>
              <a:t>Vstup smlouvy v platnost:</a:t>
            </a:r>
            <a:r>
              <a:rPr lang="cs-CZ" altLang="cs-CZ" sz="4000"/>
              <a:t> </a:t>
            </a:r>
            <a:br>
              <a:rPr lang="cs-CZ" altLang="cs-CZ" sz="4000"/>
            </a:br>
            <a:r>
              <a:rPr lang="cs-CZ" altLang="cs-CZ" sz="4000"/>
              <a:t>vlastní ustanovení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409C5DD-D3EC-481E-9C59-D08710AB4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25950"/>
          </a:xfrm>
          <a:solidFill>
            <a:srgbClr val="EDFD8D"/>
          </a:solidFill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Definitivní souhlas státu byl vyjádřen</a:t>
            </a:r>
          </a:p>
          <a:p>
            <a:pPr eaLnBrk="1" hangingPunct="1"/>
            <a:r>
              <a:rPr lang="cs-CZ" altLang="cs-CZ"/>
              <a:t>možnosti:</a:t>
            </a:r>
          </a:p>
          <a:p>
            <a:pPr lvl="1" eaLnBrk="1" hangingPunct="1"/>
            <a:r>
              <a:rPr lang="cs-CZ" altLang="cs-CZ"/>
              <a:t>ihned úkonem (např. dnem podpisu)</a:t>
            </a:r>
          </a:p>
          <a:p>
            <a:pPr lvl="1" eaLnBrk="1" hangingPunct="1"/>
            <a:r>
              <a:rPr lang="cs-CZ" altLang="cs-CZ"/>
              <a:t>za určitou dobu od úkonu (legisvakance)</a:t>
            </a:r>
          </a:p>
          <a:p>
            <a:pPr lvl="1" eaLnBrk="1" hangingPunct="1"/>
            <a:r>
              <a:rPr lang="cs-CZ" altLang="cs-CZ"/>
              <a:t>mohou být stanoveny další podmínky</a:t>
            </a:r>
          </a:p>
          <a:p>
            <a:pPr lvl="1" eaLnBrk="1" hangingPunct="1"/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3AD419B-4131-4167-B4A7-2AB26AB22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3600" b="1"/>
              <a:t>Objektivní a subjektivní vstup </a:t>
            </a:r>
            <a:br>
              <a:rPr lang="cs-CZ" altLang="cs-CZ" sz="3600" b="1"/>
            </a:br>
            <a:r>
              <a:rPr lang="cs-CZ" altLang="cs-CZ" sz="3600" b="1"/>
              <a:t>v platnost mnohostranné smlouvy</a:t>
            </a:r>
            <a:endParaRPr lang="cs-CZ" altLang="cs-CZ" sz="36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BFF218-6377-4F6B-8DD8-3D273EAF6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751387"/>
          </a:xfrm>
          <a:solidFill>
            <a:srgbClr val="EDFD8D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rgbClr val="0000CC"/>
                </a:solidFill>
              </a:rPr>
              <a:t>Objektivní platnost smlouvy jako takové: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splnění všech podmínek pro vstup v platnost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ratifikace (přístup) ze strany vyžadovaného minimálního počtu smluvních stran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uplynutí </a:t>
            </a:r>
            <a:r>
              <a:rPr lang="cs-CZ" altLang="cs-CZ" sz="2000" dirty="0" err="1"/>
              <a:t>legisvakance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rgbClr val="0000CC"/>
                </a:solidFill>
              </a:rPr>
              <a:t>Subjektivní platnost pro konkrétní stát: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ratifikace (přístup) daného státu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uplynutí </a:t>
            </a:r>
            <a:r>
              <a:rPr lang="cs-CZ" altLang="cs-CZ" sz="2000" dirty="0" err="1"/>
              <a:t>legisvakance</a:t>
            </a:r>
            <a:endParaRPr lang="cs-CZ" altLang="cs-CZ" sz="20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splnění podmínky minimálního počtu smluvních stran (objektivní platnost)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rgbClr val="CC0000"/>
                </a:solidFill>
              </a:rPr>
              <a:t>Objektivní platnost je předpokladem platnosti subjektivní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+ eventuální souhlas ostatních smluvních států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BF7ECE9-8845-4212-8B4F-BFA225FE1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b="1"/>
              <a:t>Prozatímní provádění smlouvy</a:t>
            </a:r>
            <a:endParaRPr lang="cs-CZ" altLang="cs-CZ" sz="40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B9F1744-79CD-4493-99F3-059B734C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EDFD8D"/>
          </a:solidFill>
        </p:spPr>
        <p:txBody>
          <a:bodyPr/>
          <a:lstStyle/>
          <a:p>
            <a:pPr eaLnBrk="1" hangingPunct="1"/>
            <a:r>
              <a:rPr lang="cs-CZ" altLang="cs-CZ"/>
              <a:t>strany se mohou dohodnout na prozatímním provádění smlouvy před jejím vstupem v platnost</a:t>
            </a:r>
          </a:p>
          <a:p>
            <a:pPr eaLnBrk="1" hangingPunct="1"/>
            <a:r>
              <a:rPr lang="cs-CZ" altLang="cs-CZ"/>
              <a:t>mezinárodní právo umožňuje</a:t>
            </a:r>
          </a:p>
          <a:p>
            <a:pPr eaLnBrk="1" hangingPunct="1"/>
            <a:r>
              <a:rPr lang="cs-CZ" altLang="cs-CZ"/>
              <a:t>problémy z hlediska vnitrostátního práva: lze prozatímně provádět prezidentskou smlouvu před jejím schválením Parlamentem?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EB1C6E-8720-415B-998A-E9F61BAC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3200" b="1"/>
              <a:t>Prozatímní provádění smlouvy – kdy možné (?)</a:t>
            </a:r>
            <a:endParaRPr lang="cs-CZ" altLang="cs-CZ" sz="32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9A4907-C0EF-4D80-82B8-CEC57D09D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040313"/>
          </a:xfrm>
          <a:solidFill>
            <a:srgbClr val="EDFD8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Potřeby české smluvní praxe: zcela výjimečně i při absenci souhlasu Parlamentu - </a:t>
            </a:r>
            <a:r>
              <a:rPr lang="cs-CZ" altLang="cs-CZ" sz="2800" b="1">
                <a:solidFill>
                  <a:srgbClr val="0000CC"/>
                </a:solidFill>
              </a:rPr>
              <a:t>podmínky: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1. Mezinárodní smlouva nestanoví konkrétní závazky ústavního charakteru a </a:t>
            </a:r>
            <a:r>
              <a:rPr lang="cs-CZ" altLang="cs-CZ" sz="2800" b="1">
                <a:solidFill>
                  <a:srgbClr val="CC0000"/>
                </a:solidFill>
              </a:rPr>
              <a:t>nevyžaduje vydání prováděcího předpisu</a:t>
            </a:r>
            <a:r>
              <a:rPr lang="cs-CZ" altLang="cs-CZ" sz="2800"/>
              <a:t> ve formě ústavního nebo obyčejného zákona.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2. Je třeba zajistit respektování </a:t>
            </a:r>
            <a:r>
              <a:rPr lang="cs-CZ" altLang="cs-CZ" sz="2800" b="1">
                <a:solidFill>
                  <a:srgbClr val="CC0000"/>
                </a:solidFill>
              </a:rPr>
              <a:t>důležitých národních zájmů, a to ihned.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3. Smlouva zajišťuje přijetí </a:t>
            </a:r>
            <a:r>
              <a:rPr lang="cs-CZ" altLang="cs-CZ" sz="2800" b="1">
                <a:solidFill>
                  <a:srgbClr val="CC0000"/>
                </a:solidFill>
              </a:rPr>
              <a:t>neodkladných opatření,</a:t>
            </a:r>
            <a:r>
              <a:rPr lang="cs-CZ" altLang="cs-CZ" sz="2800"/>
              <a:t> která nesouvisejí přímo s ústavním pořádkem.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4. Smlouva je </a:t>
            </a:r>
            <a:r>
              <a:rPr lang="cs-CZ" altLang="cs-CZ" sz="2800" b="1">
                <a:solidFill>
                  <a:srgbClr val="CC0000"/>
                </a:solidFill>
              </a:rPr>
              <a:t>vyhlášená,</a:t>
            </a:r>
            <a:r>
              <a:rPr lang="cs-CZ" altLang="cs-CZ" sz="2800"/>
              <a:t> dotýká-li se právního postavení jednotlivců.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A1BEAE-EEEF-4360-8C6E-BC83EDEB1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F7FEA0"/>
          </a:solidFill>
        </p:spPr>
        <p:txBody>
          <a:bodyPr/>
          <a:lstStyle/>
          <a:p>
            <a:pPr eaLnBrk="1" hangingPunct="1"/>
            <a:r>
              <a:rPr lang="cs-CZ" altLang="cs-CZ" sz="4000"/>
              <a:t>Závěrečná ustanovení smlouvy - 1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CADD02-8EB8-4F91-A0F2-C3834098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48 </a:t>
            </a:r>
            <a:r>
              <a:rPr lang="cs-CZ" altLang="cs-CZ" sz="2400"/>
              <a:t>     Tato Úmluva bude </a:t>
            </a:r>
            <a:r>
              <a:rPr lang="cs-CZ" altLang="cs-CZ" sz="2400" b="1">
                <a:solidFill>
                  <a:srgbClr val="CC0000"/>
                </a:solidFill>
              </a:rPr>
              <a:t>otevřena k podpisu</a:t>
            </a:r>
            <a:r>
              <a:rPr lang="cs-CZ" altLang="cs-CZ" sz="2400"/>
              <a:t> všem členským státům OSN nebo některé odborné organizace nebo účastníkům Statutu MSD, a jakémukoliv jinému státu, který bude vyzván Valným shromážděním OSN, aby se stal stranou Úmluvy, a to: do 31. října 1961 u Spolkového ministerstva zahraničních věcí Rakouska a poté, do 31. března 1962 v sídle OSN v New Yorku.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49     </a:t>
            </a:r>
            <a:r>
              <a:rPr lang="cs-CZ" altLang="cs-CZ" sz="2400"/>
              <a:t>Tato Úmluva </a:t>
            </a:r>
            <a:r>
              <a:rPr lang="cs-CZ" altLang="cs-CZ" sz="2400" b="1">
                <a:solidFill>
                  <a:srgbClr val="CC0000"/>
                </a:solidFill>
              </a:rPr>
              <a:t>podléhá ratifikaci.</a:t>
            </a:r>
            <a:r>
              <a:rPr lang="cs-CZ" altLang="cs-CZ" sz="2400"/>
              <a:t> Ratifikační listiny budou uloženy u generálního tajemníka OSN.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50     </a:t>
            </a:r>
            <a:r>
              <a:rPr lang="cs-CZ" altLang="cs-CZ" sz="2400"/>
              <a:t>Tato Úmluva bude </a:t>
            </a:r>
            <a:r>
              <a:rPr lang="cs-CZ" altLang="cs-CZ" sz="2400" b="1">
                <a:solidFill>
                  <a:srgbClr val="CC0000"/>
                </a:solidFill>
              </a:rPr>
              <a:t>otevřena k přístupu</a:t>
            </a:r>
            <a:r>
              <a:rPr lang="cs-CZ" altLang="cs-CZ" sz="2400"/>
              <a:t> kterémukoliv státu, jenž náleží do některé ze čtyř kategorií uvedených v článku 48. Listiny o přístupu budou uloženy u generálního tajemníka OSN.</a:t>
            </a:r>
            <a:endParaRPr lang="cs-CZ" altLang="cs-CZ" sz="2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AF3DA93-E7AA-47D4-87EB-E71081F7B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F2FD67"/>
          </a:solidFill>
        </p:spPr>
        <p:txBody>
          <a:bodyPr/>
          <a:lstStyle/>
          <a:p>
            <a:pPr eaLnBrk="1" hangingPunct="1"/>
            <a:r>
              <a:rPr lang="cs-CZ" altLang="cs-CZ" sz="4000"/>
              <a:t>Závěrečná ustanovení smlouvy - 2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32BF77C-15A5-464B-B43F-8AA1CA9F8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/>
              <a:t>Čl. 51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/>
              <a:t>     </a:t>
            </a:r>
            <a:r>
              <a:rPr lang="cs-CZ" altLang="cs-CZ" sz="2800"/>
              <a:t>Tato Úmluva </a:t>
            </a:r>
            <a:r>
              <a:rPr lang="cs-CZ" altLang="cs-CZ" sz="2800" b="1">
                <a:solidFill>
                  <a:srgbClr val="CC0000"/>
                </a:solidFill>
              </a:rPr>
              <a:t>vstoupí v platnost</a:t>
            </a:r>
            <a:r>
              <a:rPr lang="cs-CZ" altLang="cs-CZ" sz="2800"/>
              <a:t> třicátého dne </a:t>
            </a:r>
            <a:r>
              <a:rPr lang="cs-CZ" altLang="cs-CZ" sz="2800">
                <a:solidFill>
                  <a:srgbClr val="0000FF"/>
                </a:solidFill>
              </a:rPr>
              <a:t>po </a:t>
            </a:r>
            <a:r>
              <a:rPr lang="cs-CZ" altLang="cs-CZ" sz="2800" b="1">
                <a:solidFill>
                  <a:srgbClr val="0000FF"/>
                </a:solidFill>
              </a:rPr>
              <a:t>datu uložení dvacáté druhé ratifikační listiny</a:t>
            </a:r>
            <a:r>
              <a:rPr lang="cs-CZ" altLang="cs-CZ" sz="2800"/>
              <a:t> nebo listiny o přístupu u generálního tajemníka OSN.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 i="1">
                <a:solidFill>
                  <a:srgbClr val="CC0000"/>
                </a:solidFill>
              </a:rPr>
              <a:t>(= objektivní platnost smlouvy)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b="1" i="1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	Pro každý stát, který ratifikuje Úmluvu nebo k ní přistoupí po uložení dvacáté druhé ratifikační listiny nebo listiny o přístupu, </a:t>
            </a:r>
            <a:r>
              <a:rPr lang="cs-CZ" altLang="cs-CZ" sz="2800" b="1">
                <a:solidFill>
                  <a:srgbClr val="CC0000"/>
                </a:solidFill>
              </a:rPr>
              <a:t>vstoupí Úmluva v platnost</a:t>
            </a:r>
            <a:r>
              <a:rPr lang="cs-CZ" altLang="cs-CZ" sz="2800"/>
              <a:t> </a:t>
            </a:r>
            <a:r>
              <a:rPr lang="cs-CZ" altLang="cs-CZ" sz="2800" b="1">
                <a:solidFill>
                  <a:srgbClr val="0000FF"/>
                </a:solidFill>
              </a:rPr>
              <a:t>třicátého dne po uložení jeho ratifikační listiny</a:t>
            </a:r>
            <a:r>
              <a:rPr lang="cs-CZ" altLang="cs-CZ" sz="2800"/>
              <a:t> nebo listiny o přístupu.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 b="1" i="1">
                <a:solidFill>
                  <a:srgbClr val="CC0000"/>
                </a:solidFill>
              </a:rPr>
              <a:t>(= subjektivní platnost smlouvy)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32915E-5372-450A-8A96-913B533D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BFE94"/>
          </a:solidFill>
        </p:spPr>
        <p:txBody>
          <a:bodyPr/>
          <a:lstStyle/>
          <a:p>
            <a:pPr eaLnBrk="1" hangingPunct="1"/>
            <a:r>
              <a:rPr lang="cs-CZ" altLang="cs-CZ" sz="4000"/>
              <a:t>Závěrečná ustanovení smlouvy - 3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35823DC-5A08-4644-9E00-A19F26E4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52  </a:t>
            </a:r>
            <a:r>
              <a:rPr lang="cs-CZ" altLang="cs-CZ" sz="2400"/>
              <a:t>Generální tajemník OSN </a:t>
            </a:r>
            <a:r>
              <a:rPr lang="cs-CZ" altLang="cs-CZ" sz="2400" b="1">
                <a:solidFill>
                  <a:srgbClr val="CC0000"/>
                </a:solidFill>
              </a:rPr>
              <a:t>bude informovat</a:t>
            </a:r>
            <a:r>
              <a:rPr lang="cs-CZ" altLang="cs-CZ" sz="2400"/>
              <a:t> všechny státy náležející…: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o </a:t>
            </a:r>
            <a:r>
              <a:rPr lang="cs-CZ" altLang="cs-CZ" sz="2400" b="1"/>
              <a:t>podpisech </a:t>
            </a:r>
            <a:r>
              <a:rPr lang="cs-CZ" altLang="cs-CZ" sz="2400"/>
              <a:t>této Úmluvy a o uložení </a:t>
            </a:r>
            <a:r>
              <a:rPr lang="cs-CZ" altLang="cs-CZ" sz="2400" b="1"/>
              <a:t>ratifikačních</a:t>
            </a:r>
            <a:r>
              <a:rPr lang="cs-CZ" altLang="cs-CZ" sz="2400"/>
              <a:t> listin a listin o přístupu podle článku 48, 49 a 50;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o datu, kdy tato Úmluva </a:t>
            </a:r>
            <a:r>
              <a:rPr lang="cs-CZ" altLang="cs-CZ" sz="2400" b="1">
                <a:solidFill>
                  <a:srgbClr val="CC0000"/>
                </a:solidFill>
              </a:rPr>
              <a:t>vstoupí v platnost</a:t>
            </a:r>
            <a:r>
              <a:rPr lang="cs-CZ" altLang="cs-CZ" sz="2400"/>
              <a:t> podle čl. 51.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Čl. 53  </a:t>
            </a:r>
            <a:r>
              <a:rPr lang="cs-CZ" altLang="cs-CZ" sz="2400" b="1">
                <a:solidFill>
                  <a:srgbClr val="0000CC"/>
                </a:solidFill>
              </a:rPr>
              <a:t>Originál této Úmluvy, jehož anglické, čínské, francouzské, ruské a španělské znění mají stejnou platnost,</a:t>
            </a:r>
            <a:r>
              <a:rPr lang="cs-CZ" altLang="cs-CZ" sz="2400"/>
              <a:t> bude uložen u generálního tajemníka OSN, jenž zašle její ověřené kopie všem státům, náležejícím…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Na důkaz čehož níže podepsaní </a:t>
            </a:r>
            <a:r>
              <a:rPr lang="cs-CZ" altLang="cs-CZ" sz="2400" b="1"/>
              <a:t>zmocněnci,</a:t>
            </a:r>
            <a:r>
              <a:rPr lang="cs-CZ" altLang="cs-CZ" sz="2400"/>
              <a:t> byvše k tomu řádně zmocněni svými vládami,</a:t>
            </a:r>
            <a:r>
              <a:rPr lang="cs-CZ" altLang="cs-CZ" sz="2400" b="1">
                <a:solidFill>
                  <a:srgbClr val="CC0000"/>
                </a:solidFill>
              </a:rPr>
              <a:t> podepsali</a:t>
            </a:r>
            <a:r>
              <a:rPr lang="cs-CZ" altLang="cs-CZ" sz="2400"/>
              <a:t> tuto Úmluvu.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 i="1">
                <a:solidFill>
                  <a:srgbClr val="006600"/>
                </a:solidFill>
              </a:rPr>
              <a:t>Dáno ve Vídni dne osmnáctého dubna roku tisíc devět set šedesát jedna.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1BFF4F7-6B2A-4E73-9A65-4D0F0CAB7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Jazyky smlouvy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9BEBE2B-0D9D-4847-A9E5-3AAD7B4A6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autentická znění</a:t>
            </a:r>
          </a:p>
          <a:p>
            <a:pPr eaLnBrk="1" hangingPunct="1"/>
            <a:r>
              <a:rPr lang="cs-CZ" altLang="cs-CZ"/>
              <a:t>alternáty</a:t>
            </a:r>
          </a:p>
          <a:p>
            <a:pPr eaLnBrk="1" hangingPunct="1"/>
            <a:r>
              <a:rPr lang="cs-CZ" altLang="cs-CZ"/>
              <a:t>český překlad ve Sbírce mezinárodních smluv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035CF2A-04AA-4A1D-9BFF-ACE722463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cs-CZ" altLang="cs-CZ" sz="4000"/>
              <a:t>Depozitáři mnohostranných smluv, registrace u OSN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0FA82A8-E5F7-41A2-B97E-55564BCC1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depozitáři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registrace v United Nations Treaty Series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AD926F-FAFB-4F07-A46C-383233E18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7EFD51"/>
          </a:solidFill>
        </p:spPr>
        <p:txBody>
          <a:bodyPr/>
          <a:lstStyle/>
          <a:p>
            <a:pPr eaLnBrk="1" hangingPunct="1"/>
            <a:r>
              <a:rPr lang="cs-CZ" altLang="cs-CZ" sz="4000"/>
              <a:t>Způsobilost k uzavření mezinárodní smlouvy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4E5DAD-4EBA-4981-9767-F825BFDF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2FEB8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subjekt mezinárodního práva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subjekt </a:t>
            </a:r>
            <a:r>
              <a:rPr lang="cs-CZ" altLang="cs-CZ" b="1">
                <a:solidFill>
                  <a:srgbClr val="CC0000"/>
                </a:solidFill>
              </a:rPr>
              <a:t>způsobilý</a:t>
            </a:r>
            <a:r>
              <a:rPr lang="cs-CZ" altLang="cs-CZ"/>
              <a:t> pro daný případ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Zástupce státu bez dalšího (i bez plné moci)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	- hlava státu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	- předseda vlády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	- ministr zahraničních věcí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jinak je třeba plné moci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E898F2-9D59-4354-908B-1BB8AB50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Vady zmocnění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7CA0308-C518-420B-AEA1-97D896470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7FEB4"/>
          </a:solidFill>
        </p:spPr>
        <p:txBody>
          <a:bodyPr/>
          <a:lstStyle/>
          <a:p>
            <a:pPr eaLnBrk="1" hangingPunct="1"/>
            <a:r>
              <a:rPr lang="cs-CZ" altLang="cs-CZ"/>
              <a:t>neexistence zmocnění pro danou osobu a úkon</a:t>
            </a:r>
          </a:p>
          <a:p>
            <a:pPr eaLnBrk="1" hangingPunct="1"/>
            <a:r>
              <a:rPr lang="cs-CZ" altLang="cs-CZ"/>
              <a:t>překročení oprávnění vyplývající z plné moci </a:t>
            </a:r>
          </a:p>
          <a:p>
            <a:pPr lvl="1" eaLnBrk="1" hangingPunct="1"/>
            <a:r>
              <a:rPr lang="cs-CZ" altLang="cs-CZ"/>
              <a:t>k úkonu není zmocněn</a:t>
            </a:r>
          </a:p>
          <a:p>
            <a:pPr lvl="1" eaLnBrk="1" hangingPunct="1"/>
            <a:r>
              <a:rPr lang="cs-CZ" altLang="cs-CZ"/>
              <a:t>nedbá zvláštního omezení</a:t>
            </a:r>
          </a:p>
          <a:p>
            <a:pPr eaLnBrk="1" hangingPunct="1"/>
            <a:r>
              <a:rPr lang="cs-CZ" altLang="cs-CZ"/>
              <a:t>plná moc vystavena nekompetentním orgánem státu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8ACD6AD-9F84-4BA7-9464-6084BCB63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Vydávání plných mocí v ČR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B37BB7-CEB3-4476-8665-3BC86FFE9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7FEB4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resortní</a:t>
            </a:r>
            <a:r>
              <a:rPr lang="cs-CZ" altLang="cs-CZ"/>
              <a:t> smlouvy: člen vlády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vládní</a:t>
            </a:r>
            <a:r>
              <a:rPr lang="cs-CZ" altLang="cs-CZ"/>
              <a:t> smlouvy: ministr zahr. věcí jménem vlády (ta schvaluje podpis)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plná moc k jednání: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prezidentské</a:t>
            </a:r>
            <a:r>
              <a:rPr lang="cs-CZ" altLang="cs-CZ"/>
              <a:t> smlouvy: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plná moc k jednání: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prezidentská smlouva, kterou si prezident vyhradil:</a:t>
            </a:r>
            <a:r>
              <a:rPr lang="cs-CZ" altLang="cs-CZ"/>
              <a:t> prezident republiky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C1575D-D5B3-4923-B9B6-8EA04225D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r>
              <a:rPr lang="cs-CZ" altLang="cs-CZ" sz="4000"/>
              <a:t>    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03A58929-B2D4-492C-A759-0173B7E60A4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3375"/>
            <a:ext cx="7200900" cy="6524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8C2894F1-41AA-41C1-BD22-DC770695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 sz="3600"/>
              <a:t>SJEDNÁNÍ TEXTU SMLOUVY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05602A4C-DBFD-4060-82C4-1BD0FD42A4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  <a:gradFill rotWithShape="1">
            <a:gsLst>
              <a:gs pos="0">
                <a:srgbClr val="D0FD95"/>
              </a:gs>
              <a:gs pos="50000">
                <a:srgbClr val="FFFFCC"/>
              </a:gs>
              <a:gs pos="100000">
                <a:srgbClr val="D0FD95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/>
              <a:t>DVOUSTRANNÉ: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/>
              <a:t>návrh</a:t>
            </a:r>
            <a:r>
              <a:rPr lang="cs-CZ" altLang="cs-CZ" sz="2800"/>
              <a:t> vypracuje jedna ze stran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800"/>
          </a:p>
          <a:p>
            <a:pPr lvl="1" eaLnBrk="1" hangingPunct="1">
              <a:lnSpc>
                <a:spcPct val="90000"/>
              </a:lnSpc>
            </a:pPr>
            <a:r>
              <a:rPr lang="cs-CZ" altLang="cs-CZ" sz="2800"/>
              <a:t>sondáž a expertní </a:t>
            </a:r>
            <a:r>
              <a:rPr lang="cs-CZ" altLang="cs-CZ" sz="2800" b="1"/>
              <a:t>jednání</a:t>
            </a:r>
            <a:r>
              <a:rPr lang="cs-CZ" altLang="cs-CZ" sz="2800"/>
              <a:t> (vyjednávání)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/>
              <a:t>přijetí</a:t>
            </a:r>
            <a:r>
              <a:rPr lang="cs-CZ" altLang="cs-CZ" sz="2800"/>
              <a:t> (parafování, </a:t>
            </a:r>
            <a:r>
              <a:rPr lang="cs-CZ" altLang="cs-CZ" sz="2800" u="sng"/>
              <a:t>podpis, podpis ad referendum)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FAAA177F-D745-4F47-A29D-C194D67C53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2"/>
            <a:ext cx="4038600" cy="4753123"/>
          </a:xfrm>
          <a:gradFill rotWithShape="1">
            <a:gsLst>
              <a:gs pos="0">
                <a:srgbClr val="A8FEB6"/>
              </a:gs>
              <a:gs pos="50000">
                <a:srgbClr val="FFFFFF"/>
              </a:gs>
              <a:gs pos="100000">
                <a:srgbClr val="A8FEB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 dirty="0"/>
              <a:t>MNOHOSTRANNÉ: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 dirty="0"/>
              <a:t>návrh</a:t>
            </a:r>
            <a:r>
              <a:rPr lang="cs-CZ" altLang="cs-CZ" sz="2800" dirty="0"/>
              <a:t> připraví mezinárodní organizace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dirty="0"/>
              <a:t>expertní </a:t>
            </a:r>
            <a:r>
              <a:rPr lang="cs-CZ" altLang="cs-CZ" sz="2800" b="1" dirty="0"/>
              <a:t>jednání</a:t>
            </a:r>
            <a:r>
              <a:rPr lang="cs-CZ" altLang="cs-CZ" sz="2800" dirty="0"/>
              <a:t> (vyjednávání)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 dirty="0"/>
              <a:t>přijetí</a:t>
            </a:r>
            <a:r>
              <a:rPr lang="cs-CZ" altLang="cs-CZ" sz="2800" dirty="0"/>
              <a:t> na diplomatické konferenci (hlasování) (výjimečně podpis)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6B2D4CC-F3DB-4DAA-BC36-4EFABBF06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2800"/>
              <a:t>Smlouva o omezení strategických zbraní – </a:t>
            </a:r>
            <a:br>
              <a:rPr lang="cs-CZ" altLang="cs-CZ" sz="2800"/>
            </a:br>
            <a:r>
              <a:rPr lang="cs-CZ" altLang="cs-CZ" sz="2800"/>
              <a:t>podpis 8.4.2010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65BBF5B-16F2-43A4-BC39-FB1BCC3049A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52562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8578FC74-06C4-4FBC-95CA-124C5C95D09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49275"/>
            <a:ext cx="7489825" cy="55768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1355</Words>
  <Application>Microsoft Office PowerPoint</Application>
  <PresentationFormat>Předvádění na obrazovce (4:3)</PresentationFormat>
  <Paragraphs>159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Arial Black</vt:lpstr>
      <vt:lpstr>Výchozí návrh</vt:lpstr>
      <vt:lpstr>Vznik mezinárodní smlouvy</vt:lpstr>
      <vt:lpstr>Etapy vzniku platné mezinárodní smlouvy</vt:lpstr>
      <vt:lpstr>Způsobilost k uzavření mezinárodní smlouvy</vt:lpstr>
      <vt:lpstr>Vady zmocnění</vt:lpstr>
      <vt:lpstr>Vydávání plných mocí v ČR</vt:lpstr>
      <vt:lpstr>    </vt:lpstr>
      <vt:lpstr>SJEDNÁNÍ TEXTU SMLOUVY</vt:lpstr>
      <vt:lpstr>Smlouva o omezení strategických zbraní –  podpis 8.4.2010</vt:lpstr>
      <vt:lpstr>Prezentace aplikace PowerPoint</vt:lpstr>
      <vt:lpstr>AUTENTIFIKACE TEXTU</vt:lpstr>
      <vt:lpstr>TEXT SMLOUVY SCHVÁLEN A AUTENTIFIKOVÁN  Schvalování smluv v ČR</vt:lpstr>
      <vt:lpstr>1. Prezidentské smlouvy</vt:lpstr>
      <vt:lpstr>2.-3. vládní a resortní smlouvy</vt:lpstr>
      <vt:lpstr>Funkce podpisu u mnohostranné smlouvy</vt:lpstr>
      <vt:lpstr>Formy vyjádření definitivního souhlasu se smlouvou navenek  (většinou stanoví sama smlouva)</vt:lpstr>
      <vt:lpstr>Ratifikační listina – závěr textu</vt:lpstr>
      <vt:lpstr>Listina o přístupu - závěr</vt:lpstr>
      <vt:lpstr>Ratifikace a přístup</vt:lpstr>
      <vt:lpstr>Výměna ratifikačních listin</vt:lpstr>
      <vt:lpstr>Srovnání schválení smlouvy uvnitř a navenek</vt:lpstr>
      <vt:lpstr>Vstup smlouvy v platnost:  vlastní ustanovení</vt:lpstr>
      <vt:lpstr>Objektivní a subjektivní vstup  v platnost mnohostranné smlouvy</vt:lpstr>
      <vt:lpstr>Prozatímní provádění smlouvy</vt:lpstr>
      <vt:lpstr>Prozatímní provádění smlouvy – kdy možné (?)</vt:lpstr>
      <vt:lpstr>Závěrečná ustanovení smlouvy - 1</vt:lpstr>
      <vt:lpstr>Závěrečná ustanovení smlouvy - 2</vt:lpstr>
      <vt:lpstr>Závěrečná ustanovení smlouvy - 3</vt:lpstr>
      <vt:lpstr>Jazyky smlouvy</vt:lpstr>
      <vt:lpstr>Depozitáři mnohostranných smluv, registrace u OSN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mezinárodní smlouvy</dc:title>
  <dc:creator>tyc</dc:creator>
  <cp:lastModifiedBy>Tyc Vladimir</cp:lastModifiedBy>
  <cp:revision>35</cp:revision>
  <dcterms:created xsi:type="dcterms:W3CDTF">2012-02-18T00:52:57Z</dcterms:created>
  <dcterms:modified xsi:type="dcterms:W3CDTF">2021-03-24T16:01:24Z</dcterms:modified>
</cp:coreProperties>
</file>