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8" d="100"/>
          <a:sy n="118" d="100"/>
        </p:scale>
        <p:origin x="-828" y="-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NV305K Evropské správní právo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4</a:t>
            </a:r>
            <a:r>
              <a:rPr lang="cs-CZ" dirty="0" smtClean="0"/>
              <a:t>. přednáška</a:t>
            </a:r>
          </a:p>
          <a:p>
            <a:pPr algn="ctr"/>
            <a:r>
              <a:rPr lang="cs-CZ" dirty="0" smtClean="0"/>
              <a:t>Mgr. Tomáš Svoboda,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</a:p>
          <a:p>
            <a:pPr algn="ctr"/>
            <a:r>
              <a:rPr lang="cs-CZ" dirty="0" smtClean="0"/>
              <a:t>24</a:t>
            </a:r>
            <a:r>
              <a:rPr lang="cs-CZ" dirty="0" smtClean="0"/>
              <a:t>. 4. 2021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vývoj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Reakce na rostoucí disparity</a:t>
            </a:r>
            <a:endParaRPr lang="cs-CZ" dirty="0"/>
          </a:p>
          <a:p>
            <a:pPr lvl="1" algn="just"/>
            <a:r>
              <a:rPr lang="cs-CZ" dirty="0" smtClean="0"/>
              <a:t>Od </a:t>
            </a:r>
            <a:r>
              <a:rPr lang="cs-CZ" dirty="0"/>
              <a:t>60. </a:t>
            </a:r>
            <a:r>
              <a:rPr lang="cs-CZ" dirty="0" smtClean="0"/>
              <a:t>let zájem </a:t>
            </a:r>
            <a:r>
              <a:rPr lang="cs-CZ" dirty="0"/>
              <a:t>Komise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1975 – počátek „regionální politiky EU“</a:t>
            </a:r>
          </a:p>
          <a:p>
            <a:pPr lvl="1" algn="just"/>
            <a:r>
              <a:rPr lang="cs-CZ" dirty="0" smtClean="0"/>
              <a:t>Vytvoření </a:t>
            </a:r>
            <a:r>
              <a:rPr lang="cs-CZ" i="1" dirty="0" smtClean="0">
                <a:solidFill>
                  <a:srgbClr val="0000DC"/>
                </a:solidFill>
              </a:rPr>
              <a:t>Evropského fondu </a:t>
            </a:r>
            <a:r>
              <a:rPr lang="cs-CZ" i="1" dirty="0">
                <a:solidFill>
                  <a:srgbClr val="0000DC"/>
                </a:solidFill>
              </a:rPr>
              <a:t>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 smtClean="0"/>
              <a:t>Důraz </a:t>
            </a:r>
            <a:r>
              <a:rPr lang="cs-CZ" dirty="0"/>
              <a:t>na konvergenci a „přechodové regiony“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</a:t>
            </a:r>
            <a:r>
              <a:rPr lang="cs-CZ" dirty="0" smtClean="0">
                <a:solidFill>
                  <a:srgbClr val="0000DC"/>
                </a:solidFill>
              </a:rPr>
              <a:t>růběžné reformy </a:t>
            </a:r>
            <a:r>
              <a:rPr lang="cs-CZ" dirty="0" smtClean="0"/>
              <a:t>(navyšováním </a:t>
            </a:r>
            <a:r>
              <a:rPr lang="cs-CZ" dirty="0"/>
              <a:t>vlivu </a:t>
            </a:r>
            <a:r>
              <a:rPr lang="cs-CZ" dirty="0" smtClean="0"/>
              <a:t>Komise, více prostředků, formováním </a:t>
            </a:r>
            <a:r>
              <a:rPr lang="cs-CZ" dirty="0"/>
              <a:t>určitého „strategického rámce</a:t>
            </a:r>
            <a:r>
              <a:rPr lang="cs-CZ" dirty="0" smtClean="0"/>
              <a:t>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 smtClean="0"/>
              <a:t>1988 = </a:t>
            </a:r>
            <a:r>
              <a:rPr lang="cs-CZ" b="1" dirty="0"/>
              <a:t>zásadní reforma </a:t>
            </a:r>
            <a:r>
              <a:rPr lang="cs-CZ" b="1" dirty="0" smtClean="0">
                <a:solidFill>
                  <a:srgbClr val="0000DC"/>
                </a:solidFill>
              </a:rPr>
              <a:t>(vytvoření „kohezní politiky EU“)</a:t>
            </a:r>
            <a:endParaRPr lang="cs-CZ" b="1" dirty="0">
              <a:solidFill>
                <a:srgbClr val="0000DC"/>
              </a:solidFill>
            </a:endParaRPr>
          </a:p>
          <a:p>
            <a:pPr lvl="1" algn="just"/>
            <a:r>
              <a:rPr lang="cs-CZ" dirty="0" smtClean="0"/>
              <a:t>Smlouva </a:t>
            </a:r>
            <a:r>
              <a:rPr lang="cs-CZ" dirty="0"/>
              <a:t>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 smtClean="0"/>
              <a:t>(</a:t>
            </a:r>
            <a:r>
              <a:rPr lang="cs-CZ" dirty="0"/>
              <a:t>později </a:t>
            </a:r>
            <a:r>
              <a:rPr lang="cs-CZ" dirty="0" smtClean="0"/>
              <a:t>také </a:t>
            </a:r>
            <a:r>
              <a:rPr lang="cs-CZ" dirty="0"/>
              <a:t>třetí územní rozměr kohezní politiky</a:t>
            </a:r>
            <a:r>
              <a:rPr lang="cs-CZ" dirty="0" smtClean="0"/>
              <a:t>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vývoj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Nové principy kohezní politiky (1988)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</a:t>
            </a:r>
            <a:r>
              <a:rPr lang="cs-CZ" i="1" dirty="0" smtClean="0">
                <a:solidFill>
                  <a:srgbClr val="0000DC"/>
                </a:solidFill>
              </a:rPr>
              <a:t>rogramování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operační </a:t>
            </a:r>
            <a:r>
              <a:rPr lang="cs-CZ" dirty="0"/>
              <a:t>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</a:t>
            </a:r>
            <a:r>
              <a:rPr lang="cs-CZ" i="1" dirty="0" smtClean="0">
                <a:solidFill>
                  <a:srgbClr val="0000DC"/>
                </a:solidFill>
              </a:rPr>
              <a:t>oncentrace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5 </a:t>
            </a:r>
            <a:r>
              <a:rPr lang="cs-CZ" dirty="0"/>
              <a:t>prioritních </a:t>
            </a:r>
            <a:r>
              <a:rPr lang="cs-CZ" dirty="0" smtClean="0"/>
              <a:t>cílů (nikoli „všechno a nic“)</a:t>
            </a:r>
            <a:endParaRPr lang="cs-CZ" dirty="0"/>
          </a:p>
          <a:p>
            <a:pPr lvl="1" algn="just"/>
            <a:r>
              <a:rPr lang="cs-CZ" i="1" dirty="0" err="1" smtClean="0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„</a:t>
            </a:r>
            <a:r>
              <a:rPr lang="cs-CZ" dirty="0"/>
              <a:t>přidaná hodnota</a:t>
            </a:r>
            <a:r>
              <a:rPr lang="cs-CZ" dirty="0" smtClean="0"/>
              <a:t>“ intervencí </a:t>
            </a:r>
            <a:r>
              <a:rPr lang="cs-CZ" dirty="0"/>
              <a:t>+ </a:t>
            </a:r>
            <a:r>
              <a:rPr lang="cs-CZ" dirty="0" smtClean="0"/>
              <a:t>obligatorní spoluúčast příjemců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</a:t>
            </a:r>
            <a:r>
              <a:rPr lang="cs-CZ" i="1" dirty="0" smtClean="0">
                <a:solidFill>
                  <a:srgbClr val="0000DC"/>
                </a:solidFill>
              </a:rPr>
              <a:t>artnerství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spolupráce </a:t>
            </a:r>
            <a:r>
              <a:rPr lang="cs-CZ" dirty="0"/>
              <a:t>s různými aktéry kohezní </a:t>
            </a:r>
            <a:r>
              <a:rPr lang="cs-CZ" dirty="0" smtClean="0"/>
              <a:t>politiky, víceúrovňová správa</a:t>
            </a:r>
            <a:endParaRPr lang="cs-CZ" dirty="0"/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</a:t>
            </a:r>
            <a:r>
              <a:rPr lang="cs-CZ" dirty="0" smtClean="0"/>
              <a:t>ově </a:t>
            </a:r>
            <a:r>
              <a:rPr lang="cs-CZ" dirty="0"/>
              <a:t>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 smtClean="0"/>
              <a:t>= </a:t>
            </a:r>
            <a:r>
              <a:rPr lang="fr-FR" i="1" dirty="0" smtClean="0"/>
              <a:t>Nomenclature des Unites Territoriales Statistiques</a:t>
            </a:r>
            <a:endParaRPr lang="cs-CZ" dirty="0" smtClean="0"/>
          </a:p>
          <a:p>
            <a:pPr lvl="1" algn="just"/>
            <a:r>
              <a:rPr lang="cs-CZ" dirty="0" smtClean="0"/>
              <a:t>Rozpočet </a:t>
            </a:r>
            <a:r>
              <a:rPr lang="cs-CZ" dirty="0" smtClean="0">
                <a:solidFill>
                  <a:srgbClr val="0000DC"/>
                </a:solidFill>
              </a:rPr>
              <a:t>x2</a:t>
            </a:r>
            <a:r>
              <a:rPr lang="cs-CZ" dirty="0" smtClean="0"/>
              <a:t> (později opakovaně navyšován)</a:t>
            </a:r>
            <a:endParaRPr lang="cs-CZ" dirty="0"/>
          </a:p>
          <a:p>
            <a:pPr lvl="1" algn="just"/>
            <a:endParaRPr lang="cs-CZ" dirty="0" smtClean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Nejobecnější účel 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</a:t>
            </a:r>
            <a:r>
              <a:rPr lang="cs-CZ" dirty="0" smtClean="0"/>
              <a:t>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Hospodářská </a:t>
            </a:r>
            <a:r>
              <a:rPr lang="cs-CZ" i="1" dirty="0" smtClean="0"/>
              <a:t>(zejména hospodářská konvergence)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Sociální </a:t>
            </a:r>
            <a:r>
              <a:rPr lang="cs-CZ" i="1" dirty="0" smtClean="0"/>
              <a:t>(zejména zaměstnanost)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Územní </a:t>
            </a:r>
            <a:r>
              <a:rPr lang="cs-CZ" i="1" dirty="0" smtClean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 smtClean="0"/>
          </a:p>
          <a:p>
            <a:pPr algn="just">
              <a:lnSpc>
                <a:spcPct val="100000"/>
              </a:lnSpc>
            </a:pPr>
            <a:r>
              <a:rPr lang="cs-CZ" dirty="0" smtClean="0"/>
              <a:t>Soustava </a:t>
            </a:r>
            <a:r>
              <a:rPr lang="cs-CZ" dirty="0"/>
              <a:t>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</a:t>
            </a:r>
            <a:r>
              <a:rPr lang="cs-CZ" dirty="0" smtClean="0">
                <a:solidFill>
                  <a:srgbClr val="0000DC"/>
                </a:solidFill>
              </a:rPr>
              <a:t>rimární</a:t>
            </a:r>
            <a:endParaRPr lang="cs-CZ" dirty="0">
              <a:solidFill>
                <a:srgbClr val="0000DC"/>
              </a:solidFill>
            </a:endParaRP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</a:t>
            </a:r>
            <a:r>
              <a:rPr lang="cs-CZ" dirty="0" smtClean="0">
                <a:solidFill>
                  <a:srgbClr val="0000DC"/>
                </a:solidFill>
              </a:rPr>
              <a:t>ematické </a:t>
            </a:r>
            <a:r>
              <a:rPr lang="cs-CZ" dirty="0">
                <a:solidFill>
                  <a:srgbClr val="0000DC"/>
                </a:solidFill>
              </a:rPr>
              <a:t>cíle a priority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Ale v zásadě vágní pojmy, </a:t>
            </a:r>
            <a:r>
              <a:rPr lang="cs-CZ" dirty="0" smtClean="0">
                <a:solidFill>
                  <a:srgbClr val="0000DC"/>
                </a:solidFill>
              </a:rPr>
              <a:t>nikoli exaktní cíle</a:t>
            </a:r>
            <a:r>
              <a:rPr lang="cs-CZ" dirty="0" smtClean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</a:t>
            </a:r>
            <a:r>
              <a:rPr lang="cs-CZ" dirty="0" smtClean="0">
                <a:solidFill>
                  <a:srgbClr val="0000DC"/>
                </a:solidFill>
              </a:rPr>
              <a:t>“</a:t>
            </a:r>
            <a:r>
              <a:rPr lang="cs-CZ" dirty="0" smtClean="0"/>
              <a:t> </a:t>
            </a:r>
            <a:r>
              <a:rPr lang="cs-CZ" i="1" dirty="0" smtClean="0"/>
              <a:t>(= „kam mají jít peníze“)</a:t>
            </a:r>
            <a:endParaRPr lang="cs-CZ" i="1" dirty="0"/>
          </a:p>
          <a:p>
            <a:pPr algn="just">
              <a:lnSpc>
                <a:spcPct val="100000"/>
              </a:lnSpc>
            </a:pPr>
            <a:endParaRPr lang="cs-CZ" dirty="0" smtClean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Podpora </a:t>
            </a:r>
            <a:r>
              <a:rPr lang="cs-CZ" i="1" dirty="0">
                <a:solidFill>
                  <a:srgbClr val="0000DC"/>
                </a:solidFill>
              </a:rPr>
              <a:t>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Konverze </a:t>
            </a:r>
            <a:r>
              <a:rPr lang="cs-CZ" i="1" dirty="0">
                <a:solidFill>
                  <a:srgbClr val="0000DC"/>
                </a:solidFill>
              </a:rPr>
              <a:t>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Boj </a:t>
            </a:r>
            <a:r>
              <a:rPr lang="cs-CZ" i="1" dirty="0">
                <a:solidFill>
                  <a:srgbClr val="0000DC"/>
                </a:solidFill>
              </a:rPr>
              <a:t>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Zvyšování </a:t>
            </a:r>
            <a:r>
              <a:rPr lang="cs-CZ" i="1" dirty="0">
                <a:solidFill>
                  <a:srgbClr val="0000DC"/>
                </a:solidFill>
              </a:rPr>
              <a:t>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(a</a:t>
            </a:r>
            <a:r>
              <a:rPr lang="cs-CZ" i="1" dirty="0">
                <a:solidFill>
                  <a:srgbClr val="0000DC"/>
                </a:solidFill>
              </a:rPr>
              <a:t>) Urychlování strukturálních změn v zemědělství a (b) Podpora </a:t>
            </a:r>
            <a:r>
              <a:rPr lang="cs-CZ" i="1" dirty="0" smtClean="0">
                <a:solidFill>
                  <a:srgbClr val="0000DC"/>
                </a:solidFill>
              </a:rPr>
              <a:t>rozvoje zemědělských </a:t>
            </a:r>
            <a:r>
              <a:rPr lang="cs-CZ" i="1" dirty="0">
                <a:solidFill>
                  <a:srgbClr val="0000DC"/>
                </a:solidFill>
              </a:rPr>
              <a:t>oblastí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Podpora </a:t>
            </a:r>
            <a:r>
              <a:rPr lang="cs-CZ" i="1" dirty="0">
                <a:solidFill>
                  <a:srgbClr val="0000DC"/>
                </a:solidFill>
              </a:rPr>
              <a:t>rozvoje a strukturálních změn hospodářsky zaostávajících </a:t>
            </a:r>
            <a:r>
              <a:rPr lang="cs-CZ" i="1" dirty="0" smtClean="0">
                <a:solidFill>
                  <a:srgbClr val="0000DC"/>
                </a:solidFill>
              </a:rPr>
              <a:t>regionů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Konverze </a:t>
            </a:r>
            <a:r>
              <a:rPr lang="cs-CZ" i="1" dirty="0">
                <a:solidFill>
                  <a:srgbClr val="0000DC"/>
                </a:solidFill>
              </a:rPr>
              <a:t>regionů vážně zasažených úpadkem </a:t>
            </a:r>
            <a:r>
              <a:rPr lang="cs-CZ" i="1" dirty="0" smtClean="0">
                <a:solidFill>
                  <a:srgbClr val="0000DC"/>
                </a:solidFill>
              </a:rPr>
              <a:t>průmyslu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Boj </a:t>
            </a:r>
            <a:r>
              <a:rPr lang="cs-CZ" i="1" dirty="0">
                <a:solidFill>
                  <a:srgbClr val="0000DC"/>
                </a:solidFill>
              </a:rPr>
              <a:t>s dlouhodobou </a:t>
            </a:r>
            <a:r>
              <a:rPr lang="cs-CZ" i="1" dirty="0" smtClean="0">
                <a:solidFill>
                  <a:srgbClr val="0000DC"/>
                </a:solidFill>
              </a:rPr>
              <a:t>nezaměstnaností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Zvyšování </a:t>
            </a:r>
            <a:r>
              <a:rPr lang="cs-CZ" i="1" dirty="0">
                <a:solidFill>
                  <a:srgbClr val="0000DC"/>
                </a:solidFill>
              </a:rPr>
              <a:t>zaměstnanosti mladých </a:t>
            </a:r>
            <a:r>
              <a:rPr lang="cs-CZ" i="1" dirty="0" smtClean="0">
                <a:solidFill>
                  <a:srgbClr val="0000DC"/>
                </a:solidFill>
              </a:rPr>
              <a:t>lidí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(a</a:t>
            </a:r>
            <a:r>
              <a:rPr lang="cs-CZ" i="1" dirty="0">
                <a:solidFill>
                  <a:srgbClr val="0000DC"/>
                </a:solidFill>
              </a:rPr>
              <a:t>) Urychlování strukturálních změn v zemědělství a (b) Podpora </a:t>
            </a:r>
            <a:r>
              <a:rPr lang="cs-CZ" i="1" dirty="0" smtClean="0">
                <a:solidFill>
                  <a:srgbClr val="0000DC"/>
                </a:solidFill>
              </a:rPr>
              <a:t>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 smtClean="0">
                <a:solidFill>
                  <a:srgbClr val="0000DC"/>
                </a:solidFill>
              </a:rPr>
              <a:t>Podpora </a:t>
            </a:r>
            <a:r>
              <a:rPr lang="cs-CZ" b="1" i="1" dirty="0">
                <a:solidFill>
                  <a:srgbClr val="0000DC"/>
                </a:solidFill>
              </a:rPr>
              <a:t>neobydlených </a:t>
            </a:r>
            <a:r>
              <a:rPr lang="cs-CZ" b="1" i="1" dirty="0" smtClean="0">
                <a:solidFill>
                  <a:srgbClr val="0000DC"/>
                </a:solidFill>
              </a:rPr>
              <a:t>arktických regionů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= </a:t>
            </a:r>
            <a:r>
              <a:rPr lang="cs-CZ" dirty="0"/>
              <a:t>přechod k </a:t>
            </a:r>
            <a:r>
              <a:rPr lang="cs-CZ" dirty="0" smtClean="0"/>
              <a:t>měnové unii</a:t>
            </a:r>
          </a:p>
          <a:p>
            <a:pPr lvl="1" algn="just"/>
            <a:r>
              <a:rPr lang="cs-CZ" dirty="0" smtClean="0"/>
              <a:t>Nový primární cíl pro zaostávající regiony nových (ale ekonomicky rozvinutých) členských států – Finska a Švédska</a:t>
            </a:r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2000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1. Podpora </a:t>
            </a:r>
            <a:r>
              <a:rPr lang="cs-CZ" i="1" dirty="0">
                <a:solidFill>
                  <a:srgbClr val="0000DC"/>
                </a:solidFill>
              </a:rPr>
              <a:t>rozvoje a strukturálních změn regionů, jejichž rozvoj </a:t>
            </a:r>
            <a:r>
              <a:rPr lang="cs-CZ" i="1" dirty="0" smtClean="0">
                <a:solidFill>
                  <a:srgbClr val="0000DC"/>
                </a:solidFill>
              </a:rPr>
              <a:t>zaostává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2. Podpora </a:t>
            </a:r>
            <a:r>
              <a:rPr lang="cs-CZ" i="1" dirty="0">
                <a:solidFill>
                  <a:srgbClr val="0000DC"/>
                </a:solidFill>
              </a:rPr>
              <a:t>hospodářské a sociální přeměny oblastí, jež čelí strukturálním </a:t>
            </a:r>
            <a:r>
              <a:rPr lang="cs-CZ" i="1" dirty="0" smtClean="0">
                <a:solidFill>
                  <a:srgbClr val="0000DC"/>
                </a:solidFill>
              </a:rPr>
              <a:t>obtížím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3. Podpora </a:t>
            </a:r>
            <a:r>
              <a:rPr lang="cs-CZ" i="1" dirty="0">
                <a:solidFill>
                  <a:srgbClr val="0000DC"/>
                </a:solidFill>
              </a:rPr>
              <a:t>přizpůsobování a modernizace politik a systémů vzdělávání, odborné </a:t>
            </a:r>
            <a:r>
              <a:rPr lang="cs-CZ" i="1" dirty="0" smtClean="0">
                <a:solidFill>
                  <a:srgbClr val="0000DC"/>
                </a:solidFill>
              </a:rPr>
              <a:t>přípravy a zaměstnanosti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konsolidace před tzv. východním rozšířením</a:t>
            </a:r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2007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1. Konvergence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3. Evropská </a:t>
            </a:r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 smtClean="0">
                <a:solidFill>
                  <a:srgbClr val="0000DC"/>
                </a:solidFill>
              </a:rPr>
              <a:t>spolupráce (mezistátní projekty v </a:t>
            </a:r>
            <a:r>
              <a:rPr lang="cs-CZ" i="1" dirty="0">
                <a:solidFill>
                  <a:srgbClr val="0000DC"/>
                </a:solidFill>
              </a:rPr>
              <a:t>pohraničních </a:t>
            </a:r>
            <a:r>
              <a:rPr lang="cs-CZ" i="1" dirty="0" smtClean="0">
                <a:solidFill>
                  <a:srgbClr val="0000DC"/>
                </a:solidFill>
              </a:rPr>
              <a:t>oblastech)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nově explicitně zaměření na tzv. nové výzvy (Lisabonská strategie 2010)</a:t>
            </a:r>
          </a:p>
          <a:p>
            <a:pPr lvl="1" algn="just"/>
            <a:r>
              <a:rPr lang="cs-CZ" dirty="0"/>
              <a:t>T</a:t>
            </a:r>
            <a:r>
              <a:rPr lang="cs-CZ" dirty="0" smtClean="0"/>
              <a:t>ěm </a:t>
            </a:r>
            <a:r>
              <a:rPr lang="cs-CZ" dirty="0"/>
              <a:t>vyhrazen cíl </a:t>
            </a:r>
            <a:r>
              <a:rPr lang="cs-CZ" i="1" dirty="0" smtClean="0"/>
              <a:t>Konkurenceschopnost </a:t>
            </a:r>
            <a:r>
              <a:rPr lang="cs-CZ" i="1" dirty="0"/>
              <a:t>a </a:t>
            </a:r>
            <a:r>
              <a:rPr lang="cs-CZ" i="1" dirty="0" smtClean="0"/>
              <a:t>zaměstnanost</a:t>
            </a:r>
            <a:endParaRPr lang="cs-CZ" i="1" dirty="0"/>
          </a:p>
          <a:p>
            <a:pPr lvl="1" algn="just"/>
            <a:endParaRPr lang="cs-CZ" dirty="0" smtClean="0"/>
          </a:p>
          <a:p>
            <a:pPr lvl="1" algn="just"/>
            <a:endParaRPr lang="cs-CZ" dirty="0"/>
          </a:p>
          <a:p>
            <a:pPr lvl="1"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2013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1. Investice </a:t>
            </a:r>
            <a:r>
              <a:rPr lang="cs-CZ" i="1" dirty="0">
                <a:solidFill>
                  <a:srgbClr val="0000DC"/>
                </a:solidFill>
              </a:rPr>
              <a:t>pro růst a </a:t>
            </a:r>
            <a:r>
              <a:rPr lang="cs-CZ" i="1" dirty="0" smtClean="0">
                <a:solidFill>
                  <a:srgbClr val="0000DC"/>
                </a:solidFill>
              </a:rPr>
              <a:t>zaměstnanost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2. Evropská </a:t>
            </a:r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 smtClean="0">
                <a:solidFill>
                  <a:srgbClr val="0000DC"/>
                </a:solidFill>
              </a:rPr>
              <a:t>spolupráce</a:t>
            </a:r>
          </a:p>
          <a:p>
            <a:pPr marL="324000" lvl="1" indent="0" algn="just">
              <a:buNone/>
            </a:pPr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posilování významu „nových výzev“       (strategie Evropa </a:t>
            </a:r>
            <a:r>
              <a:rPr lang="cs-CZ" dirty="0"/>
              <a:t>2020) </a:t>
            </a:r>
            <a:endParaRPr lang="cs-CZ" dirty="0" smtClean="0"/>
          </a:p>
          <a:p>
            <a:pPr lvl="1" algn="just"/>
            <a:r>
              <a:rPr lang="cs-CZ" dirty="0" smtClean="0"/>
              <a:t>Cíl </a:t>
            </a:r>
            <a:r>
              <a:rPr lang="cs-CZ" i="1" dirty="0" smtClean="0"/>
              <a:t>Investice</a:t>
            </a:r>
            <a:r>
              <a:rPr lang="it-IT" i="1" dirty="0" smtClean="0"/>
              <a:t> </a:t>
            </a:r>
            <a:r>
              <a:rPr lang="it-IT" i="1" dirty="0"/>
              <a:t>pro </a:t>
            </a:r>
            <a:r>
              <a:rPr lang="cs-CZ" i="1" dirty="0" smtClean="0"/>
              <a:t>růst</a:t>
            </a:r>
            <a:r>
              <a:rPr lang="it-IT" i="1" dirty="0" smtClean="0"/>
              <a:t> </a:t>
            </a:r>
            <a:r>
              <a:rPr lang="it-IT" i="1" dirty="0"/>
              <a:t>a </a:t>
            </a:r>
            <a:r>
              <a:rPr lang="cs-CZ" i="1" dirty="0" smtClean="0"/>
              <a:t>zaměstnanost</a:t>
            </a:r>
            <a:r>
              <a:rPr lang="it-IT" i="1" dirty="0" smtClean="0"/>
              <a:t> </a:t>
            </a:r>
            <a:r>
              <a:rPr lang="cs-CZ" dirty="0" smtClean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</a:t>
            </a:r>
            <a:r>
              <a:rPr lang="cs-CZ" dirty="0" smtClean="0"/>
              <a:t>ůzné </a:t>
            </a:r>
            <a:r>
              <a:rPr lang="cs-CZ" dirty="0"/>
              <a:t>interpretace </a:t>
            </a:r>
            <a:r>
              <a:rPr lang="cs-CZ" dirty="0" smtClean="0"/>
              <a:t>kohezní politiky…</a:t>
            </a:r>
          </a:p>
          <a:p>
            <a:pPr lvl="1" algn="just"/>
            <a:r>
              <a:rPr lang="cs-CZ" b="1" dirty="0" smtClean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 smtClean="0"/>
              <a:t>- Historicky základní rozměr, ale…</a:t>
            </a:r>
          </a:p>
          <a:p>
            <a:pPr lvl="2"/>
            <a:r>
              <a:rPr lang="cs-CZ" dirty="0" smtClean="0"/>
              <a:t>- Priority také mimo regionální kontext („</a:t>
            </a:r>
            <a:r>
              <a:rPr lang="cs-CZ" dirty="0" err="1" smtClean="0"/>
              <a:t>lisabonizace</a:t>
            </a:r>
            <a:r>
              <a:rPr lang="cs-CZ" dirty="0" smtClean="0"/>
              <a:t>“ kohezní politiky)</a:t>
            </a:r>
          </a:p>
          <a:p>
            <a:pPr lvl="2"/>
            <a:r>
              <a:rPr lang="cs-CZ" dirty="0" smtClean="0"/>
              <a:t>- Příjemci podpory také rozvinuté regiony (byť v menší míře)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 smtClean="0"/>
              <a:t>- Solidarita, spravedlnost…</a:t>
            </a:r>
            <a:endParaRPr lang="cs-CZ" dirty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 smtClean="0"/>
              <a:t>- „Vítězové“ integrace kompenzují „poražené“ (resp. bohaté státy ty chudé)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 smtClean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„</a:t>
            </a:r>
            <a:r>
              <a:rPr lang="cs-CZ" dirty="0" err="1" smtClean="0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</a:t>
            </a:r>
            <a:r>
              <a:rPr lang="cs-CZ" dirty="0" smtClean="0"/>
              <a:t>zv</a:t>
            </a:r>
            <a:r>
              <a:rPr lang="cs-CZ" dirty="0"/>
              <a:t>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</a:t>
            </a:r>
            <a:r>
              <a:rPr lang="cs-CZ" dirty="0" smtClean="0"/>
              <a:t>politik, zejm.:</a:t>
            </a:r>
            <a:endParaRPr lang="cs-CZ" i="1" dirty="0" smtClean="0"/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Konkurenceschopnost</a:t>
            </a:r>
            <a:r>
              <a:rPr lang="cs-CZ" i="1" dirty="0">
                <a:solidFill>
                  <a:srgbClr val="0000DC"/>
                </a:solidFill>
              </a:rPr>
              <a:t>, </a:t>
            </a:r>
            <a:r>
              <a:rPr lang="cs-CZ" i="1" dirty="0" smtClean="0">
                <a:solidFill>
                  <a:srgbClr val="0000DC"/>
                </a:solidFill>
              </a:rPr>
              <a:t>inovace</a:t>
            </a:r>
            <a:r>
              <a:rPr lang="cs-CZ" i="1" dirty="0">
                <a:solidFill>
                  <a:srgbClr val="0000DC"/>
                </a:solidFill>
              </a:rPr>
              <a:t>, </a:t>
            </a:r>
            <a:r>
              <a:rPr lang="cs-CZ" i="1" dirty="0" smtClean="0">
                <a:solidFill>
                  <a:srgbClr val="0000DC"/>
                </a:solidFill>
              </a:rPr>
              <a:t>vzdělanostní ekonomika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Ochrana </a:t>
            </a:r>
            <a:r>
              <a:rPr lang="cs-CZ" i="1" dirty="0">
                <a:solidFill>
                  <a:srgbClr val="0000DC"/>
                </a:solidFill>
              </a:rPr>
              <a:t>životního </a:t>
            </a:r>
            <a:r>
              <a:rPr lang="cs-CZ" i="1" dirty="0" smtClean="0">
                <a:solidFill>
                  <a:srgbClr val="0000DC"/>
                </a:solidFill>
              </a:rPr>
              <a:t>prostředí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Finanční krize z roku 2008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</a:t>
            </a:r>
            <a:r>
              <a:rPr lang="cs-CZ" b="1" i="1" dirty="0" smtClean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 smtClean="0">
                <a:solidFill>
                  <a:srgbClr val="0000DC"/>
                </a:solidFill>
              </a:rPr>
              <a:t>Covid</a:t>
            </a:r>
            <a:r>
              <a:rPr lang="cs-CZ" b="1" i="1" dirty="0" smtClean="0">
                <a:solidFill>
                  <a:srgbClr val="0000DC"/>
                </a:solidFill>
              </a:rPr>
              <a:t>-19</a:t>
            </a:r>
            <a:endParaRPr lang="cs-CZ" b="1" i="1" dirty="0">
              <a:solidFill>
                <a:srgbClr val="0000DC"/>
              </a:solidFill>
            </a:endParaRP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 smtClean="0"/>
              <a:t>Kohezní </a:t>
            </a:r>
            <a:r>
              <a:rPr lang="cs-CZ" dirty="0"/>
              <a:t>politika je </a:t>
            </a:r>
            <a:r>
              <a:rPr lang="cs-CZ" dirty="0" smtClean="0"/>
              <a:t>nyní součástí </a:t>
            </a:r>
            <a:r>
              <a:rPr lang="cs-CZ" dirty="0"/>
              <a:t>„něčeho většího“</a:t>
            </a:r>
          </a:p>
          <a:p>
            <a:pPr algn="just"/>
            <a:endParaRPr lang="cs-CZ" i="1" dirty="0"/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přednášky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</a:t>
            </a:r>
            <a:r>
              <a:rPr lang="cs-CZ" b="1" i="1" dirty="0" smtClean="0"/>
              <a:t>EU. </a:t>
            </a:r>
            <a:r>
              <a:rPr lang="cs-CZ" b="1" i="1" dirty="0"/>
              <a:t>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</a:t>
            </a:r>
            <a:r>
              <a:rPr lang="cs-CZ" b="1" i="1" dirty="0" smtClean="0"/>
              <a:t>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Tzv. </a:t>
            </a:r>
            <a:r>
              <a:rPr lang="cs-CZ" i="1" dirty="0" err="1" smtClean="0">
                <a:solidFill>
                  <a:srgbClr val="0000DC"/>
                </a:solidFill>
              </a:rPr>
              <a:t>vevrchnostenská</a:t>
            </a:r>
            <a:r>
              <a:rPr lang="cs-CZ" i="1" dirty="0" smtClean="0">
                <a:solidFill>
                  <a:srgbClr val="0000DC"/>
                </a:solidFill>
              </a:rPr>
              <a:t> správa a </a:t>
            </a:r>
            <a:r>
              <a:rPr lang="cs-CZ" i="1" dirty="0" err="1" smtClean="0">
                <a:solidFill>
                  <a:srgbClr val="0000DC"/>
                </a:solidFill>
              </a:rPr>
              <a:t>europeizace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Nově „dvojí </a:t>
            </a:r>
            <a:r>
              <a:rPr lang="cs-CZ" dirty="0"/>
              <a:t>mise“ kohezní politiky </a:t>
            </a:r>
            <a:endParaRPr lang="cs-CZ" dirty="0" smtClean="0"/>
          </a:p>
          <a:p>
            <a:pPr lvl="1" algn="just"/>
            <a:r>
              <a:rPr lang="cs-CZ" dirty="0" smtClean="0"/>
              <a:t>Stále </a:t>
            </a:r>
            <a:r>
              <a:rPr lang="cs-CZ" b="1" dirty="0" smtClean="0"/>
              <a:t>soudržnost, </a:t>
            </a:r>
            <a:r>
              <a:rPr lang="cs-CZ" dirty="0" smtClean="0"/>
              <a:t>nově také naplňování </a:t>
            </a:r>
            <a:r>
              <a:rPr lang="cs-CZ" b="1" dirty="0" smtClean="0"/>
              <a:t>unijních strategií</a:t>
            </a:r>
          </a:p>
          <a:p>
            <a:pPr lvl="2" algn="just"/>
            <a:r>
              <a:rPr lang="cs-CZ" dirty="0" smtClean="0"/>
              <a:t>- V období </a:t>
            </a:r>
            <a:r>
              <a:rPr lang="cs-CZ" dirty="0"/>
              <a:t>2007 – 2013 </a:t>
            </a:r>
            <a:r>
              <a:rPr lang="cs-CZ" b="1" dirty="0" smtClean="0">
                <a:solidFill>
                  <a:srgbClr val="0000DC"/>
                </a:solidFill>
              </a:rPr>
              <a:t>Lisabonská strategie </a:t>
            </a:r>
            <a:r>
              <a:rPr lang="cs-CZ" dirty="0" smtClean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 smtClean="0"/>
              <a:t>- V období </a:t>
            </a:r>
            <a:r>
              <a:rPr lang="cs-CZ" dirty="0"/>
              <a:t>2014 – </a:t>
            </a:r>
            <a:r>
              <a:rPr lang="cs-CZ" dirty="0" smtClean="0"/>
              <a:t>2020 strategie </a:t>
            </a:r>
            <a:r>
              <a:rPr lang="cs-CZ" b="1" dirty="0" smtClean="0">
                <a:solidFill>
                  <a:srgbClr val="0000DC"/>
                </a:solidFill>
              </a:rPr>
              <a:t>Evropa 2020 </a:t>
            </a:r>
            <a:r>
              <a:rPr lang="cs-CZ" dirty="0" smtClean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</a:t>
            </a:r>
            <a:r>
              <a:rPr lang="cs-CZ" i="1" dirty="0" smtClean="0">
                <a:solidFill>
                  <a:srgbClr val="0000DC"/>
                </a:solidFill>
              </a:rPr>
              <a:t>růst</a:t>
            </a:r>
          </a:p>
          <a:p>
            <a:pPr lvl="1" algn="just">
              <a:buNone/>
            </a:pPr>
            <a:endParaRPr lang="cs-CZ" dirty="0" smtClean="0"/>
          </a:p>
          <a:p>
            <a:pPr lvl="1" algn="just"/>
            <a:r>
              <a:rPr lang="cs-CZ" dirty="0" smtClean="0"/>
              <a:t>Fakticky </a:t>
            </a:r>
            <a:r>
              <a:rPr lang="cs-CZ" b="1" dirty="0" smtClean="0">
                <a:solidFill>
                  <a:srgbClr val="0000DC"/>
                </a:solidFill>
              </a:rPr>
              <a:t>transformace</a:t>
            </a:r>
            <a:r>
              <a:rPr lang="cs-CZ" dirty="0" smtClean="0">
                <a:solidFill>
                  <a:srgbClr val="0000DC"/>
                </a:solidFill>
              </a:rPr>
              <a:t> kohezní politiky</a:t>
            </a:r>
            <a:r>
              <a:rPr lang="cs-CZ" dirty="0" smtClean="0"/>
              <a:t> na unijní „investiční politiku“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Tato transformace ovšem </a:t>
            </a:r>
            <a:r>
              <a:rPr lang="cs-CZ" b="1" dirty="0" smtClean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 smtClean="0"/>
              <a:t>(Pouze skrze sekundární právo, v primárním právu pořád tentýž cíl jako před více než 30 lety = </a:t>
            </a:r>
            <a:r>
              <a:rPr lang="cs-CZ" i="1" dirty="0" smtClean="0"/>
              <a:t>posilování</a:t>
            </a:r>
            <a:r>
              <a:rPr lang="cs-CZ" dirty="0" smtClean="0"/>
              <a:t> </a:t>
            </a:r>
            <a:r>
              <a:rPr lang="cs-CZ" i="1" dirty="0" smtClean="0"/>
              <a:t>soudržnosti</a:t>
            </a:r>
            <a:r>
              <a:rPr lang="cs-CZ" dirty="0" smtClean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Právní rámec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Právní </a:t>
            </a:r>
            <a:r>
              <a:rPr lang="cs-CZ" dirty="0"/>
              <a:t>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</a:t>
            </a:r>
            <a:r>
              <a:rPr lang="cs-CZ" b="1" dirty="0" smtClean="0">
                <a:solidFill>
                  <a:srgbClr val="0000DC"/>
                </a:solidFill>
              </a:rPr>
              <a:t>nijní</a:t>
            </a:r>
            <a:endParaRPr lang="cs-CZ" b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- Základní </a:t>
            </a:r>
            <a:r>
              <a:rPr lang="cs-CZ" dirty="0"/>
              <a:t>zásady (principy</a:t>
            </a:r>
            <a:r>
              <a:rPr lang="cs-CZ" dirty="0" smtClean="0"/>
              <a:t>) kohezní politiky</a:t>
            </a:r>
            <a:endParaRPr lang="cs-CZ" dirty="0"/>
          </a:p>
          <a:p>
            <a:pPr lvl="2" algn="just"/>
            <a:r>
              <a:rPr lang="cs-CZ" dirty="0" smtClean="0"/>
              <a:t>- Jádro </a:t>
            </a:r>
            <a:r>
              <a:rPr lang="cs-CZ" dirty="0"/>
              <a:t>= </a:t>
            </a:r>
            <a:r>
              <a:rPr lang="cs-CZ" dirty="0" smtClean="0"/>
              <a:t>příprava, schvalování </a:t>
            </a:r>
            <a:r>
              <a:rPr lang="cs-CZ" dirty="0"/>
              <a:t>a provádění operačních programů</a:t>
            </a:r>
          </a:p>
          <a:p>
            <a:pPr lvl="2" algn="just"/>
            <a:r>
              <a:rPr lang="cs-CZ" dirty="0" smtClean="0"/>
              <a:t>- Řada dalších aspektů, zejm</a:t>
            </a:r>
            <a:r>
              <a:rPr lang="cs-CZ" dirty="0"/>
              <a:t>. </a:t>
            </a:r>
            <a:r>
              <a:rPr lang="cs-CZ" dirty="0" smtClean="0"/>
              <a:t>požadavek udržitelnost</a:t>
            </a:r>
            <a:r>
              <a:rPr lang="cs-CZ" dirty="0"/>
              <a:t>, </a:t>
            </a:r>
            <a:r>
              <a:rPr lang="cs-CZ" dirty="0" smtClean="0"/>
              <a:t>podíl </a:t>
            </a:r>
            <a:r>
              <a:rPr lang="cs-CZ" dirty="0"/>
              <a:t>na </a:t>
            </a:r>
            <a:r>
              <a:rPr lang="cs-CZ" dirty="0" smtClean="0"/>
              <a:t>financování </a:t>
            </a:r>
            <a:r>
              <a:rPr lang="cs-CZ" dirty="0"/>
              <a:t>apod.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Vnitrostátní </a:t>
            </a:r>
            <a:r>
              <a:rPr lang="cs-CZ" dirty="0" smtClean="0"/>
              <a:t>(viz dále)</a:t>
            </a:r>
            <a:endParaRPr lang="cs-CZ" dirty="0"/>
          </a:p>
          <a:p>
            <a:pPr algn="just"/>
            <a:r>
              <a:rPr lang="cs-CZ" dirty="0"/>
              <a:t>P</a:t>
            </a:r>
            <a:r>
              <a:rPr lang="cs-CZ" dirty="0" smtClean="0"/>
              <a:t>rávo EU</a:t>
            </a:r>
            <a:endParaRPr lang="cs-CZ" dirty="0"/>
          </a:p>
          <a:p>
            <a:pPr lvl="1" algn="just"/>
            <a:r>
              <a:rPr lang="cs-CZ" dirty="0" smtClean="0"/>
              <a:t>Základní </a:t>
            </a:r>
            <a:r>
              <a:rPr lang="cs-CZ" dirty="0"/>
              <a:t>smlouvy – Smlouva o fungování </a:t>
            </a:r>
            <a:r>
              <a:rPr lang="cs-CZ" dirty="0" smtClean="0"/>
              <a:t>EU (viz dříve)</a:t>
            </a:r>
            <a:endParaRPr lang="cs-CZ" dirty="0"/>
          </a:p>
          <a:p>
            <a:pPr lvl="1" algn="just"/>
            <a:r>
              <a:rPr lang="cs-CZ" dirty="0"/>
              <a:t>S</a:t>
            </a:r>
            <a:r>
              <a:rPr lang="cs-CZ" dirty="0" smtClean="0"/>
              <a:t>ekundární </a:t>
            </a:r>
            <a:r>
              <a:rPr lang="cs-CZ" dirty="0"/>
              <a:t>právo 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„Obecné nařízení“ </a:t>
            </a:r>
            <a:r>
              <a:rPr lang="cs-CZ" dirty="0" smtClean="0"/>
              <a:t>= obecná úprava základních otázek</a:t>
            </a:r>
            <a:endParaRPr lang="cs-CZ" dirty="0"/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„Zvláštní nařízení“ </a:t>
            </a:r>
            <a:r>
              <a:rPr lang="cs-CZ" dirty="0" smtClean="0"/>
              <a:t>= úprava specifik, několik předpisů</a:t>
            </a:r>
            <a:endParaRPr lang="cs-CZ" dirty="0"/>
          </a:p>
          <a:p>
            <a:pPr lvl="2" algn="just"/>
            <a:r>
              <a:rPr lang="cs-CZ" dirty="0" smtClean="0"/>
              <a:t>- Jiné </a:t>
            </a:r>
            <a:r>
              <a:rPr lang="cs-CZ" dirty="0"/>
              <a:t>předpisy – </a:t>
            </a:r>
            <a:r>
              <a:rPr lang="cs-CZ" dirty="0" smtClean="0"/>
              <a:t>zejm. </a:t>
            </a:r>
            <a:r>
              <a:rPr lang="cs-CZ" i="1" dirty="0" smtClean="0">
                <a:solidFill>
                  <a:srgbClr val="0000DC"/>
                </a:solidFill>
              </a:rPr>
              <a:t>„finanční nařízení“ </a:t>
            </a:r>
            <a:r>
              <a:rPr lang="cs-CZ" dirty="0" smtClean="0"/>
              <a:t>upravující některé finanční aspekty</a:t>
            </a:r>
            <a:endParaRPr lang="cs-CZ" dirty="0"/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Efektivnost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 smtClean="0"/>
              <a:t>Je pochopitelně </a:t>
            </a:r>
            <a:r>
              <a:rPr lang="cs-CZ" dirty="0" smtClean="0">
                <a:solidFill>
                  <a:srgbClr val="0000DC"/>
                </a:solidFill>
              </a:rPr>
              <a:t>stěžejní otázkou</a:t>
            </a:r>
            <a:r>
              <a:rPr lang="cs-CZ" dirty="0" smtClean="0"/>
              <a:t>, jelikož podpora poskytována       z finančního majetku EU = fakticky majetku členských států</a:t>
            </a:r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Základní roviny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 smtClean="0"/>
              <a:t>- Nepanuje shoda…</a:t>
            </a:r>
          </a:p>
          <a:p>
            <a:pPr lvl="2" algn="just"/>
            <a:r>
              <a:rPr lang="cs-CZ" dirty="0" smtClean="0"/>
              <a:t>- </a:t>
            </a:r>
            <a:r>
              <a:rPr lang="cs-CZ" b="1" dirty="0" smtClean="0"/>
              <a:t>Irsko</a:t>
            </a:r>
            <a:r>
              <a:rPr lang="cs-CZ" dirty="0" smtClean="0"/>
              <a:t> (považováno za úspěch konvergence) </a:t>
            </a:r>
          </a:p>
          <a:p>
            <a:pPr lvl="2" algn="just"/>
            <a:r>
              <a:rPr lang="cs-CZ" dirty="0" smtClean="0"/>
              <a:t>- x </a:t>
            </a:r>
            <a:r>
              <a:rPr lang="cs-CZ" b="1" dirty="0"/>
              <a:t>Řecko, Itálie, </a:t>
            </a:r>
            <a:r>
              <a:rPr lang="cs-CZ" b="1" dirty="0" smtClean="0"/>
              <a:t>Španělsko</a:t>
            </a:r>
            <a:r>
              <a:rPr lang="cs-CZ" b="1" dirty="0"/>
              <a:t> </a:t>
            </a:r>
            <a:r>
              <a:rPr lang="cs-CZ" dirty="0" smtClean="0"/>
              <a:t>(„nekonečná“ konvergence?)</a:t>
            </a:r>
          </a:p>
          <a:p>
            <a:pPr lvl="2" algn="just"/>
            <a:r>
              <a:rPr lang="cs-CZ" dirty="0" smtClean="0"/>
              <a:t>- Hodnocení komplikují obsahové nejasnosti = co má být vlastně dosaženo?</a:t>
            </a:r>
            <a:endParaRPr lang="cs-CZ" dirty="0"/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2) Efektivnost </a:t>
            </a:r>
            <a:r>
              <a:rPr lang="cs-CZ" b="1" dirty="0">
                <a:solidFill>
                  <a:srgbClr val="0000DC"/>
                </a:solidFill>
              </a:rPr>
              <a:t>využívání jejích </a:t>
            </a:r>
            <a:r>
              <a:rPr lang="cs-CZ" b="1" dirty="0" smtClean="0">
                <a:solidFill>
                  <a:srgbClr val="0000DC"/>
                </a:solidFill>
              </a:rPr>
              <a:t>nástrojů</a:t>
            </a:r>
            <a:endParaRPr lang="cs-CZ" dirty="0" smtClean="0"/>
          </a:p>
          <a:p>
            <a:pPr lvl="2" algn="just"/>
            <a:r>
              <a:rPr lang="cs-CZ" dirty="0" smtClean="0"/>
              <a:t>- Význam zejména vnitrostátního práva</a:t>
            </a:r>
            <a:r>
              <a:rPr lang="cs-CZ" dirty="0"/>
              <a:t>, resp. právní úpravy jednotlivých </a:t>
            </a:r>
            <a:r>
              <a:rPr lang="cs-CZ" dirty="0" smtClean="0"/>
              <a:t>aspektů (např</a:t>
            </a:r>
            <a:r>
              <a:rPr lang="cs-CZ" dirty="0"/>
              <a:t>. </a:t>
            </a:r>
            <a:r>
              <a:rPr lang="cs-CZ" dirty="0" smtClean="0"/>
              <a:t>poskytování podpor, mechanismů ochrany před zneužíváním podpory apod.)</a:t>
            </a:r>
          </a:p>
          <a:p>
            <a:pPr lvl="2" algn="just"/>
            <a:r>
              <a:rPr lang="cs-CZ" dirty="0" smtClean="0"/>
              <a:t>- V domácím kontextu existence </a:t>
            </a:r>
            <a:r>
              <a:rPr lang="cs-CZ" dirty="0"/>
              <a:t>jistých </a:t>
            </a:r>
            <a:r>
              <a:rPr lang="cs-CZ" i="1" dirty="0">
                <a:solidFill>
                  <a:srgbClr val="0000DC"/>
                </a:solidFill>
              </a:rPr>
              <a:t>„systémových rizik</a:t>
            </a:r>
            <a:r>
              <a:rPr lang="cs-CZ" i="1" dirty="0" smtClean="0">
                <a:solidFill>
                  <a:srgbClr val="0000DC"/>
                </a:solidFill>
              </a:rPr>
              <a:t>“</a:t>
            </a:r>
            <a:r>
              <a:rPr lang="cs-CZ" dirty="0" smtClean="0"/>
              <a:t> (viz dále)</a:t>
            </a:r>
            <a:endParaRPr lang="cs-CZ" dirty="0"/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„Systémová rizika“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</a:t>
            </a:r>
            <a:r>
              <a:rPr lang="cs-CZ" dirty="0" smtClean="0"/>
              <a:t>nijní </a:t>
            </a:r>
            <a:r>
              <a:rPr lang="cs-CZ" dirty="0"/>
              <a:t>právní rámec</a:t>
            </a:r>
          </a:p>
          <a:p>
            <a:pPr lvl="1" algn="just"/>
            <a:r>
              <a:rPr lang="cs-CZ" dirty="0"/>
              <a:t>V</a:t>
            </a:r>
            <a:r>
              <a:rPr lang="cs-CZ" dirty="0" smtClean="0"/>
              <a:t>yžaduje </a:t>
            </a:r>
            <a:r>
              <a:rPr lang="cs-CZ" i="1" dirty="0">
                <a:solidFill>
                  <a:srgbClr val="0000DC"/>
                </a:solidFill>
              </a:rPr>
              <a:t>principy </a:t>
            </a:r>
            <a:r>
              <a:rPr lang="cs-CZ" i="1" dirty="0" smtClean="0">
                <a:solidFill>
                  <a:srgbClr val="0000DC"/>
                </a:solidFill>
              </a:rPr>
              <a:t>3E </a:t>
            </a:r>
            <a:r>
              <a:rPr lang="cs-CZ" i="1" dirty="0" smtClean="0"/>
              <a:t>(</a:t>
            </a:r>
            <a:r>
              <a:rPr lang="cs-CZ" i="1" dirty="0" err="1" smtClean="0"/>
              <a:t>economy</a:t>
            </a:r>
            <a:r>
              <a:rPr lang="cs-CZ" i="1" dirty="0" smtClean="0"/>
              <a:t>, </a:t>
            </a:r>
            <a:r>
              <a:rPr lang="cs-CZ" i="1" dirty="0" err="1" smtClean="0"/>
              <a:t>efficiency</a:t>
            </a:r>
            <a:r>
              <a:rPr lang="cs-CZ" i="1" dirty="0" smtClean="0"/>
              <a:t>, </a:t>
            </a:r>
            <a:r>
              <a:rPr lang="cs-CZ" i="1" dirty="0" err="1" smtClean="0"/>
              <a:t>effectiveness</a:t>
            </a:r>
            <a:r>
              <a:rPr lang="cs-CZ" i="1" dirty="0" smtClean="0"/>
              <a:t>)</a:t>
            </a:r>
            <a:endParaRPr lang="cs-CZ" i="1" dirty="0"/>
          </a:p>
          <a:p>
            <a:pPr lvl="1" algn="just"/>
            <a:r>
              <a:rPr lang="cs-CZ" dirty="0"/>
              <a:t>A</a:t>
            </a:r>
            <a:r>
              <a:rPr lang="cs-CZ" dirty="0" smtClean="0"/>
              <a:t>však </a:t>
            </a:r>
            <a:r>
              <a:rPr lang="cs-CZ" dirty="0"/>
              <a:t>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  <a:endParaRPr lang="cs-CZ" dirty="0" smtClean="0"/>
          </a:p>
          <a:p>
            <a:pPr lvl="2" algn="just"/>
            <a:r>
              <a:rPr lang="cs-CZ" dirty="0" smtClean="0"/>
              <a:t>- </a:t>
            </a:r>
            <a:r>
              <a:rPr lang="cs-CZ" i="1" dirty="0" smtClean="0"/>
              <a:t>Udržitelnost</a:t>
            </a:r>
            <a:r>
              <a:rPr lang="cs-CZ" dirty="0" smtClean="0"/>
              <a:t> </a:t>
            </a:r>
            <a:r>
              <a:rPr lang="cs-CZ" dirty="0"/>
              <a:t>(obecně pouze 5 let</a:t>
            </a:r>
            <a:r>
              <a:rPr lang="cs-CZ" dirty="0" smtClean="0"/>
              <a:t>)</a:t>
            </a:r>
          </a:p>
          <a:p>
            <a:pPr lvl="2" algn="just"/>
            <a:r>
              <a:rPr lang="cs-CZ" dirty="0" smtClean="0"/>
              <a:t>- </a:t>
            </a:r>
            <a:r>
              <a:rPr lang="cs-CZ" i="1" dirty="0" smtClean="0"/>
              <a:t>Míru </a:t>
            </a:r>
            <a:r>
              <a:rPr lang="cs-CZ" i="1" dirty="0"/>
              <a:t>spolufinancování </a:t>
            </a:r>
            <a:r>
              <a:rPr lang="cs-CZ" dirty="0" smtClean="0"/>
              <a:t>příjemcem </a:t>
            </a:r>
            <a:r>
              <a:rPr lang="cs-CZ" dirty="0"/>
              <a:t>podpory </a:t>
            </a:r>
            <a:r>
              <a:rPr lang="cs-CZ" dirty="0" smtClean="0"/>
              <a:t>(obecně až pouze 30 %, v období 2014 – 2020 dokonce až pouze 15 %)</a:t>
            </a:r>
          </a:p>
          <a:p>
            <a:pPr lvl="1" algn="just"/>
            <a:r>
              <a:rPr lang="cs-CZ" dirty="0" smtClean="0"/>
              <a:t>= </a:t>
            </a:r>
            <a:r>
              <a:rPr lang="cs-CZ" dirty="0" smtClean="0">
                <a:solidFill>
                  <a:srgbClr val="0000DC"/>
                </a:solidFill>
              </a:rPr>
              <a:t>Nízká zainteresovanost </a:t>
            </a:r>
            <a:r>
              <a:rPr lang="cs-CZ" dirty="0" smtClean="0"/>
              <a:t>příjemce podpory (právní i ekonomická)</a:t>
            </a:r>
            <a:endParaRPr lang="cs-CZ" dirty="0"/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V </a:t>
            </a:r>
            <a:r>
              <a:rPr lang="cs-CZ" dirty="0"/>
              <a:t>důsledku tak </a:t>
            </a:r>
            <a:r>
              <a:rPr lang="cs-CZ" b="1" dirty="0" smtClean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 smtClean="0"/>
              <a:t>- Což </a:t>
            </a:r>
            <a:r>
              <a:rPr lang="cs-CZ" dirty="0"/>
              <a:t>klade vysoké požadavky na kvalitu veřejné správy, resp. institucí</a:t>
            </a:r>
            <a:r>
              <a:rPr lang="cs-CZ" dirty="0" smtClean="0"/>
              <a:t>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Vnitrostátní (česká</a:t>
            </a:r>
            <a:r>
              <a:rPr lang="cs-CZ" dirty="0"/>
              <a:t>) úroveň</a:t>
            </a:r>
          </a:p>
          <a:p>
            <a:pPr lvl="1" algn="just"/>
            <a:r>
              <a:rPr lang="cs-CZ" dirty="0"/>
              <a:t>O</a:t>
            </a:r>
            <a:r>
              <a:rPr lang="cs-CZ" dirty="0" smtClean="0"/>
              <a:t>becné </a:t>
            </a:r>
            <a:r>
              <a:rPr lang="cs-CZ" dirty="0"/>
              <a:t>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  <a:endParaRPr lang="cs-CZ" dirty="0" smtClean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- Obzvlášť </a:t>
            </a:r>
            <a:r>
              <a:rPr lang="cs-CZ" dirty="0"/>
              <a:t>v kombinaci s </a:t>
            </a:r>
            <a:r>
              <a:rPr lang="cs-CZ" dirty="0" smtClean="0"/>
              <a:t>relativně vysokým objemem alokované podpory</a:t>
            </a:r>
            <a:endParaRPr lang="cs-CZ" dirty="0"/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Nevyhovující </a:t>
            </a:r>
            <a:r>
              <a:rPr lang="cs-CZ" dirty="0">
                <a:solidFill>
                  <a:srgbClr val="0000DC"/>
                </a:solidFill>
              </a:rPr>
              <a:t>právní </a:t>
            </a:r>
            <a:r>
              <a:rPr lang="cs-CZ" dirty="0" smtClean="0">
                <a:solidFill>
                  <a:srgbClr val="0000DC"/>
                </a:solidFill>
              </a:rPr>
              <a:t>úprava </a:t>
            </a:r>
            <a:r>
              <a:rPr lang="cs-CZ" dirty="0" smtClean="0"/>
              <a:t>poskytování dotací, zejm.:</a:t>
            </a:r>
          </a:p>
          <a:p>
            <a:pPr lvl="2" algn="just"/>
            <a:r>
              <a:rPr lang="cs-CZ" dirty="0" smtClean="0"/>
              <a:t>- Nejednotnost, nepřehlednost, neúplnost (srov. zákon </a:t>
            </a:r>
            <a:r>
              <a:rPr lang="cs-CZ" dirty="0"/>
              <a:t>č. 218/2000 Sb</a:t>
            </a:r>
            <a:r>
              <a:rPr lang="cs-CZ" dirty="0" smtClean="0"/>
              <a:t>., </a:t>
            </a:r>
            <a:r>
              <a:rPr lang="cs-CZ" dirty="0"/>
              <a:t>rozpočtová </a:t>
            </a:r>
            <a:r>
              <a:rPr lang="cs-CZ" dirty="0" smtClean="0"/>
              <a:t>pravidla, </a:t>
            </a:r>
            <a:r>
              <a:rPr lang="cs-CZ" dirty="0"/>
              <a:t>a zákon </a:t>
            </a:r>
            <a:r>
              <a:rPr lang="cs-CZ" dirty="0" smtClean="0"/>
              <a:t>č</a:t>
            </a:r>
            <a:r>
              <a:rPr lang="cs-CZ" dirty="0"/>
              <a:t>. 250/2000 </a:t>
            </a:r>
            <a:r>
              <a:rPr lang="cs-CZ" dirty="0" smtClean="0"/>
              <a:t>Sb., o </a:t>
            </a:r>
            <a:r>
              <a:rPr lang="cs-CZ" dirty="0"/>
              <a:t>rozpočtových pravidlech územních </a:t>
            </a:r>
            <a:r>
              <a:rPr lang="cs-CZ" dirty="0" smtClean="0"/>
              <a:t>rozpočtů)</a:t>
            </a:r>
          </a:p>
          <a:p>
            <a:pPr lvl="2" algn="just"/>
            <a:r>
              <a:rPr lang="cs-CZ" dirty="0" smtClean="0"/>
              <a:t>- Absence kvalitativních požadavků na poskytování dotací (viz </a:t>
            </a:r>
            <a:r>
              <a:rPr lang="cs-CZ" i="1" dirty="0" smtClean="0"/>
              <a:t>principy 3E</a:t>
            </a:r>
            <a:r>
              <a:rPr lang="cs-CZ" dirty="0" smtClean="0"/>
              <a:t>)</a:t>
            </a:r>
            <a:endParaRPr lang="cs-CZ" dirty="0"/>
          </a:p>
          <a:p>
            <a:pPr marL="324000" lvl="1" indent="0" algn="just">
              <a:buNone/>
            </a:pPr>
            <a:endParaRPr lang="cs-CZ" dirty="0" smtClean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Selhání </a:t>
            </a:r>
            <a:r>
              <a:rPr lang="cs-CZ" dirty="0">
                <a:solidFill>
                  <a:srgbClr val="0000DC"/>
                </a:solidFill>
              </a:rPr>
              <a:t>při </a:t>
            </a:r>
            <a:r>
              <a:rPr lang="cs-CZ" dirty="0" smtClean="0">
                <a:solidFill>
                  <a:srgbClr val="0000DC"/>
                </a:solidFill>
              </a:rPr>
              <a:t>implementaci </a:t>
            </a:r>
            <a:endParaRPr lang="cs-CZ" dirty="0" smtClean="0"/>
          </a:p>
          <a:p>
            <a:pPr lvl="2" algn="just"/>
            <a:r>
              <a:rPr lang="cs-CZ" dirty="0" smtClean="0"/>
              <a:t>= Zejm. zneužívání podpory (ROP Severozápad apod.)</a:t>
            </a:r>
            <a:endParaRPr lang="cs-CZ" dirty="0"/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 (vybraná)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 smtClean="0"/>
              <a:t>SVOBODA</a:t>
            </a:r>
            <a:r>
              <a:rPr lang="cs-CZ" sz="1800" b="1" dirty="0"/>
              <a:t>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</a:t>
            </a:r>
            <a:r>
              <a:rPr lang="cs-CZ" sz="1800" b="1" dirty="0" smtClean="0"/>
              <a:t>2016, </a:t>
            </a:r>
            <a:r>
              <a:rPr lang="cs-CZ" sz="1800" b="1" dirty="0"/>
              <a:t>149 </a:t>
            </a:r>
            <a:r>
              <a:rPr lang="cs-CZ" sz="1800" b="1" dirty="0" smtClean="0"/>
              <a:t>s. </a:t>
            </a:r>
            <a:r>
              <a:rPr lang="cs-CZ" sz="1800" b="1" dirty="0"/>
              <a:t>ISBN 978-80-210-8427-8</a:t>
            </a:r>
            <a:r>
              <a:rPr lang="cs-CZ" sz="1800" b="1" dirty="0" smtClean="0"/>
              <a:t>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</a:t>
            </a:r>
            <a:r>
              <a:rPr lang="cs-CZ" sz="1800" i="1" dirty="0" smtClean="0"/>
              <a:t>Union. </a:t>
            </a:r>
            <a:r>
              <a:rPr lang="cs-CZ" sz="1800" dirty="0" err="1" smtClean="0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</a:t>
            </a:r>
            <a:r>
              <a:rPr lang="cs-CZ" sz="1800" dirty="0" smtClean="0"/>
              <a:t>.</a:t>
            </a:r>
          </a:p>
          <a:p>
            <a:pPr lvl="1" algn="just"/>
            <a:r>
              <a:rPr lang="en-US" sz="1800" dirty="0" smtClean="0"/>
              <a:t>JONES</a:t>
            </a:r>
            <a:r>
              <a:rPr lang="en-US" sz="1800" dirty="0"/>
              <a:t>, J. Barry, KEATING, Michael (eds.). </a:t>
            </a:r>
            <a:r>
              <a:rPr lang="en-US" sz="1800" i="1" dirty="0" smtClean="0"/>
              <a:t>The</a:t>
            </a:r>
            <a:r>
              <a:rPr lang="cs-CZ" sz="1800" i="1" dirty="0" smtClean="0"/>
              <a:t> </a:t>
            </a:r>
            <a:r>
              <a:rPr lang="en-US" sz="1800" i="1" dirty="0" smtClean="0"/>
              <a:t>European </a:t>
            </a:r>
            <a:r>
              <a:rPr lang="en-US" sz="1800" i="1" dirty="0"/>
              <a:t>Union and the Regions. </a:t>
            </a:r>
            <a:r>
              <a:rPr lang="en-US" sz="1800" dirty="0"/>
              <a:t>Oxford: Clarendon Press, 1995, 306 </a:t>
            </a:r>
            <a:r>
              <a:rPr lang="en-US" sz="1800" dirty="0" smtClean="0"/>
              <a:t>s.</a:t>
            </a:r>
            <a:r>
              <a:rPr lang="cs-CZ" sz="1800" dirty="0" smtClean="0"/>
              <a:t> </a:t>
            </a:r>
            <a:r>
              <a:rPr lang="en-US" sz="1800" dirty="0" smtClean="0"/>
              <a:t>ISBN </a:t>
            </a:r>
            <a:r>
              <a:rPr lang="en-US" sz="1800" dirty="0"/>
              <a:t>0-19-827999-X</a:t>
            </a:r>
            <a:r>
              <a:rPr lang="en-US" sz="1800" dirty="0" smtClean="0"/>
              <a:t>.</a:t>
            </a:r>
            <a:endParaRPr lang="cs-CZ" sz="1800" dirty="0" smtClean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</a:t>
            </a:r>
            <a:r>
              <a:rPr lang="en-US" sz="1800" i="1" dirty="0" smtClean="0"/>
              <a:t>Structural</a:t>
            </a:r>
            <a:r>
              <a:rPr lang="cs-CZ" sz="1800" i="1" dirty="0" smtClean="0"/>
              <a:t> </a:t>
            </a:r>
            <a:r>
              <a:rPr lang="en-US" sz="1800" i="1" dirty="0" smtClean="0"/>
              <a:t>Policy</a:t>
            </a:r>
            <a:r>
              <a:rPr lang="en-US" sz="1800" i="1" dirty="0"/>
              <a:t>.</a:t>
            </a:r>
            <a:r>
              <a:rPr lang="en-US" sz="1800" dirty="0"/>
              <a:t> Swedish Institute for European Policy Studies, Report No. </a:t>
            </a:r>
            <a:r>
              <a:rPr lang="en-US" sz="1800" dirty="0" smtClean="0"/>
              <a:t>17,</a:t>
            </a:r>
            <a:r>
              <a:rPr lang="cs-CZ" sz="1800" dirty="0" smtClean="0"/>
              <a:t> </a:t>
            </a:r>
            <a:r>
              <a:rPr lang="en-US" sz="1800" dirty="0" smtClean="0"/>
              <a:t>2003</a:t>
            </a:r>
            <a:r>
              <a:rPr lang="en-US" sz="1800" dirty="0"/>
              <a:t>, 104 s. ISBN 91-85129-16-X</a:t>
            </a:r>
            <a:r>
              <a:rPr lang="en-US" sz="1800" dirty="0" smtClean="0"/>
              <a:t>.</a:t>
            </a:r>
            <a:endParaRPr lang="cs-CZ" sz="1800" dirty="0" smtClean="0"/>
          </a:p>
          <a:p>
            <a:pPr lvl="1" algn="just"/>
            <a:endParaRPr lang="cs-CZ" dirty="0"/>
          </a:p>
          <a:p>
            <a:pPr algn="just"/>
            <a:r>
              <a:rPr lang="cs-CZ" dirty="0" smtClean="0"/>
              <a:t>Děkuji za pozornost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Vrchnostenská X </a:t>
            </a:r>
            <a:r>
              <a:rPr lang="cs-CZ" dirty="0" err="1" smtClean="0"/>
              <a:t>nevrchnostesnká</a:t>
            </a:r>
            <a:r>
              <a:rPr lang="cs-CZ" dirty="0" smtClean="0"/>
              <a:t> správa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 smtClean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 smtClean="0">
                <a:solidFill>
                  <a:srgbClr val="0000DC"/>
                </a:solidFill>
              </a:rPr>
              <a:t>nevrchnostenskou</a:t>
            </a:r>
            <a:r>
              <a:rPr lang="cs-CZ" b="1" i="1" dirty="0" smtClean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 smtClean="0">
                <a:solidFill>
                  <a:srgbClr val="0000DC"/>
                </a:solidFill>
              </a:rPr>
              <a:t>“ </a:t>
            </a:r>
          </a:p>
          <a:p>
            <a:pPr lvl="1"/>
            <a:r>
              <a:rPr lang="cs-CZ" b="1" dirty="0" smtClean="0"/>
              <a:t>(HOETZEL, Jiří. </a:t>
            </a:r>
            <a:r>
              <a:rPr lang="cs-CZ" b="1" i="1" dirty="0" smtClean="0"/>
              <a:t>Československé správní právo</a:t>
            </a:r>
            <a:r>
              <a:rPr lang="cs-CZ" b="1" dirty="0" smtClean="0"/>
              <a:t>. 2. </a:t>
            </a:r>
            <a:r>
              <a:rPr lang="cs-CZ" b="1" dirty="0" err="1" smtClean="0"/>
              <a:t>přeprac</a:t>
            </a:r>
            <a:r>
              <a:rPr lang="cs-CZ" b="1" dirty="0" smtClean="0"/>
              <a:t>. </a:t>
            </a:r>
            <a:r>
              <a:rPr lang="cs-CZ" b="1" dirty="0" err="1" smtClean="0"/>
              <a:t>vyd</a:t>
            </a:r>
            <a:r>
              <a:rPr lang="cs-CZ" b="1" dirty="0" smtClean="0"/>
              <a:t>. Praha: </a:t>
            </a:r>
            <a:r>
              <a:rPr lang="cs-CZ" b="1" dirty="0" err="1" smtClean="0"/>
              <a:t>Melantrich</a:t>
            </a:r>
            <a:r>
              <a:rPr lang="cs-CZ" b="1" dirty="0" smtClean="0"/>
              <a:t>, 1937, s. 13).</a:t>
            </a:r>
          </a:p>
          <a:p>
            <a:pPr lvl="1"/>
            <a:endParaRPr lang="cs-CZ" b="1" dirty="0" smtClean="0"/>
          </a:p>
          <a:p>
            <a:pPr lvl="1"/>
            <a:r>
              <a:rPr lang="cs-CZ" b="1" dirty="0" smtClean="0"/>
              <a:t>Možné pohledy </a:t>
            </a:r>
            <a:r>
              <a:rPr lang="cs-CZ" dirty="0" smtClean="0"/>
              <a:t>(na tzv. </a:t>
            </a:r>
            <a:r>
              <a:rPr lang="cs-CZ" dirty="0" err="1" smtClean="0"/>
              <a:t>nevrchnstenskou</a:t>
            </a:r>
            <a:r>
              <a:rPr lang="cs-CZ" dirty="0" smtClean="0"/>
              <a:t> správu)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fiskální</a:t>
            </a:r>
            <a:r>
              <a:rPr lang="cs-CZ" dirty="0" smtClean="0"/>
              <a:t> (= hospodaření s veřejným majetkem)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pečovatelská</a:t>
            </a:r>
            <a:r>
              <a:rPr lang="cs-CZ" dirty="0" smtClean="0"/>
              <a:t> (= poskytování veřejných služeb)</a:t>
            </a:r>
          </a:p>
          <a:p>
            <a:pPr lvl="2"/>
            <a:endParaRPr lang="cs-CZ" b="1" dirty="0" smtClean="0"/>
          </a:p>
          <a:p>
            <a:pPr lvl="1"/>
            <a:endParaRPr lang="cs-CZ" b="1" dirty="0" smtClean="0"/>
          </a:p>
          <a:p>
            <a:pPr lvl="1"/>
            <a:endParaRPr lang="cs-CZ" b="1" dirty="0" smtClean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="" xmlns:p14="http://schemas.microsoft.com/office/powerpoint/2010/main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 smtClean="0"/>
              <a:t>Europeizace</a:t>
            </a:r>
            <a:r>
              <a:rPr lang="cs-CZ" dirty="0" smtClean="0"/>
              <a:t> (EU)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1/ </a:t>
            </a:r>
            <a:r>
              <a:rPr lang="cs-CZ" b="1" dirty="0" err="1" smtClean="0">
                <a:solidFill>
                  <a:srgbClr val="0000DC"/>
                </a:solidFill>
              </a:rPr>
              <a:t>Europeizace</a:t>
            </a:r>
            <a:r>
              <a:rPr lang="cs-CZ" b="1" dirty="0" smtClean="0">
                <a:solidFill>
                  <a:srgbClr val="0000DC"/>
                </a:solidFill>
              </a:rPr>
              <a:t> vnitrostátní </a:t>
            </a:r>
            <a:r>
              <a:rPr lang="cs-CZ" b="1" dirty="0" err="1" smtClean="0">
                <a:solidFill>
                  <a:srgbClr val="0000DC"/>
                </a:solidFill>
              </a:rPr>
              <a:t>nevrchnostenské</a:t>
            </a:r>
            <a:r>
              <a:rPr lang="cs-CZ" b="1" dirty="0" smtClean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 smtClean="0"/>
              <a:t>např. regulace tzv. </a:t>
            </a:r>
            <a:r>
              <a:rPr lang="cs-CZ" b="1" dirty="0" smtClean="0"/>
              <a:t>veřejných podpor</a:t>
            </a:r>
          </a:p>
          <a:p>
            <a:pPr lvl="1" algn="just">
              <a:buNone/>
            </a:pPr>
            <a:endParaRPr lang="cs-CZ" dirty="0" smtClean="0"/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 smtClean="0"/>
              <a:t>např. Trans-</a:t>
            </a:r>
            <a:r>
              <a:rPr lang="cs-CZ" dirty="0" err="1" smtClean="0"/>
              <a:t>European</a:t>
            </a:r>
            <a:r>
              <a:rPr lang="cs-CZ" dirty="0" smtClean="0"/>
              <a:t> Transport Network </a:t>
            </a:r>
            <a:r>
              <a:rPr lang="cs-CZ" b="1" dirty="0" smtClean="0"/>
              <a:t>(TEN-T)</a:t>
            </a:r>
          </a:p>
          <a:p>
            <a:pPr lvl="2" algn="just"/>
            <a:endParaRPr lang="cs-CZ" dirty="0" smtClean="0"/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 smtClean="0"/>
              <a:t>= </a:t>
            </a:r>
            <a:r>
              <a:rPr lang="cs-CZ" b="1" dirty="0" smtClean="0"/>
              <a:t>kohezní politika EU</a:t>
            </a:r>
          </a:p>
          <a:p>
            <a:pPr lvl="2" algn="just"/>
            <a:r>
              <a:rPr lang="cs-CZ" dirty="0" smtClean="0"/>
              <a:t>jejím prostřednictvím ale také </a:t>
            </a:r>
            <a:endParaRPr lang="cs-CZ" dirty="0"/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Pojem </a:t>
            </a:r>
            <a:r>
              <a:rPr lang="cs-CZ" dirty="0"/>
              <a:t>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Kohezní </a:t>
            </a:r>
            <a:r>
              <a:rPr lang="cs-CZ" dirty="0"/>
              <a:t>politika EU = </a:t>
            </a:r>
            <a:r>
              <a:rPr lang="cs-CZ" dirty="0" smtClean="0"/>
              <a:t>„politika </a:t>
            </a:r>
            <a:r>
              <a:rPr lang="cs-CZ" dirty="0"/>
              <a:t>soudržnosti </a:t>
            </a:r>
            <a:r>
              <a:rPr lang="cs-CZ" dirty="0" smtClean="0"/>
              <a:t>EU“</a:t>
            </a:r>
            <a:endParaRPr lang="cs-CZ" dirty="0"/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 smtClean="0"/>
          </a:p>
          <a:p>
            <a:pPr lvl="1" algn="just"/>
            <a:r>
              <a:rPr lang="cs-CZ" sz="1600" i="1" dirty="0" smtClean="0">
                <a:solidFill>
                  <a:srgbClr val="0000DC"/>
                </a:solidFill>
              </a:rPr>
              <a:t>Unie </a:t>
            </a:r>
            <a:r>
              <a:rPr lang="cs-CZ" sz="1600" i="1" dirty="0">
                <a:solidFill>
                  <a:srgbClr val="0000DC"/>
                </a:solidFill>
              </a:rPr>
              <a:t>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 smtClean="0">
                <a:solidFill>
                  <a:srgbClr val="0000DC"/>
                </a:solidFill>
              </a:rPr>
              <a:t>Unie </a:t>
            </a:r>
            <a:r>
              <a:rPr lang="cs-CZ" sz="1600" i="1" dirty="0">
                <a:solidFill>
                  <a:srgbClr val="0000DC"/>
                </a:solidFill>
              </a:rPr>
              <a:t>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 smtClean="0">
                <a:solidFill>
                  <a:srgbClr val="0000DC"/>
                </a:solidFill>
              </a:rPr>
              <a:t>V </a:t>
            </a:r>
            <a:r>
              <a:rPr lang="cs-CZ" sz="1600" i="1" dirty="0">
                <a:solidFill>
                  <a:srgbClr val="0000DC"/>
                </a:solidFill>
              </a:rPr>
              <a:t>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 smtClean="0"/>
              <a:t>Redistributivní</a:t>
            </a:r>
            <a:r>
              <a:rPr lang="cs-CZ" dirty="0" smtClean="0"/>
              <a:t> povaha</a:t>
            </a:r>
            <a:endParaRPr lang="cs-CZ" dirty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nikoli regulativní </a:t>
            </a:r>
            <a:r>
              <a:rPr lang="cs-CZ" dirty="0" smtClean="0"/>
              <a:t>politika (obdobně </a:t>
            </a:r>
            <a:r>
              <a:rPr lang="cs-CZ" dirty="0"/>
              <a:t>„CAP</a:t>
            </a:r>
            <a:r>
              <a:rPr lang="cs-CZ" dirty="0" smtClean="0"/>
              <a:t>“)</a:t>
            </a:r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finanční intervence </a:t>
            </a:r>
            <a:r>
              <a:rPr lang="cs-CZ" dirty="0" smtClean="0"/>
              <a:t>(de facto investiční politika)</a:t>
            </a:r>
          </a:p>
          <a:p>
            <a:pPr marL="324000" lvl="1" indent="0" algn="just">
              <a:buNone/>
            </a:pPr>
            <a:endParaRPr lang="cs-CZ" dirty="0" smtClean="0"/>
          </a:p>
          <a:p>
            <a:pPr lvl="1" algn="just"/>
            <a:r>
              <a:rPr lang="cs-CZ" b="1" dirty="0" smtClean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</a:t>
            </a:r>
            <a:r>
              <a:rPr lang="cs-CZ" dirty="0" smtClean="0"/>
              <a:t>fondy (</a:t>
            </a:r>
            <a:r>
              <a:rPr lang="fr-FR" dirty="0" smtClean="0"/>
              <a:t>EFRR</a:t>
            </a:r>
            <a:r>
              <a:rPr lang="fr-FR" dirty="0"/>
              <a:t>, ESF a Fond </a:t>
            </a:r>
            <a:r>
              <a:rPr lang="fr-FR" dirty="0" err="1" smtClean="0"/>
              <a:t>soudržnosti</a:t>
            </a:r>
            <a:r>
              <a:rPr lang="cs-CZ" dirty="0" smtClean="0"/>
              <a:t>)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</a:t>
            </a:r>
            <a:r>
              <a:rPr lang="cs-CZ" dirty="0" smtClean="0"/>
              <a:t>granty (nenávratné), </a:t>
            </a:r>
            <a:r>
              <a:rPr lang="cs-CZ" dirty="0"/>
              <a:t>finanční </a:t>
            </a:r>
            <a:r>
              <a:rPr lang="cs-CZ" dirty="0" smtClean="0"/>
              <a:t>nástroje (návratné)</a:t>
            </a:r>
            <a:endParaRPr lang="cs-CZ" dirty="0"/>
          </a:p>
          <a:p>
            <a:pPr algn="just">
              <a:lnSpc>
                <a:spcPct val="100000"/>
              </a:lnSpc>
            </a:pPr>
            <a:endParaRPr lang="cs-CZ" sz="2000" b="1" dirty="0" smtClean="0"/>
          </a:p>
          <a:p>
            <a:pPr lvl="1" algn="just"/>
            <a:r>
              <a:rPr lang="cs-CZ" b="1" dirty="0" smtClean="0"/>
              <a:t>rozpočet </a:t>
            </a:r>
          </a:p>
          <a:p>
            <a:pPr lvl="1" algn="just"/>
            <a:r>
              <a:rPr lang="cs-CZ" dirty="0" smtClean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</a:t>
            </a:r>
            <a:r>
              <a:rPr lang="cs-CZ" dirty="0" smtClean="0"/>
              <a:t>1 082,5 </a:t>
            </a:r>
            <a:r>
              <a:rPr lang="cs-CZ" dirty="0"/>
              <a:t>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</a:t>
            </a:r>
            <a:r>
              <a:rPr lang="cs-CZ" b="1" dirty="0" smtClean="0">
                <a:solidFill>
                  <a:srgbClr val="0000DC"/>
                </a:solidFill>
              </a:rPr>
              <a:t>.</a:t>
            </a:r>
          </a:p>
          <a:p>
            <a:pPr lvl="1" algn="just"/>
            <a:r>
              <a:rPr lang="cs-CZ" dirty="0" smtClean="0"/>
              <a:t>(</a:t>
            </a:r>
            <a:r>
              <a:rPr lang="cs-CZ" dirty="0"/>
              <a:t>zbytek „CAP</a:t>
            </a:r>
            <a:r>
              <a:rPr lang="cs-CZ" dirty="0" smtClean="0"/>
              <a:t>“ a „provoz“ institucí EU)</a:t>
            </a:r>
            <a:endParaRPr lang="cs-CZ" dirty="0"/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Rozdělení rolí</a:t>
            </a:r>
            <a:endParaRPr lang="cs-CZ" dirty="0"/>
          </a:p>
          <a:p>
            <a:pPr lvl="1" algn="just"/>
            <a:r>
              <a:rPr lang="cs-CZ" b="1" dirty="0" smtClean="0"/>
              <a:t>utvářejí </a:t>
            </a:r>
            <a:r>
              <a:rPr lang="cs-CZ" dirty="0" smtClean="0"/>
              <a:t>– </a:t>
            </a:r>
            <a:r>
              <a:rPr lang="cs-CZ" dirty="0" smtClean="0">
                <a:solidFill>
                  <a:srgbClr val="0000DC"/>
                </a:solidFill>
              </a:rPr>
              <a:t>členské </a:t>
            </a:r>
            <a:r>
              <a:rPr lang="cs-CZ" dirty="0">
                <a:solidFill>
                  <a:srgbClr val="0000DC"/>
                </a:solidFill>
              </a:rPr>
              <a:t>státy </a:t>
            </a:r>
            <a:r>
              <a:rPr lang="cs-CZ" dirty="0" smtClean="0"/>
              <a:t>(</a:t>
            </a:r>
            <a:r>
              <a:rPr lang="cs-CZ" dirty="0"/>
              <a:t>Rada, Parlament</a:t>
            </a:r>
            <a:r>
              <a:rPr lang="cs-CZ" dirty="0" smtClean="0"/>
              <a:t>)</a:t>
            </a:r>
          </a:p>
          <a:p>
            <a:pPr lvl="1" algn="just"/>
            <a:r>
              <a:rPr lang="cs-CZ" dirty="0" smtClean="0"/>
              <a:t>unijní právní rámec kohezní politiky + rozpočet</a:t>
            </a:r>
            <a:endParaRPr lang="cs-CZ" dirty="0"/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realizují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0000DC"/>
                </a:solidFill>
              </a:rPr>
              <a:t>Komise </a:t>
            </a:r>
            <a:r>
              <a:rPr lang="cs-CZ" dirty="0">
                <a:solidFill>
                  <a:srgbClr val="0000DC"/>
                </a:solidFill>
              </a:rPr>
              <a:t>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</a:t>
            </a:r>
            <a:r>
              <a:rPr lang="cs-CZ" dirty="0" smtClean="0">
                <a:solidFill>
                  <a:srgbClr val="0000DC"/>
                </a:solidFill>
              </a:rPr>
              <a:t>státy</a:t>
            </a:r>
            <a:endParaRPr lang="cs-CZ" dirty="0">
              <a:solidFill>
                <a:srgbClr val="0000DC"/>
              </a:solidFill>
            </a:endParaRPr>
          </a:p>
          <a:p>
            <a:pPr lvl="1" algn="just"/>
            <a:r>
              <a:rPr lang="cs-CZ" dirty="0" smtClean="0"/>
              <a:t>Komise zejména „schvaluje“ operační programy</a:t>
            </a:r>
          </a:p>
          <a:p>
            <a:pPr lvl="1" algn="just"/>
            <a:r>
              <a:rPr lang="cs-CZ" dirty="0" smtClean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smtClean="0"/>
              <a:t>další </a:t>
            </a:r>
            <a:r>
              <a:rPr lang="cs-CZ" dirty="0"/>
              <a:t>aktéři (výbor regionů, místní aktéři</a:t>
            </a:r>
            <a:r>
              <a:rPr lang="cs-CZ" dirty="0" smtClean="0"/>
              <a:t>…)</a:t>
            </a:r>
          </a:p>
          <a:p>
            <a:pPr lvl="1" algn="just"/>
            <a:r>
              <a:rPr lang="cs-CZ" dirty="0" smtClean="0"/>
              <a:t>uplatnění tzv. </a:t>
            </a:r>
            <a:r>
              <a:rPr lang="cs-CZ" i="1" dirty="0" smtClean="0">
                <a:solidFill>
                  <a:srgbClr val="0000DC"/>
                </a:solidFill>
              </a:rPr>
              <a:t>principu partnerství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obecně </a:t>
            </a:r>
            <a:r>
              <a:rPr lang="cs-CZ" dirty="0"/>
              <a:t>lze říci, že kohezní politika </a:t>
            </a:r>
            <a:r>
              <a:rPr lang="cs-CZ" dirty="0" smtClean="0"/>
              <a:t>= </a:t>
            </a:r>
            <a:r>
              <a:rPr lang="cs-CZ" dirty="0" smtClean="0">
                <a:solidFill>
                  <a:srgbClr val="0000DC"/>
                </a:solidFill>
              </a:rPr>
              <a:t>výsledek </a:t>
            </a:r>
            <a:r>
              <a:rPr lang="cs-CZ" dirty="0">
                <a:solidFill>
                  <a:srgbClr val="0000DC"/>
                </a:solidFill>
              </a:rPr>
              <a:t>politických </a:t>
            </a:r>
            <a:r>
              <a:rPr lang="cs-CZ" dirty="0" smtClean="0">
                <a:solidFill>
                  <a:srgbClr val="0000DC"/>
                </a:solidFill>
              </a:rPr>
              <a:t>kompromisů…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b="1" dirty="0" smtClean="0">
                <a:solidFill>
                  <a:srgbClr val="0000DC"/>
                </a:solidFill>
              </a:rPr>
              <a:t>napětí: </a:t>
            </a:r>
            <a:r>
              <a:rPr lang="cs-CZ" b="1" dirty="0">
                <a:solidFill>
                  <a:srgbClr val="0000DC"/>
                </a:solidFill>
              </a:rPr>
              <a:t>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Vztah k regionální politice EU</a:t>
            </a:r>
          </a:p>
          <a:p>
            <a:pPr lvl="1" algn="just"/>
            <a:r>
              <a:rPr lang="cs-CZ" b="1" i="1" dirty="0" smtClean="0">
                <a:solidFill>
                  <a:srgbClr val="0000DC"/>
                </a:solidFill>
              </a:rPr>
              <a:t>regionální politika </a:t>
            </a:r>
            <a:r>
              <a:rPr lang="cs-CZ" dirty="0" smtClean="0"/>
              <a:t>= </a:t>
            </a:r>
            <a:r>
              <a:rPr lang="cs-CZ" dirty="0"/>
              <a:t>institucionální reakce na nerovnoměrný vývoj na regionální úrovni (ať již hospodářský, společenský či jiný</a:t>
            </a:r>
            <a:r>
              <a:rPr lang="cs-CZ" dirty="0" smtClean="0"/>
              <a:t>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 smtClean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smtClean="0"/>
              <a:t>z tohoto důvodu také označení </a:t>
            </a:r>
            <a:r>
              <a:rPr lang="cs-CZ" i="1" dirty="0" smtClean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</a:t>
            </a:r>
            <a:r>
              <a:rPr lang="cs-CZ" dirty="0" smtClean="0"/>
              <a:t>„strukturální změny“ </a:t>
            </a:r>
            <a:endParaRPr lang="cs-CZ" dirty="0"/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vývoj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Stěžejní </a:t>
            </a:r>
            <a:r>
              <a:rPr lang="cs-CZ" dirty="0"/>
              <a:t>otázka = regionální </a:t>
            </a:r>
            <a:r>
              <a:rPr lang="cs-CZ" dirty="0" smtClean="0"/>
              <a:t>rozdíly uvnitř EU</a:t>
            </a:r>
            <a:endParaRPr lang="cs-CZ" dirty="0"/>
          </a:p>
          <a:p>
            <a:pPr lvl="1" algn="just"/>
            <a:r>
              <a:rPr lang="cs-CZ" dirty="0" smtClean="0"/>
              <a:t>Původně neřešeny, protože:</a:t>
            </a:r>
            <a:endParaRPr lang="cs-CZ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1/ nevýznamné</a:t>
            </a:r>
            <a:r>
              <a:rPr lang="cs-CZ" dirty="0" smtClean="0"/>
              <a:t> (původní státy rozvinuté, až na </a:t>
            </a:r>
            <a:r>
              <a:rPr lang="cs-CZ" i="1" dirty="0" err="1" smtClean="0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2/ očekávání </a:t>
            </a:r>
            <a:r>
              <a:rPr lang="cs-CZ" i="1" dirty="0">
                <a:solidFill>
                  <a:srgbClr val="0000DC"/>
                </a:solidFill>
              </a:rPr>
              <a:t>efektů </a:t>
            </a:r>
            <a:r>
              <a:rPr lang="cs-CZ" i="1" dirty="0" smtClean="0">
                <a:solidFill>
                  <a:srgbClr val="0000DC"/>
                </a:solidFill>
              </a:rPr>
              <a:t>ekonomické liberalizace </a:t>
            </a:r>
            <a:r>
              <a:rPr lang="cs-CZ" dirty="0" smtClean="0"/>
              <a:t>(neoliberální přístup)</a:t>
            </a:r>
            <a:endParaRPr lang="cs-CZ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3/ zprvu </a:t>
            </a:r>
            <a:r>
              <a:rPr lang="cs-CZ" i="1" dirty="0">
                <a:solidFill>
                  <a:srgbClr val="0000DC"/>
                </a:solidFill>
              </a:rPr>
              <a:t>jiné </a:t>
            </a:r>
            <a:r>
              <a:rPr lang="cs-CZ" i="1" dirty="0" smtClean="0">
                <a:solidFill>
                  <a:srgbClr val="0000DC"/>
                </a:solidFill>
              </a:rPr>
              <a:t>priority </a:t>
            </a:r>
            <a:r>
              <a:rPr lang="cs-CZ" i="1" dirty="0" smtClean="0"/>
              <a:t>(budování „základů“ EU, resp. dříve ES)</a:t>
            </a:r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Později růst významu</a:t>
            </a:r>
            <a:endParaRPr lang="cs-CZ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Prohlubování ekonomické integrace </a:t>
            </a:r>
            <a:r>
              <a:rPr lang="cs-CZ" dirty="0" smtClean="0"/>
              <a:t>(celní unie -&gt; společný trh        -&gt; měnová unie) a jejích důsledků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</a:t>
            </a:r>
            <a:r>
              <a:rPr lang="cs-CZ" i="1" dirty="0" smtClean="0">
                <a:solidFill>
                  <a:srgbClr val="0000DC"/>
                </a:solidFill>
              </a:rPr>
              <a:t>ozšiřování EU</a:t>
            </a:r>
            <a:r>
              <a:rPr lang="cs-CZ" dirty="0" smtClean="0"/>
              <a:t> (1973, 1981, 1986, 1995, 2004, 2007, 2013)</a:t>
            </a:r>
          </a:p>
          <a:p>
            <a:pPr lvl="1" algn="just"/>
            <a:r>
              <a:rPr lang="cs-CZ" dirty="0" smtClean="0"/>
              <a:t>Případně také rostoucí </a:t>
            </a:r>
            <a:r>
              <a:rPr lang="cs-CZ" i="1" dirty="0" smtClean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 smtClean="0"/>
              <a:t> (resp. opouštění neoliberálního přístupu, místo toho nové přístupy, např. zkoumání </a:t>
            </a:r>
            <a:r>
              <a:rPr lang="cs-CZ" i="1" dirty="0" smtClean="0"/>
              <a:t>aglomeračních sil</a:t>
            </a:r>
            <a:r>
              <a:rPr lang="cs-CZ" dirty="0" smtClean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4066</TotalTime>
  <Words>2219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Prezentace_MU_CZ</vt:lpstr>
      <vt:lpstr>NV305K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Admin</cp:lastModifiedBy>
  <cp:revision>76</cp:revision>
  <cp:lastPrinted>1601-01-01T00:00:00Z</cp:lastPrinted>
  <dcterms:created xsi:type="dcterms:W3CDTF">2019-02-27T15:02:38Z</dcterms:created>
  <dcterms:modified xsi:type="dcterms:W3CDTF">2021-04-21T05:57:59Z</dcterms:modified>
</cp:coreProperties>
</file>