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6"/>
  </p:notesMasterIdLst>
  <p:handoutMasterIdLst>
    <p:handoutMasterId r:id="rId17"/>
  </p:handoutMasterIdLst>
  <p:sldIdLst>
    <p:sldId id="256" r:id="rId2"/>
    <p:sldId id="261" r:id="rId3"/>
    <p:sldId id="264" r:id="rId4"/>
    <p:sldId id="265" r:id="rId5"/>
    <p:sldId id="266" r:id="rId6"/>
    <p:sldId id="267" r:id="rId7"/>
    <p:sldId id="268" r:id="rId8"/>
    <p:sldId id="269" r:id="rId9"/>
    <p:sldId id="257" r:id="rId10"/>
    <p:sldId id="258" r:id="rId11"/>
    <p:sldId id="259" r:id="rId12"/>
    <p:sldId id="260" r:id="rId13"/>
    <p:sldId id="262" r:id="rId14"/>
    <p:sldId id="263" r:id="rId15"/>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72" d="100"/>
          <a:sy n="72" d="100"/>
        </p:scale>
        <p:origin x="708" y="6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DA7B5A-5DD9-4F48-847A-380CD0053255}"/>
              </a:ext>
            </a:extLst>
          </p:cNvPr>
          <p:cNvSpPr>
            <a:spLocks noGrp="1"/>
          </p:cNvSpPr>
          <p:nvPr>
            <p:ph type="ftr" sz="quarter" idx="10"/>
          </p:nvPr>
        </p:nvSpPr>
        <p:spPr>
          <a:xfrm>
            <a:off x="799513" y="5597237"/>
            <a:ext cx="7920000" cy="252000"/>
          </a:xfrm>
        </p:spPr>
        <p:txBody>
          <a:bodyPr/>
          <a:lstStyle/>
          <a:p>
            <a:pPr algn="just">
              <a:defRPr/>
            </a:pPr>
            <a:endParaRPr lang="cs-CZ" sz="1400" dirty="0"/>
          </a:p>
        </p:txBody>
      </p:sp>
      <p:sp>
        <p:nvSpPr>
          <p:cNvPr id="3" name="Zástupný symbol pro číslo snímku 2">
            <a:extLst>
              <a:ext uri="{FF2B5EF4-FFF2-40B4-BE49-F238E27FC236}">
                <a16:creationId xmlns:a16="http://schemas.microsoft.com/office/drawing/2014/main" id="{8084B557-2023-4D83-958F-567BD11EDF8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1E32C53E-D957-4A4B-BC26-28C46DBDB7EB}"/>
              </a:ext>
            </a:extLst>
          </p:cNvPr>
          <p:cNvSpPr>
            <a:spLocks noGrp="1"/>
          </p:cNvSpPr>
          <p:nvPr>
            <p:ph type="title"/>
          </p:nvPr>
        </p:nvSpPr>
        <p:spPr>
          <a:xfrm>
            <a:off x="540000" y="1785003"/>
            <a:ext cx="11361600" cy="1171580"/>
          </a:xfrm>
        </p:spPr>
        <p:txBody>
          <a:bodyPr/>
          <a:lstStyle/>
          <a:p>
            <a:pPr algn="ctr"/>
            <a:r>
              <a:rPr lang="cs-CZ" altLang="cs-CZ" dirty="0"/>
              <a:t>Specifika správního uvážení v oblasti správního trestání</a:t>
            </a:r>
            <a:br>
              <a:rPr lang="cs-CZ" altLang="cs-CZ" sz="4400" dirty="0"/>
            </a:br>
            <a:endParaRPr lang="cs-CZ" dirty="0"/>
          </a:p>
        </p:txBody>
      </p:sp>
      <p:sp>
        <p:nvSpPr>
          <p:cNvPr id="5" name="Podnadpis 4">
            <a:extLst>
              <a:ext uri="{FF2B5EF4-FFF2-40B4-BE49-F238E27FC236}">
                <a16:creationId xmlns:a16="http://schemas.microsoft.com/office/drawing/2014/main" id="{D99EDE4B-F66B-4274-B392-A2D9F1D146F8}"/>
              </a:ext>
            </a:extLst>
          </p:cNvPr>
          <p:cNvSpPr>
            <a:spLocks noGrp="1"/>
          </p:cNvSpPr>
          <p:nvPr>
            <p:ph type="subTitle" idx="1"/>
          </p:nvPr>
        </p:nvSpPr>
        <p:spPr>
          <a:xfrm>
            <a:off x="415200" y="3901418"/>
            <a:ext cx="11361600" cy="698497"/>
          </a:xfrm>
        </p:spPr>
        <p:txBody>
          <a:bodyPr/>
          <a:lstStyle/>
          <a:p>
            <a:pPr algn="ctr"/>
            <a:r>
              <a:rPr lang="cs-CZ" altLang="cs-CZ" sz="2400" b="1" dirty="0">
                <a:solidFill>
                  <a:schemeClr val="accent1">
                    <a:lumMod val="50000"/>
                  </a:schemeClr>
                </a:solidFill>
                <a:latin typeface="Times New Roman" panose="02020603050405020304" pitchFamily="18" charset="0"/>
              </a:rPr>
              <a:t>Mgr. František Halml</a:t>
            </a:r>
            <a:br>
              <a:rPr lang="cs-CZ" altLang="cs-CZ" sz="3600" b="1" dirty="0">
                <a:solidFill>
                  <a:schemeClr val="accent1">
                    <a:lumMod val="50000"/>
                  </a:schemeClr>
                </a:solidFill>
                <a:latin typeface="Times New Roman" panose="02020603050405020304" pitchFamily="18" charset="0"/>
              </a:rPr>
            </a:br>
            <a:br>
              <a:rPr lang="cs-CZ" altLang="cs-CZ" sz="2400" b="1" dirty="0">
                <a:solidFill>
                  <a:schemeClr val="accent1">
                    <a:lumMod val="50000"/>
                  </a:schemeClr>
                </a:solidFill>
                <a:latin typeface="Times New Roman" panose="02020603050405020304" pitchFamily="18" charset="0"/>
              </a:rPr>
            </a:br>
            <a:r>
              <a:rPr lang="cs-CZ" altLang="cs-CZ" b="1" dirty="0">
                <a:solidFill>
                  <a:schemeClr val="accent1">
                    <a:lumMod val="50000"/>
                  </a:schemeClr>
                </a:solidFill>
                <a:latin typeface="Times New Roman" panose="02020603050405020304" pitchFamily="18" charset="0"/>
              </a:rPr>
              <a:t>6</a:t>
            </a:r>
            <a:r>
              <a:rPr lang="cs-CZ" altLang="cs-CZ" sz="2400" b="1" dirty="0">
                <a:solidFill>
                  <a:schemeClr val="accent1">
                    <a:lumMod val="50000"/>
                  </a:schemeClr>
                </a:solidFill>
                <a:latin typeface="Times New Roman" panose="02020603050405020304" pitchFamily="18" charset="0"/>
              </a:rPr>
              <a:t>. </a:t>
            </a:r>
            <a:r>
              <a:rPr lang="cs-CZ" altLang="cs-CZ" b="1" dirty="0">
                <a:solidFill>
                  <a:schemeClr val="accent1">
                    <a:lumMod val="50000"/>
                  </a:schemeClr>
                </a:solidFill>
                <a:latin typeface="Times New Roman" panose="02020603050405020304" pitchFamily="18" charset="0"/>
              </a:rPr>
              <a:t>5</a:t>
            </a:r>
            <a:r>
              <a:rPr lang="cs-CZ" altLang="cs-CZ" sz="2400" b="1" dirty="0">
                <a:solidFill>
                  <a:schemeClr val="accent1">
                    <a:lumMod val="50000"/>
                  </a:schemeClr>
                </a:solidFill>
                <a:latin typeface="Times New Roman" panose="02020603050405020304" pitchFamily="18" charset="0"/>
              </a:rPr>
              <a:t>. 2021</a:t>
            </a:r>
            <a:endParaRPr lang="cs-CZ" dirty="0">
              <a:solidFill>
                <a:schemeClr val="accent1">
                  <a:lumMod val="50000"/>
                </a:schemeClr>
              </a:solidFill>
            </a:endParaRPr>
          </a:p>
        </p:txBody>
      </p:sp>
    </p:spTree>
    <p:extLst>
      <p:ext uri="{BB962C8B-B14F-4D97-AF65-F5344CB8AC3E}">
        <p14:creationId xmlns:p14="http://schemas.microsoft.com/office/powerpoint/2010/main" val="262859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6C830B9-2850-48CE-9ECE-0C5045E92CA9}"/>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8E3D3893-73F3-4C24-8436-6F410F724014}"/>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8A3C8C02-2DF0-489A-8958-A3DC07172087}"/>
              </a:ext>
            </a:extLst>
          </p:cNvPr>
          <p:cNvSpPr>
            <a:spLocks noGrp="1"/>
          </p:cNvSpPr>
          <p:nvPr>
            <p:ph type="title"/>
          </p:nvPr>
        </p:nvSpPr>
        <p:spPr/>
        <p:txBody>
          <a:bodyPr/>
          <a:lstStyle/>
          <a:p>
            <a:r>
              <a:rPr lang="cs-CZ" dirty="0"/>
              <a:t>Mimořádné snížení výměry pokuty</a:t>
            </a:r>
          </a:p>
        </p:txBody>
      </p:sp>
      <p:sp>
        <p:nvSpPr>
          <p:cNvPr id="5" name="Zástupný obsah 4">
            <a:extLst>
              <a:ext uri="{FF2B5EF4-FFF2-40B4-BE49-F238E27FC236}">
                <a16:creationId xmlns:a16="http://schemas.microsoft.com/office/drawing/2014/main" id="{7B001A71-D273-4814-8E17-C27D1DFE2B66}"/>
              </a:ext>
            </a:extLst>
          </p:cNvPr>
          <p:cNvSpPr>
            <a:spLocks noGrp="1"/>
          </p:cNvSpPr>
          <p:nvPr>
            <p:ph idx="1"/>
          </p:nvPr>
        </p:nvSpPr>
        <p:spPr/>
        <p:txBody>
          <a:bodyPr/>
          <a:lstStyle/>
          <a:p>
            <a:pPr algn="just">
              <a:lnSpc>
                <a:spcPct val="120000"/>
              </a:lnSpc>
              <a:buFont typeface="Wingdings" panose="05000000000000000000" pitchFamily="2" charset="2"/>
              <a:buChar char="Ø"/>
            </a:pPr>
            <a:r>
              <a:rPr lang="cs-CZ" altLang="cs-CZ" dirty="0"/>
              <a:t>Možnost správního orgánu uložit pokutu v částce nižší, než je zákonem stanovená dolní hranice sazby pokuty, pokud by i uložení pokuty v zákonem vymezeném rámci byla pro pachatele vzhledem k jeho poměrům nepřiměřeně přísná</a:t>
            </a:r>
          </a:p>
          <a:p>
            <a:pPr algn="just">
              <a:lnSpc>
                <a:spcPct val="120000"/>
              </a:lnSpc>
              <a:buFont typeface="Wingdings" panose="05000000000000000000" pitchFamily="2" charset="2"/>
              <a:buChar char="Ø"/>
            </a:pPr>
            <a:r>
              <a:rPr lang="cs-CZ" altLang="cs-CZ" dirty="0"/>
              <a:t>Poslední možnost, jak předejít likvidačnímu charakteru pokuty</a:t>
            </a:r>
          </a:p>
          <a:p>
            <a:pPr algn="just">
              <a:lnSpc>
                <a:spcPct val="120000"/>
              </a:lnSpc>
              <a:buFont typeface="Wingdings" panose="05000000000000000000" pitchFamily="2" charset="2"/>
              <a:buChar char="Ø"/>
            </a:pPr>
            <a:r>
              <a:rPr lang="cs-CZ" altLang="cs-CZ" dirty="0"/>
              <a:t>Podmínka: skutková podstata přestupku obsahuje dolní hranici sazby pokuty – uložení alespoň ve výši 20 % spodní hranice</a:t>
            </a:r>
          </a:p>
          <a:p>
            <a:pPr algn="just">
              <a:lnSpc>
                <a:spcPct val="120000"/>
              </a:lnSpc>
              <a:buFont typeface="Wingdings" panose="05000000000000000000" pitchFamily="2" charset="2"/>
              <a:buChar char="Ø"/>
            </a:pPr>
            <a:r>
              <a:rPr lang="cs-CZ" altLang="cs-CZ" dirty="0"/>
              <a:t>V opačném případě lze uložit pokutu ještě nižší na základě institutu správního uvážení</a:t>
            </a:r>
          </a:p>
        </p:txBody>
      </p:sp>
    </p:spTree>
    <p:extLst>
      <p:ext uri="{BB962C8B-B14F-4D97-AF65-F5344CB8AC3E}">
        <p14:creationId xmlns:p14="http://schemas.microsoft.com/office/powerpoint/2010/main" val="1163468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D202AFB-870B-42AB-AC7B-C0DABFF0B44F}"/>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C6CF42D0-ADAC-4FFF-9EB9-2428DF649D2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1BA1222C-3DD4-494D-AC64-22FB86D42175}"/>
              </a:ext>
            </a:extLst>
          </p:cNvPr>
          <p:cNvSpPr>
            <a:spLocks noGrp="1"/>
          </p:cNvSpPr>
          <p:nvPr>
            <p:ph type="title"/>
          </p:nvPr>
        </p:nvSpPr>
        <p:spPr>
          <a:xfrm>
            <a:off x="720000" y="729257"/>
            <a:ext cx="10753200" cy="451576"/>
          </a:xfrm>
        </p:spPr>
        <p:txBody>
          <a:bodyPr/>
          <a:lstStyle/>
          <a:p>
            <a:r>
              <a:rPr lang="cs-CZ" dirty="0"/>
              <a:t>Obrana proti nepřiměřenému správnímu trestu</a:t>
            </a:r>
          </a:p>
        </p:txBody>
      </p:sp>
      <p:sp>
        <p:nvSpPr>
          <p:cNvPr id="5" name="Zástupný obsah 4">
            <a:extLst>
              <a:ext uri="{FF2B5EF4-FFF2-40B4-BE49-F238E27FC236}">
                <a16:creationId xmlns:a16="http://schemas.microsoft.com/office/drawing/2014/main" id="{498D2BB7-ADEA-439D-BE49-E081B90621DE}"/>
              </a:ext>
            </a:extLst>
          </p:cNvPr>
          <p:cNvSpPr>
            <a:spLocks noGrp="1"/>
          </p:cNvSpPr>
          <p:nvPr>
            <p:ph idx="1"/>
          </p:nvPr>
        </p:nvSpPr>
        <p:spPr/>
        <p:txBody>
          <a:bodyPr/>
          <a:lstStyle/>
          <a:p>
            <a:pPr algn="just">
              <a:buFont typeface="Wingdings" panose="05000000000000000000" pitchFamily="2" charset="2"/>
              <a:buChar char="Ø"/>
            </a:pPr>
            <a:r>
              <a:rPr lang="cs-CZ" dirty="0"/>
              <a:t>V rámci veřejné správy: odvolání, odpor</a:t>
            </a:r>
          </a:p>
          <a:p>
            <a:pPr algn="just">
              <a:buFont typeface="Wingdings" panose="05000000000000000000" pitchFamily="2" charset="2"/>
              <a:buChar char="Ø"/>
            </a:pPr>
            <a:r>
              <a:rPr lang="cs-CZ" dirty="0"/>
              <a:t>V rámci správního soudnictví: žaloba proti rozhodnutí správního orgánu + moderační právo soudu</a:t>
            </a:r>
          </a:p>
        </p:txBody>
      </p:sp>
    </p:spTree>
    <p:extLst>
      <p:ext uri="{BB962C8B-B14F-4D97-AF65-F5344CB8AC3E}">
        <p14:creationId xmlns:p14="http://schemas.microsoft.com/office/powerpoint/2010/main" val="17004688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8F7E1B7-257C-4978-8DEA-497A39FA87BE}"/>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ECE1A503-7A12-484A-A9C2-F2EF31BA32FD}"/>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69E79720-F3C9-47EA-98E8-4A0A6C3D02BE}"/>
              </a:ext>
            </a:extLst>
          </p:cNvPr>
          <p:cNvSpPr>
            <a:spLocks noGrp="1"/>
          </p:cNvSpPr>
          <p:nvPr>
            <p:ph type="title"/>
          </p:nvPr>
        </p:nvSpPr>
        <p:spPr/>
        <p:txBody>
          <a:bodyPr/>
          <a:lstStyle/>
          <a:p>
            <a:r>
              <a:rPr lang="cs-CZ" dirty="0"/>
              <a:t>Moderační právo soudu</a:t>
            </a:r>
          </a:p>
        </p:txBody>
      </p:sp>
      <p:sp>
        <p:nvSpPr>
          <p:cNvPr id="5" name="Zástupný obsah 4">
            <a:extLst>
              <a:ext uri="{FF2B5EF4-FFF2-40B4-BE49-F238E27FC236}">
                <a16:creationId xmlns:a16="http://schemas.microsoft.com/office/drawing/2014/main" id="{6982E517-7490-46C9-9CBB-2B6DE8F3C167}"/>
              </a:ext>
            </a:extLst>
          </p:cNvPr>
          <p:cNvSpPr>
            <a:spLocks noGrp="1"/>
          </p:cNvSpPr>
          <p:nvPr>
            <p:ph idx="1"/>
          </p:nvPr>
        </p:nvSpPr>
        <p:spPr/>
        <p:txBody>
          <a:bodyPr/>
          <a:lstStyle/>
          <a:p>
            <a:pPr algn="just" eaLnBrk="1" hangingPunct="1">
              <a:lnSpc>
                <a:spcPct val="120000"/>
              </a:lnSpc>
              <a:buFont typeface="Wingdings" panose="05000000000000000000" pitchFamily="2" charset="2"/>
              <a:buChar char="Ø"/>
            </a:pPr>
            <a:r>
              <a:rPr lang="cs-CZ" dirty="0" err="1"/>
              <a:t>Ust</a:t>
            </a:r>
            <a:r>
              <a:rPr lang="cs-CZ" dirty="0"/>
              <a:t>. § 65 odst. 3 + § 78 odst. 2 SŘS</a:t>
            </a:r>
          </a:p>
          <a:p>
            <a:pPr algn="just" eaLnBrk="1" hangingPunct="1">
              <a:lnSpc>
                <a:spcPct val="120000"/>
              </a:lnSpc>
              <a:buFont typeface="Wingdings" panose="05000000000000000000" pitchFamily="2" charset="2"/>
              <a:buChar char="Ø"/>
            </a:pPr>
            <a:r>
              <a:rPr lang="cs-CZ" dirty="0"/>
              <a:t>Podmínky pro jeho aplikaci:</a:t>
            </a:r>
          </a:p>
          <a:p>
            <a:pPr algn="just" eaLnBrk="1" hangingPunct="1">
              <a:lnSpc>
                <a:spcPct val="120000"/>
              </a:lnSpc>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,,1) jde o rozhodnutí podle § 65 odst. 1 SŘS, a to ve 2) věcech správního trestání, 3) jímž se za správní delikt žalobci ukládá trest, 4) který je ve zjevně nepřiměřené výši, 5) vůči čemuž žalobce brojí žalobou, 6) ve které žalobce výslovně navrhne využití moderačního práva, přičemž taková žaloba musí být 7) věcně </a:t>
            </a:r>
            <a:r>
              <a:rPr lang="cs-CZ" sz="1800" i="1" dirty="0" err="1">
                <a:effectLst/>
                <a:latin typeface="Times New Roman" panose="02020603050405020304" pitchFamily="18" charset="0"/>
                <a:ea typeface="Calibri" panose="020F0502020204030204" pitchFamily="34" charset="0"/>
              </a:rPr>
              <a:t>projednatelná</a:t>
            </a:r>
            <a:r>
              <a:rPr lang="cs-CZ" sz="1800" i="1" dirty="0">
                <a:effectLst/>
                <a:latin typeface="Times New Roman" panose="02020603050405020304" pitchFamily="18" charset="0"/>
                <a:ea typeface="Calibri" panose="020F0502020204030204" pitchFamily="34" charset="0"/>
              </a:rPr>
              <a:t> a současně 8) je nedůvodná. Pro využití moderačního práva 9) soud musí být s to vyjít ze skutkového stavu, z něhož vyšel správní orgán, který ale lze dokazováním soudu, nikoliv však v zásadních směrech, doplnit. Tyto podmínky musí být splněny současně.“</a:t>
            </a:r>
          </a:p>
          <a:p>
            <a:pPr algn="just" eaLnBrk="1" hangingPunct="1">
              <a:lnSpc>
                <a:spcPct val="120000"/>
              </a:lnSpc>
              <a:buFont typeface="Wingdings" panose="05000000000000000000" pitchFamily="2" charset="2"/>
              <a:buChar char="Ø"/>
            </a:pPr>
            <a:r>
              <a:rPr lang="cs-CZ" dirty="0"/>
              <a:t>Kasační vs. apelační princip</a:t>
            </a:r>
          </a:p>
          <a:p>
            <a:pPr algn="just" eaLnBrk="1" hangingPunct="1">
              <a:lnSpc>
                <a:spcPct val="120000"/>
              </a:lnSpc>
              <a:buFont typeface="Wingdings" panose="05000000000000000000" pitchFamily="2" charset="2"/>
              <a:buChar char="Ø"/>
            </a:pPr>
            <a:r>
              <a:rPr lang="cs-CZ" dirty="0"/>
              <a:t>Nejsou důvody pro zrušení správního rozhodnutí, trest je však ve zjevně nepřiměřené výši</a:t>
            </a:r>
          </a:p>
        </p:txBody>
      </p:sp>
    </p:spTree>
    <p:extLst>
      <p:ext uri="{BB962C8B-B14F-4D97-AF65-F5344CB8AC3E}">
        <p14:creationId xmlns:p14="http://schemas.microsoft.com/office/powerpoint/2010/main" val="4152518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E7947C-4B58-46A0-B564-07CF16CD1E9E}"/>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EAB7D72D-F0B1-4554-BC3F-C0D62A0FA844}"/>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1D11A119-6804-4BB5-83D0-6A2B06A834D5}"/>
              </a:ext>
            </a:extLst>
          </p:cNvPr>
          <p:cNvSpPr>
            <a:spLocks noGrp="1"/>
          </p:cNvSpPr>
          <p:nvPr>
            <p:ph type="title"/>
          </p:nvPr>
        </p:nvSpPr>
        <p:spPr/>
        <p:txBody>
          <a:bodyPr/>
          <a:lstStyle/>
          <a:p>
            <a:r>
              <a:rPr lang="cs-CZ" dirty="0"/>
              <a:t>Moderační právo soudu</a:t>
            </a:r>
          </a:p>
        </p:txBody>
      </p:sp>
      <p:sp>
        <p:nvSpPr>
          <p:cNvPr id="5" name="Zástupný obsah 4">
            <a:extLst>
              <a:ext uri="{FF2B5EF4-FFF2-40B4-BE49-F238E27FC236}">
                <a16:creationId xmlns:a16="http://schemas.microsoft.com/office/drawing/2014/main" id="{0E0DB07C-B75F-47F2-9476-E65082137E31}"/>
              </a:ext>
            </a:extLst>
          </p:cNvPr>
          <p:cNvSpPr>
            <a:spLocks noGrp="1"/>
          </p:cNvSpPr>
          <p:nvPr>
            <p:ph idx="1"/>
          </p:nvPr>
        </p:nvSpPr>
        <p:spPr/>
        <p:txBody>
          <a:bodyPr/>
          <a:lstStyle/>
          <a:p>
            <a:pPr algn="just">
              <a:buFont typeface="Wingdings" panose="05000000000000000000" pitchFamily="2" charset="2"/>
              <a:buChar char="Ø"/>
            </a:pPr>
            <a:r>
              <a:rPr lang="cs-CZ" dirty="0"/>
              <a:t>Zamítnutí žaloby jako nedůvodné, zrušení výroku o správním trestu a nahrazení uvážení správního orgánu vlastním uvážením</a:t>
            </a:r>
          </a:p>
          <a:p>
            <a:pPr algn="just">
              <a:buFont typeface="Wingdings" panose="05000000000000000000" pitchFamily="2" charset="2"/>
              <a:buChar char="Ø"/>
            </a:pPr>
            <a:r>
              <a:rPr lang="cs-CZ" dirty="0"/>
              <a:t>Cíl: dosažení spravedlivého trestu</a:t>
            </a:r>
          </a:p>
          <a:p>
            <a:pPr algn="just">
              <a:buFont typeface="Wingdings" panose="05000000000000000000" pitchFamily="2" charset="2"/>
              <a:buChar char="Ø"/>
            </a:pPr>
            <a:r>
              <a:rPr lang="cs-CZ" dirty="0"/>
              <a:t>Nutnost uložení pokuty ve </a:t>
            </a:r>
            <a:r>
              <a:rPr lang="cs-CZ" b="1" dirty="0"/>
              <a:t>zjevně </a:t>
            </a:r>
            <a:r>
              <a:rPr lang="cs-CZ" dirty="0"/>
              <a:t>nepřiměřené výši</a:t>
            </a:r>
          </a:p>
          <a:p>
            <a:pPr algn="just">
              <a:buFont typeface="Wingdings" panose="05000000000000000000" pitchFamily="2" charset="2"/>
              <a:buChar char="Ø"/>
            </a:pPr>
            <a:r>
              <a:rPr lang="cs-CZ" dirty="0"/>
              <a:t>Pouze krajské soudy, Nejvyšší správní soud nemůže provést moderaci</a:t>
            </a:r>
          </a:p>
          <a:p>
            <a:pPr algn="just">
              <a:buFont typeface="Wingdings" panose="05000000000000000000" pitchFamily="2" charset="2"/>
              <a:buChar char="Ø"/>
            </a:pPr>
            <a:r>
              <a:rPr lang="cs-CZ" dirty="0"/>
              <a:t>Nelze provést moderaci ex offo</a:t>
            </a:r>
          </a:p>
        </p:txBody>
      </p:sp>
    </p:spTree>
    <p:extLst>
      <p:ext uri="{BB962C8B-B14F-4D97-AF65-F5344CB8AC3E}">
        <p14:creationId xmlns:p14="http://schemas.microsoft.com/office/powerpoint/2010/main" val="1071765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8F0641-642F-4339-BB1C-277E5CC7191F}"/>
              </a:ext>
            </a:extLst>
          </p:cNvPr>
          <p:cNvSpPr>
            <a:spLocks noGrp="1"/>
          </p:cNvSpPr>
          <p:nvPr>
            <p:ph type="ftr" sz="quarter" idx="10"/>
          </p:nvPr>
        </p:nvSpPr>
        <p:spPr>
          <a:xfrm>
            <a:off x="865773" y="5580000"/>
            <a:ext cx="7920000" cy="252000"/>
          </a:xfrm>
        </p:spPr>
        <p:txBody>
          <a:bodyPr/>
          <a:lstStyle/>
          <a:p>
            <a:pPr algn="just"/>
            <a:r>
              <a:rPr lang="cs-CZ" sz="1800" dirty="0" err="1"/>
              <a:t>PrF</a:t>
            </a:r>
            <a:r>
              <a:rPr lang="cs-CZ" sz="1800" dirty="0"/>
              <a:t> MU – katedra správní vědy a správního práva</a:t>
            </a:r>
          </a:p>
        </p:txBody>
      </p:sp>
      <p:sp>
        <p:nvSpPr>
          <p:cNvPr id="3" name="Zástupný symbol pro číslo snímku 2">
            <a:extLst>
              <a:ext uri="{FF2B5EF4-FFF2-40B4-BE49-F238E27FC236}">
                <a16:creationId xmlns:a16="http://schemas.microsoft.com/office/drawing/2014/main" id="{5451A229-1018-4E6D-8CE3-6548B503396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DD911F3C-3724-4135-80E5-973355B77C53}"/>
              </a:ext>
            </a:extLst>
          </p:cNvPr>
          <p:cNvSpPr>
            <a:spLocks noGrp="1"/>
          </p:cNvSpPr>
          <p:nvPr>
            <p:ph type="title"/>
          </p:nvPr>
        </p:nvSpPr>
        <p:spPr>
          <a:xfrm>
            <a:off x="865773" y="800212"/>
            <a:ext cx="10753200" cy="451576"/>
          </a:xfrm>
        </p:spPr>
        <p:txBody>
          <a:bodyPr/>
          <a:lstStyle/>
          <a:p>
            <a:r>
              <a:rPr lang="cs-CZ" dirty="0"/>
              <a:t>A to je vše …</a:t>
            </a:r>
          </a:p>
        </p:txBody>
      </p:sp>
      <p:sp>
        <p:nvSpPr>
          <p:cNvPr id="5" name="Zástupný obsah 4">
            <a:extLst>
              <a:ext uri="{FF2B5EF4-FFF2-40B4-BE49-F238E27FC236}">
                <a16:creationId xmlns:a16="http://schemas.microsoft.com/office/drawing/2014/main" id="{64A28C25-2640-4505-A8F9-D6B2E512F54A}"/>
              </a:ext>
            </a:extLst>
          </p:cNvPr>
          <p:cNvSpPr>
            <a:spLocks noGrp="1"/>
          </p:cNvSpPr>
          <p:nvPr>
            <p:ph idx="1"/>
          </p:nvPr>
        </p:nvSpPr>
        <p:spPr/>
        <p:txBody>
          <a:bodyPr/>
          <a:lstStyle/>
          <a:p>
            <a:pPr marL="72000" indent="0">
              <a:buNone/>
            </a:pPr>
            <a:r>
              <a:rPr lang="cs-CZ" altLang="cs-CZ" sz="2800" dirty="0"/>
              <a:t>Děkuji za pozornost!</a:t>
            </a:r>
          </a:p>
          <a:p>
            <a:pPr marL="72000" indent="0">
              <a:buNone/>
            </a:pPr>
            <a:r>
              <a:rPr lang="cs-CZ" altLang="cs-CZ" dirty="0"/>
              <a:t>Dotazy???</a:t>
            </a:r>
          </a:p>
          <a:p>
            <a:pPr marL="72000" indent="0">
              <a:buNone/>
            </a:pPr>
            <a:r>
              <a:rPr lang="cs-CZ" altLang="cs-CZ" sz="2800" dirty="0"/>
              <a:t>Kontakt: 420684@mail.muni.cz</a:t>
            </a:r>
          </a:p>
          <a:p>
            <a:pPr marL="72000" indent="0">
              <a:buNone/>
            </a:pPr>
            <a:endParaRPr lang="cs-CZ" dirty="0"/>
          </a:p>
        </p:txBody>
      </p:sp>
    </p:spTree>
    <p:extLst>
      <p:ext uri="{BB962C8B-B14F-4D97-AF65-F5344CB8AC3E}">
        <p14:creationId xmlns:p14="http://schemas.microsoft.com/office/powerpoint/2010/main" val="145257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3A0CC1A-13F4-4C28-BE9F-FC1E4568DE1A}"/>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785AB246-1430-4947-ACA1-6F2BDF36F85F}"/>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E6C4CF2F-54B4-4E75-88DB-6C13641B798B}"/>
              </a:ext>
            </a:extLst>
          </p:cNvPr>
          <p:cNvSpPr>
            <a:spLocks noGrp="1"/>
          </p:cNvSpPr>
          <p:nvPr>
            <p:ph type="title"/>
          </p:nvPr>
        </p:nvSpPr>
        <p:spPr/>
        <p:txBody>
          <a:bodyPr/>
          <a:lstStyle/>
          <a:p>
            <a:r>
              <a:rPr lang="cs-CZ" dirty="0"/>
              <a:t>Osnova přednášky</a:t>
            </a:r>
          </a:p>
        </p:txBody>
      </p:sp>
      <p:sp>
        <p:nvSpPr>
          <p:cNvPr id="5" name="Zástupný obsah 4">
            <a:extLst>
              <a:ext uri="{FF2B5EF4-FFF2-40B4-BE49-F238E27FC236}">
                <a16:creationId xmlns:a16="http://schemas.microsoft.com/office/drawing/2014/main" id="{B603EA60-29F8-4B3D-893D-F9255B87358C}"/>
              </a:ext>
            </a:extLst>
          </p:cNvPr>
          <p:cNvSpPr>
            <a:spLocks noGrp="1"/>
          </p:cNvSpPr>
          <p:nvPr>
            <p:ph idx="1"/>
          </p:nvPr>
        </p:nvSpPr>
        <p:spPr/>
        <p:txBody>
          <a:bodyPr/>
          <a:lstStyle/>
          <a:p>
            <a:pPr algn="just" eaLnBrk="1" hangingPunct="1">
              <a:buFont typeface="Wingdings" panose="05000000000000000000" pitchFamily="2" charset="2"/>
              <a:buChar char="Ø"/>
            </a:pPr>
            <a:r>
              <a:rPr lang="cs-CZ" altLang="cs-CZ" dirty="0"/>
              <a:t>Správní uvážení</a:t>
            </a:r>
          </a:p>
          <a:p>
            <a:pPr algn="just" eaLnBrk="1" hangingPunct="1">
              <a:buFont typeface="Wingdings" panose="05000000000000000000" pitchFamily="2" charset="2"/>
              <a:buChar char="Ø"/>
            </a:pPr>
            <a:r>
              <a:rPr lang="cs-CZ" altLang="cs-CZ" dirty="0"/>
              <a:t>Určení druhu a výměry správního trestu</a:t>
            </a:r>
          </a:p>
          <a:p>
            <a:pPr algn="just" eaLnBrk="1" hangingPunct="1">
              <a:buFont typeface="Wingdings" panose="05000000000000000000" pitchFamily="2" charset="2"/>
              <a:buChar char="Ø"/>
            </a:pPr>
            <a:r>
              <a:rPr lang="cs-CZ" altLang="cs-CZ" dirty="0"/>
              <a:t>Přiměřenost správního trestu</a:t>
            </a:r>
          </a:p>
          <a:p>
            <a:pPr algn="just" eaLnBrk="1" hangingPunct="1">
              <a:buFont typeface="Wingdings" panose="05000000000000000000" pitchFamily="2" charset="2"/>
              <a:buChar char="Ø"/>
            </a:pPr>
            <a:r>
              <a:rPr lang="cs-CZ" altLang="cs-CZ" dirty="0"/>
              <a:t>Moderační právo soudu</a:t>
            </a:r>
          </a:p>
        </p:txBody>
      </p:sp>
    </p:spTree>
    <p:extLst>
      <p:ext uri="{BB962C8B-B14F-4D97-AF65-F5344CB8AC3E}">
        <p14:creationId xmlns:p14="http://schemas.microsoft.com/office/powerpoint/2010/main" val="146995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A1A440C-2255-4025-94AB-AA4296BE3245}"/>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AF504EE7-07AC-49F3-A5E6-51C9AF3DFBD4}"/>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E1934C2E-A9D6-40D3-B9B9-E07951DE50C6}"/>
              </a:ext>
            </a:extLst>
          </p:cNvPr>
          <p:cNvSpPr>
            <a:spLocks noGrp="1"/>
          </p:cNvSpPr>
          <p:nvPr>
            <p:ph type="title"/>
          </p:nvPr>
        </p:nvSpPr>
        <p:spPr/>
        <p:txBody>
          <a:bodyPr/>
          <a:lstStyle/>
          <a:p>
            <a:r>
              <a:rPr lang="cs-CZ" dirty="0"/>
              <a:t>Správní uvážení</a:t>
            </a:r>
          </a:p>
        </p:txBody>
      </p:sp>
      <p:sp>
        <p:nvSpPr>
          <p:cNvPr id="5" name="Zástupný obsah 4">
            <a:extLst>
              <a:ext uri="{FF2B5EF4-FFF2-40B4-BE49-F238E27FC236}">
                <a16:creationId xmlns:a16="http://schemas.microsoft.com/office/drawing/2014/main" id="{ABB7B32B-BE39-4DBC-8BA4-1EE925FFF245}"/>
              </a:ext>
            </a:extLst>
          </p:cNvPr>
          <p:cNvSpPr>
            <a:spLocks noGrp="1"/>
          </p:cNvSpPr>
          <p:nvPr>
            <p:ph idx="1"/>
          </p:nvPr>
        </p:nvSpPr>
        <p:spPr/>
        <p:txBody>
          <a:bodyPr/>
          <a:lstStyle/>
          <a:p>
            <a:pPr algn="just">
              <a:buFont typeface="Wingdings" panose="05000000000000000000" pitchFamily="2" charset="2"/>
              <a:buChar char="Ø"/>
            </a:pPr>
            <a:r>
              <a:rPr lang="cs-CZ" dirty="0"/>
              <a:t>Institut správního práva, nemá vlastní legální definici</a:t>
            </a:r>
          </a:p>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,,Správní uvážení, resp. volné uvážení správního orgánu lze charakterizovat tak, že jde o zákonem založenou volnost tohoto orgánu zvolit při řešení konkrétního případu jedno z více právně možných rozhodnutí, přičemž volná úvaha může být založena pouze zákonem, resp. z něho vyvozenou právní normou.“</a:t>
            </a:r>
          </a:p>
          <a:p>
            <a:pPr algn="just">
              <a:buFont typeface="Wingdings" panose="05000000000000000000" pitchFamily="2" charset="2"/>
              <a:buChar char="Ø"/>
            </a:pPr>
            <a:r>
              <a:rPr lang="cs-CZ" dirty="0"/>
              <a:t>Uložení správního trestu jako výsledek správního uvážení</a:t>
            </a:r>
          </a:p>
          <a:p>
            <a:pPr algn="just">
              <a:buFont typeface="Wingdings" panose="05000000000000000000" pitchFamily="2" charset="2"/>
              <a:buChar char="Ø"/>
            </a:pPr>
            <a:r>
              <a:rPr lang="cs-CZ" dirty="0"/>
              <a:t>Druhy správních trestů (5), jejich výměra</a:t>
            </a:r>
          </a:p>
          <a:p>
            <a:pPr algn="just">
              <a:buFont typeface="Wingdings" panose="05000000000000000000" pitchFamily="2" charset="2"/>
              <a:buChar char="Ø"/>
            </a:pPr>
            <a:r>
              <a:rPr lang="cs-CZ" dirty="0">
                <a:ea typeface="Calibri" panose="020F0502020204030204" pitchFamily="34" charset="0"/>
              </a:rPr>
              <a:t>S</a:t>
            </a:r>
            <a:r>
              <a:rPr lang="cs-CZ" dirty="0">
                <a:effectLst/>
                <a:ea typeface="Calibri" panose="020F0502020204030204" pitchFamily="34" charset="0"/>
              </a:rPr>
              <a:t>právní uvážení </a:t>
            </a:r>
            <a:r>
              <a:rPr lang="cs-CZ" sz="1800" i="1" dirty="0">
                <a:effectLst/>
                <a:latin typeface="Times New Roman" panose="02020603050405020304" pitchFamily="18" charset="0"/>
                <a:ea typeface="Calibri" panose="020F0502020204030204" pitchFamily="34" charset="0"/>
              </a:rPr>
              <a:t>,, … přichází v úvahu tehdy, jestliže s existencí určitého skutkového stavu není jednoznačně spojen jediný nutný právní následek“</a:t>
            </a:r>
            <a:endParaRPr lang="cs-CZ" dirty="0"/>
          </a:p>
          <a:p>
            <a:pPr>
              <a:buFont typeface="Wingdings" panose="05000000000000000000" pitchFamily="2" charset="2"/>
              <a:buChar char="Ø"/>
            </a:pPr>
            <a:endParaRPr lang="cs-CZ" sz="1800" i="1"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Ø"/>
            </a:pPr>
            <a:endParaRPr lang="cs-CZ" sz="1800" i="1"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403655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CCF8AD6-51D9-4AD1-888A-0D7DF2569ED0}"/>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B5A4C976-C9BB-4DD6-89B3-A58FC94BA4D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948A0FC6-435C-43C0-86FB-F166EDBDF026}"/>
              </a:ext>
            </a:extLst>
          </p:cNvPr>
          <p:cNvSpPr>
            <a:spLocks noGrp="1"/>
          </p:cNvSpPr>
          <p:nvPr>
            <p:ph type="title"/>
          </p:nvPr>
        </p:nvSpPr>
        <p:spPr/>
        <p:txBody>
          <a:bodyPr/>
          <a:lstStyle/>
          <a:p>
            <a:r>
              <a:rPr lang="cs-CZ" dirty="0"/>
              <a:t>Správní uvážení</a:t>
            </a:r>
          </a:p>
        </p:txBody>
      </p:sp>
      <p:sp>
        <p:nvSpPr>
          <p:cNvPr id="5" name="Zástupný obsah 4">
            <a:extLst>
              <a:ext uri="{FF2B5EF4-FFF2-40B4-BE49-F238E27FC236}">
                <a16:creationId xmlns:a16="http://schemas.microsoft.com/office/drawing/2014/main" id="{8DEC227E-FBF6-431D-B70D-CEF79E73C26E}"/>
              </a:ext>
            </a:extLst>
          </p:cNvPr>
          <p:cNvSpPr>
            <a:spLocks noGrp="1"/>
          </p:cNvSpPr>
          <p:nvPr>
            <p:ph idx="1"/>
          </p:nvPr>
        </p:nvSpPr>
        <p:spPr/>
        <p:txBody>
          <a:bodyPr/>
          <a:lstStyle/>
          <a:p>
            <a:pPr algn="just">
              <a:buFont typeface="Wingdings" panose="05000000000000000000" pitchFamily="2" charset="2"/>
              <a:buChar char="Ø"/>
            </a:pPr>
            <a:r>
              <a:rPr lang="cs-CZ" dirty="0"/>
              <a:t>Konstrukce norem musí umožnit užití správního uvážení</a:t>
            </a:r>
          </a:p>
          <a:p>
            <a:pPr algn="just">
              <a:buFont typeface="Wingdings" panose="05000000000000000000" pitchFamily="2" charset="2"/>
              <a:buChar char="Ø"/>
            </a:pPr>
            <a:r>
              <a:rPr lang="cs-CZ" dirty="0"/>
              <a:t>Prostor pro správní uvážení (volba druhu trestu, výměry trestu)</a:t>
            </a:r>
          </a:p>
          <a:p>
            <a:pPr algn="just">
              <a:buFont typeface="Wingdings" panose="05000000000000000000" pitchFamily="2" charset="2"/>
              <a:buChar char="Ø"/>
            </a:pPr>
            <a:r>
              <a:rPr lang="cs-CZ" dirty="0"/>
              <a:t>Nelze vybočit ze zákonných mezí, úvaha v mezích zákona</a:t>
            </a:r>
          </a:p>
          <a:p>
            <a:pPr algn="just">
              <a:buFont typeface="Wingdings" panose="05000000000000000000" pitchFamily="2" charset="2"/>
              <a:buChar char="Ø"/>
            </a:pPr>
            <a:r>
              <a:rPr lang="cs-CZ" dirty="0"/>
              <a:t>Právní jistota, zásada legitimního očekávání</a:t>
            </a:r>
          </a:p>
          <a:p>
            <a:pPr algn="just">
              <a:buFont typeface="Wingdings" panose="05000000000000000000" pitchFamily="2" charset="2"/>
              <a:buChar char="Ø"/>
            </a:pPr>
            <a:r>
              <a:rPr lang="cs-CZ" dirty="0"/>
              <a:t>Umožňuje zvolit trest nejpřiléhavější = zásada individualizace trestu, přiměřenosti trestu</a:t>
            </a:r>
          </a:p>
          <a:p>
            <a:pPr algn="just">
              <a:buFont typeface="Wingdings" panose="05000000000000000000" pitchFamily="2" charset="2"/>
              <a:buChar char="Ø"/>
            </a:pPr>
            <a:r>
              <a:rPr lang="cs-CZ" dirty="0"/>
              <a:t>Odůvodnění rozhodnutí při využití správního uvážení</a:t>
            </a:r>
          </a:p>
        </p:txBody>
      </p:sp>
    </p:spTree>
    <p:extLst>
      <p:ext uri="{BB962C8B-B14F-4D97-AF65-F5344CB8AC3E}">
        <p14:creationId xmlns:p14="http://schemas.microsoft.com/office/powerpoint/2010/main" val="281225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48F72B4-D953-436F-853B-C54BB3E7FCF8}"/>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37A7287A-17E4-4CD8-89B3-580FD059E244}"/>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28BD137-D94F-42FE-9BD3-0E9DCE2D94A2}"/>
              </a:ext>
            </a:extLst>
          </p:cNvPr>
          <p:cNvSpPr>
            <a:spLocks noGrp="1"/>
          </p:cNvSpPr>
          <p:nvPr>
            <p:ph type="title"/>
          </p:nvPr>
        </p:nvSpPr>
        <p:spPr/>
        <p:txBody>
          <a:bodyPr/>
          <a:lstStyle/>
          <a:p>
            <a:r>
              <a:rPr lang="cs-CZ" dirty="0"/>
              <a:t>Určení druhu a výměry správního trestu </a:t>
            </a:r>
          </a:p>
        </p:txBody>
      </p:sp>
      <p:sp>
        <p:nvSpPr>
          <p:cNvPr id="5" name="Zástupný obsah 4">
            <a:extLst>
              <a:ext uri="{FF2B5EF4-FFF2-40B4-BE49-F238E27FC236}">
                <a16:creationId xmlns:a16="http://schemas.microsoft.com/office/drawing/2014/main" id="{CCBCB3E1-A4AF-47DC-A407-2339B9F23E86}"/>
              </a:ext>
            </a:extLst>
          </p:cNvPr>
          <p:cNvSpPr>
            <a:spLocks noGrp="1"/>
          </p:cNvSpPr>
          <p:nvPr>
            <p:ph idx="1"/>
          </p:nvPr>
        </p:nvSpPr>
        <p:spPr/>
        <p:txBody>
          <a:bodyPr/>
          <a:lstStyle/>
          <a:p>
            <a:pPr algn="just">
              <a:buFont typeface="Wingdings" panose="05000000000000000000" pitchFamily="2" charset="2"/>
              <a:buChar char="Ø"/>
            </a:pPr>
            <a:r>
              <a:rPr lang="cs-CZ" dirty="0"/>
              <a:t>Zákonné korektivy, kritéria (hlediska) pro ukládání trestu</a:t>
            </a:r>
          </a:p>
          <a:p>
            <a:pPr algn="just">
              <a:buFont typeface="Wingdings" panose="05000000000000000000" pitchFamily="2" charset="2"/>
              <a:buChar char="Ø"/>
            </a:pPr>
            <a:r>
              <a:rPr lang="cs-CZ" dirty="0"/>
              <a:t>Vliv na individualizaci trestu, přiměřenost, …</a:t>
            </a:r>
          </a:p>
          <a:p>
            <a:pPr algn="just">
              <a:buFont typeface="Wingdings" panose="05000000000000000000" pitchFamily="2" charset="2"/>
              <a:buChar char="Ø"/>
            </a:pPr>
            <a:r>
              <a:rPr lang="cs-CZ" dirty="0"/>
              <a:t>Zásada zákonnosti (legality)</a:t>
            </a:r>
          </a:p>
          <a:p>
            <a:pPr algn="just">
              <a:buFont typeface="Wingdings" panose="05000000000000000000" pitchFamily="2" charset="2"/>
              <a:buChar char="Ø"/>
            </a:pPr>
            <a:r>
              <a:rPr lang="cs-CZ" dirty="0" err="1"/>
              <a:t>Ust</a:t>
            </a:r>
            <a:r>
              <a:rPr lang="cs-CZ" dirty="0"/>
              <a:t>. § 37 </a:t>
            </a:r>
            <a:r>
              <a:rPr lang="cs-CZ" dirty="0" err="1"/>
              <a:t>PřesZ</a:t>
            </a:r>
            <a:r>
              <a:rPr lang="cs-CZ" dirty="0"/>
              <a:t>: demonstrativní výčet hledisek</a:t>
            </a:r>
          </a:p>
          <a:p>
            <a:pPr algn="just">
              <a:buFont typeface="Wingdings" panose="05000000000000000000" pitchFamily="2" charset="2"/>
              <a:buChar char="Ø"/>
            </a:pPr>
            <a:r>
              <a:rPr lang="cs-CZ" sz="2000" dirty="0"/>
              <a:t>Povaha a závažnost přestupku</a:t>
            </a:r>
          </a:p>
          <a:p>
            <a:pPr algn="just">
              <a:buFont typeface="Wingdings" panose="05000000000000000000" pitchFamily="2" charset="2"/>
              <a:buChar char="Ø"/>
            </a:pPr>
            <a:r>
              <a:rPr lang="cs-CZ" sz="2000" dirty="0"/>
              <a:t>Polehčující a přitěžující okolnosti</a:t>
            </a:r>
          </a:p>
          <a:p>
            <a:pPr algn="just">
              <a:buFont typeface="Wingdings" panose="05000000000000000000" pitchFamily="2" charset="2"/>
              <a:buChar char="Ø"/>
            </a:pPr>
            <a:r>
              <a:rPr lang="cs-CZ" sz="2000" dirty="0"/>
              <a:t>Osobní poměry pachatele přestupku</a:t>
            </a:r>
          </a:p>
          <a:p>
            <a:pPr algn="just">
              <a:buFont typeface="Wingdings" panose="05000000000000000000" pitchFamily="2" charset="2"/>
              <a:buChar char="Ø"/>
            </a:pPr>
            <a:r>
              <a:rPr lang="cs-CZ" sz="2000" dirty="0"/>
              <a:t>Mimořádné snížení výměry pokuty</a:t>
            </a:r>
          </a:p>
        </p:txBody>
      </p:sp>
    </p:spTree>
    <p:extLst>
      <p:ext uri="{BB962C8B-B14F-4D97-AF65-F5344CB8AC3E}">
        <p14:creationId xmlns:p14="http://schemas.microsoft.com/office/powerpoint/2010/main" val="3867089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A77A55-7E74-4C29-8180-5C9648EBC802}"/>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69110EF6-705A-4F78-8CF1-17D4FBB351B5}"/>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BF409E87-54CA-4808-A3C3-6EBC2BF7F335}"/>
              </a:ext>
            </a:extLst>
          </p:cNvPr>
          <p:cNvSpPr>
            <a:spLocks noGrp="1"/>
          </p:cNvSpPr>
          <p:nvPr>
            <p:ph type="title"/>
          </p:nvPr>
        </p:nvSpPr>
        <p:spPr/>
        <p:txBody>
          <a:bodyPr/>
          <a:lstStyle/>
          <a:p>
            <a:r>
              <a:rPr lang="cs-CZ" dirty="0"/>
              <a:t>Povaha a závažnost přestupku</a:t>
            </a:r>
          </a:p>
        </p:txBody>
      </p:sp>
      <p:sp>
        <p:nvSpPr>
          <p:cNvPr id="5" name="Zástupný obsah 4">
            <a:extLst>
              <a:ext uri="{FF2B5EF4-FFF2-40B4-BE49-F238E27FC236}">
                <a16:creationId xmlns:a16="http://schemas.microsoft.com/office/drawing/2014/main" id="{235A12FA-E82C-4AFA-BAD8-AC59F9D97865}"/>
              </a:ext>
            </a:extLst>
          </p:cNvPr>
          <p:cNvSpPr>
            <a:spLocks noGrp="1"/>
          </p:cNvSpPr>
          <p:nvPr>
            <p:ph idx="1"/>
          </p:nvPr>
        </p:nvSpPr>
        <p:spPr/>
        <p:txBody>
          <a:bodyPr/>
          <a:lstStyle/>
          <a:p>
            <a:pPr algn="just">
              <a:buFont typeface="Wingdings" panose="05000000000000000000" pitchFamily="2" charset="2"/>
              <a:buChar char="Ø"/>
            </a:pPr>
            <a:r>
              <a:rPr lang="cs-CZ" dirty="0"/>
              <a:t>Povaha přestupku: zákonné znaky skutkové podstaty</a:t>
            </a:r>
          </a:p>
          <a:p>
            <a:pPr algn="just">
              <a:buFont typeface="Wingdings" panose="05000000000000000000" pitchFamily="2" charset="2"/>
              <a:buChar char="Ø"/>
            </a:pPr>
            <a:r>
              <a:rPr lang="cs-CZ" dirty="0"/>
              <a:t>(objekt, objektivní stránka, subjektivní stránka)</a:t>
            </a:r>
          </a:p>
          <a:p>
            <a:pPr algn="just">
              <a:buFont typeface="Wingdings" panose="05000000000000000000" pitchFamily="2" charset="2"/>
              <a:buChar char="Ø"/>
            </a:pPr>
            <a:endParaRPr lang="cs-CZ" dirty="0"/>
          </a:p>
          <a:p>
            <a:pPr algn="just">
              <a:buFont typeface="Wingdings" panose="05000000000000000000" pitchFamily="2" charset="2"/>
              <a:buChar char="Ø"/>
            </a:pPr>
            <a:r>
              <a:rPr lang="cs-CZ" dirty="0"/>
              <a:t>Závažnost přestupku: míra naplnění znaků skutkové podstaty</a:t>
            </a:r>
          </a:p>
          <a:p>
            <a:pPr algn="just">
              <a:buFont typeface="Wingdings" panose="05000000000000000000" pitchFamily="2" charset="2"/>
              <a:buChar char="Ø"/>
            </a:pPr>
            <a:r>
              <a:rPr lang="cs-CZ" dirty="0"/>
              <a:t>Druh a význam chráněného zájmu, význam a rozsah následku přestupku, způsob spáchání přestupku, okolnosti spáchání přestupku, …</a:t>
            </a:r>
          </a:p>
        </p:txBody>
      </p:sp>
    </p:spTree>
    <p:extLst>
      <p:ext uri="{BB962C8B-B14F-4D97-AF65-F5344CB8AC3E}">
        <p14:creationId xmlns:p14="http://schemas.microsoft.com/office/powerpoint/2010/main" val="3748267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6BC36E-C1B9-4631-9E9D-227FFD9E2D6C}"/>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5EFF318A-4DF4-4E45-9053-A6D4B1F48069}"/>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3F55C5D8-BA0D-49B8-9DF3-C1FAF37408F9}"/>
              </a:ext>
            </a:extLst>
          </p:cNvPr>
          <p:cNvSpPr>
            <a:spLocks noGrp="1"/>
          </p:cNvSpPr>
          <p:nvPr>
            <p:ph type="title"/>
          </p:nvPr>
        </p:nvSpPr>
        <p:spPr/>
        <p:txBody>
          <a:bodyPr/>
          <a:lstStyle/>
          <a:p>
            <a:r>
              <a:rPr lang="cs-CZ" dirty="0"/>
              <a:t>Polehčující a přitěžující okolnosti</a:t>
            </a:r>
          </a:p>
        </p:txBody>
      </p:sp>
      <p:sp>
        <p:nvSpPr>
          <p:cNvPr id="5" name="Zástupný obsah 4">
            <a:extLst>
              <a:ext uri="{FF2B5EF4-FFF2-40B4-BE49-F238E27FC236}">
                <a16:creationId xmlns:a16="http://schemas.microsoft.com/office/drawing/2014/main" id="{A976E147-88DA-4564-B4B2-E63F7763224E}"/>
              </a:ext>
            </a:extLst>
          </p:cNvPr>
          <p:cNvSpPr>
            <a:spLocks noGrp="1"/>
          </p:cNvSpPr>
          <p:nvPr>
            <p:ph idx="1"/>
          </p:nvPr>
        </p:nvSpPr>
        <p:spPr/>
        <p:txBody>
          <a:bodyPr/>
          <a:lstStyle/>
          <a:p>
            <a:pPr algn="just">
              <a:buFont typeface="Wingdings" panose="05000000000000000000" pitchFamily="2" charset="2"/>
              <a:buChar char="Ø"/>
            </a:pPr>
            <a:r>
              <a:rPr lang="cs-CZ" dirty="0"/>
              <a:t>Vliv na společenskou škodlivost přestupku</a:t>
            </a:r>
          </a:p>
          <a:p>
            <a:pPr algn="just">
              <a:buFont typeface="Wingdings" panose="05000000000000000000" pitchFamily="2" charset="2"/>
              <a:buChar char="Ø"/>
            </a:pPr>
            <a:r>
              <a:rPr lang="cs-CZ" dirty="0"/>
              <a:t>Okolnosti sloužící pro přesnější určení výměry správního trestu</a:t>
            </a:r>
          </a:p>
          <a:p>
            <a:pPr algn="just">
              <a:buFont typeface="Wingdings" panose="05000000000000000000" pitchFamily="2" charset="2"/>
              <a:buChar char="Ø"/>
            </a:pPr>
            <a:r>
              <a:rPr lang="cs-CZ" dirty="0"/>
              <a:t>Zásada zákazu dvojího přičítání téhož </a:t>
            </a:r>
          </a:p>
          <a:p>
            <a:pPr algn="just">
              <a:buFont typeface="Wingdings" panose="05000000000000000000" pitchFamily="2" charset="2"/>
              <a:buChar char="Ø"/>
            </a:pPr>
            <a:r>
              <a:rPr lang="cs-CZ" dirty="0"/>
              <a:t>Demonstrativní výčet</a:t>
            </a:r>
          </a:p>
          <a:p>
            <a:pPr algn="just">
              <a:buFont typeface="Wingdings" panose="05000000000000000000" pitchFamily="2" charset="2"/>
              <a:buChar char="Ø"/>
            </a:pPr>
            <a:r>
              <a:rPr lang="cs-CZ" dirty="0" err="1"/>
              <a:t>Ust</a:t>
            </a:r>
            <a:r>
              <a:rPr lang="cs-CZ" dirty="0"/>
              <a:t>. § 39 a 40 </a:t>
            </a:r>
            <a:r>
              <a:rPr lang="cs-CZ" dirty="0" err="1"/>
              <a:t>PřesZ</a:t>
            </a:r>
            <a:endParaRPr lang="cs-CZ" dirty="0"/>
          </a:p>
        </p:txBody>
      </p:sp>
    </p:spTree>
    <p:extLst>
      <p:ext uri="{BB962C8B-B14F-4D97-AF65-F5344CB8AC3E}">
        <p14:creationId xmlns:p14="http://schemas.microsoft.com/office/powerpoint/2010/main" val="25842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BAB677-835A-4D3D-8FBB-FC5B799E38A7}"/>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6941D15C-8144-4ADB-9EAF-1620B86A2B1A}"/>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BC577391-4AB7-4FFC-B648-5D275496794E}"/>
              </a:ext>
            </a:extLst>
          </p:cNvPr>
          <p:cNvSpPr>
            <a:spLocks noGrp="1"/>
          </p:cNvSpPr>
          <p:nvPr>
            <p:ph type="title"/>
          </p:nvPr>
        </p:nvSpPr>
        <p:spPr/>
        <p:txBody>
          <a:bodyPr/>
          <a:lstStyle/>
          <a:p>
            <a:r>
              <a:rPr lang="cs-CZ" dirty="0"/>
              <a:t>Osobní poměry pachatele přestupku</a:t>
            </a:r>
          </a:p>
        </p:txBody>
      </p:sp>
      <p:sp>
        <p:nvSpPr>
          <p:cNvPr id="5" name="Zástupný obsah 4">
            <a:extLst>
              <a:ext uri="{FF2B5EF4-FFF2-40B4-BE49-F238E27FC236}">
                <a16:creationId xmlns:a16="http://schemas.microsoft.com/office/drawing/2014/main" id="{8D003E8C-9C0B-43D5-B6CC-223A58F074A0}"/>
              </a:ext>
            </a:extLst>
          </p:cNvPr>
          <p:cNvSpPr>
            <a:spLocks noGrp="1"/>
          </p:cNvSpPr>
          <p:nvPr>
            <p:ph idx="1"/>
          </p:nvPr>
        </p:nvSpPr>
        <p:spPr/>
        <p:txBody>
          <a:bodyPr/>
          <a:lstStyle/>
          <a:p>
            <a:pPr algn="just">
              <a:buFont typeface="Wingdings" panose="05000000000000000000" pitchFamily="2" charset="2"/>
              <a:buChar char="Ø"/>
            </a:pPr>
            <a:r>
              <a:rPr lang="cs-CZ" dirty="0"/>
              <a:t>Rodinné a majetkové poměry pachatele včetně jeho osobnosti</a:t>
            </a:r>
          </a:p>
          <a:p>
            <a:pPr algn="just">
              <a:buFont typeface="Wingdings" panose="05000000000000000000" pitchFamily="2" charset="2"/>
              <a:buChar char="Ø"/>
            </a:pPr>
            <a:r>
              <a:rPr lang="cs-CZ" dirty="0"/>
              <a:t>Osobní vlastnosti pachatele, věk</a:t>
            </a:r>
          </a:p>
          <a:p>
            <a:pPr algn="just">
              <a:buFont typeface="Wingdings" panose="05000000000000000000" pitchFamily="2" charset="2"/>
              <a:buChar char="Ø"/>
            </a:pPr>
            <a:r>
              <a:rPr lang="cs-CZ" dirty="0"/>
              <a:t>Osobní poměry: zdravotní stav, majetkové poměry, příjem, společenské postavení atd.</a:t>
            </a:r>
          </a:p>
          <a:p>
            <a:pPr algn="just">
              <a:buFont typeface="Wingdings" panose="05000000000000000000" pitchFamily="2" charset="2"/>
              <a:buChar char="Ø"/>
            </a:pPr>
            <a:r>
              <a:rPr lang="cs-CZ" dirty="0"/>
              <a:t>Nemajetnost vs. likvidační charakter pokuty dle Ústavního soudu</a:t>
            </a:r>
          </a:p>
          <a:p>
            <a:pPr algn="just">
              <a:buFont typeface="Wingdings" panose="05000000000000000000" pitchFamily="2" charset="2"/>
              <a:buChar char="Ø"/>
            </a:pPr>
            <a:r>
              <a:rPr lang="cs-CZ" dirty="0"/>
              <a:t>Zjišťování majetkových poměrů</a:t>
            </a:r>
          </a:p>
        </p:txBody>
      </p:sp>
    </p:spTree>
    <p:extLst>
      <p:ext uri="{BB962C8B-B14F-4D97-AF65-F5344CB8AC3E}">
        <p14:creationId xmlns:p14="http://schemas.microsoft.com/office/powerpoint/2010/main" val="3107269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9DE1BC-9655-4254-8B9A-51FA432FBB32}"/>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ADE765ED-7F25-4911-8748-57B53263043A}"/>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DBA8E8F8-6206-40EF-BE10-F985C7AE2F0F}"/>
              </a:ext>
            </a:extLst>
          </p:cNvPr>
          <p:cNvSpPr>
            <a:spLocks noGrp="1"/>
          </p:cNvSpPr>
          <p:nvPr>
            <p:ph type="title"/>
          </p:nvPr>
        </p:nvSpPr>
        <p:spPr/>
        <p:txBody>
          <a:bodyPr/>
          <a:lstStyle/>
          <a:p>
            <a:r>
              <a:rPr lang="cs-CZ" dirty="0"/>
              <a:t>Přiměřený správní trest</a:t>
            </a:r>
          </a:p>
        </p:txBody>
      </p:sp>
      <p:sp>
        <p:nvSpPr>
          <p:cNvPr id="5" name="Zástupný obsah 4">
            <a:extLst>
              <a:ext uri="{FF2B5EF4-FFF2-40B4-BE49-F238E27FC236}">
                <a16:creationId xmlns:a16="http://schemas.microsoft.com/office/drawing/2014/main" id="{E2C59A08-528C-40BD-AC02-C99D6A70345C}"/>
              </a:ext>
            </a:extLst>
          </p:cNvPr>
          <p:cNvSpPr>
            <a:spLocks noGrp="1"/>
          </p:cNvSpPr>
          <p:nvPr>
            <p:ph idx="1"/>
          </p:nvPr>
        </p:nvSpPr>
        <p:spPr/>
        <p:txBody>
          <a:bodyPr/>
          <a:lstStyle/>
          <a:p>
            <a:pPr algn="just" eaLnBrk="1" hangingPunct="1">
              <a:lnSpc>
                <a:spcPct val="120000"/>
              </a:lnSpc>
              <a:buFont typeface="Wingdings" panose="05000000000000000000" pitchFamily="2" charset="2"/>
              <a:buChar char="Ø"/>
            </a:pPr>
            <a:r>
              <a:rPr lang="cs-CZ" dirty="0">
                <a:effectLst/>
                <a:ea typeface="Calibri" panose="020F0502020204030204" pitchFamily="34" charset="0"/>
              </a:rPr>
              <a:t>Zásada přiměřenosti </a:t>
            </a:r>
            <a:r>
              <a:rPr lang="cs-CZ" sz="1800" i="1" dirty="0">
                <a:effectLst/>
                <a:latin typeface="Times New Roman" panose="02020603050405020304" pitchFamily="18" charset="0"/>
                <a:ea typeface="Calibri" panose="020F0502020204030204" pitchFamily="34" charset="0"/>
              </a:rPr>
              <a:t>,, … zajišťuje úměrnost sankce správnímu deliktu a osobě jeho pachatele. Správní orgán je povinen co nejpřesněji zohlednit zvláštnosti konkrétního případu (závažnost deliktu, poměry pachatele či možnosti jeho nápravy, aj.). Jedině přiměřená sankce může být považována za spravedlivou a dostát požadavku rovnosti. Jak již bylo zmíněno výše, přiměřenost sankce je současně předpokladem pro zajištění efektivního represivního působení na pachatele i efektivního preventivního působení na pachatele i společnost.“</a:t>
            </a:r>
          </a:p>
          <a:p>
            <a:pPr algn="just" eaLnBrk="1" hangingPunct="1">
              <a:lnSpc>
                <a:spcPct val="120000"/>
              </a:lnSpc>
              <a:buFont typeface="Wingdings" panose="05000000000000000000" pitchFamily="2" charset="2"/>
              <a:buChar char="Ø"/>
            </a:pPr>
            <a:r>
              <a:rPr lang="cs-CZ" altLang="cs-CZ" dirty="0"/>
              <a:t>Princip přiměřenosti jako rámec pro správní orgány při stanovení druhu a výměry správních trestů</a:t>
            </a:r>
          </a:p>
          <a:p>
            <a:pPr algn="just" eaLnBrk="1" hangingPunct="1">
              <a:lnSpc>
                <a:spcPct val="120000"/>
              </a:lnSpc>
              <a:buFont typeface="Wingdings" panose="05000000000000000000" pitchFamily="2" charset="2"/>
              <a:buChar char="Ø"/>
            </a:pPr>
            <a:r>
              <a:rPr lang="cs-CZ" altLang="cs-CZ" dirty="0"/>
              <a:t>Vhodný druh trestu, přiměřená výměra trestu</a:t>
            </a:r>
          </a:p>
          <a:p>
            <a:pPr algn="just" eaLnBrk="1" hangingPunct="1">
              <a:lnSpc>
                <a:spcPct val="120000"/>
              </a:lnSpc>
              <a:buFont typeface="Wingdings" panose="05000000000000000000" pitchFamily="2" charset="2"/>
              <a:buChar char="Ø"/>
            </a:pPr>
            <a:r>
              <a:rPr lang="cs-CZ" altLang="cs-CZ" dirty="0"/>
              <a:t>Odraz společenské škodlivosti deliktního jednání pachatele</a:t>
            </a:r>
          </a:p>
          <a:p>
            <a:pPr algn="just" eaLnBrk="1" hangingPunct="1">
              <a:lnSpc>
                <a:spcPct val="120000"/>
              </a:lnSpc>
              <a:buFont typeface="Wingdings" panose="05000000000000000000" pitchFamily="2" charset="2"/>
              <a:buChar char="Ø"/>
            </a:pPr>
            <a:r>
              <a:rPr lang="cs-CZ" altLang="cs-CZ" dirty="0"/>
              <a:t>Nepřiměřený trest a jeho nežádoucí důsledky</a:t>
            </a:r>
          </a:p>
        </p:txBody>
      </p:sp>
    </p:spTree>
    <p:extLst>
      <p:ext uri="{BB962C8B-B14F-4D97-AF65-F5344CB8AC3E}">
        <p14:creationId xmlns:p14="http://schemas.microsoft.com/office/powerpoint/2010/main" val="161278368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869</TotalTime>
  <Words>946</Words>
  <Application>Microsoft Office PowerPoint</Application>
  <PresentationFormat>Širokoúhlá obrazovka</PresentationFormat>
  <Paragraphs>105</Paragraphs>
  <Slides>14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14</vt:i4>
      </vt:variant>
    </vt:vector>
  </HeadingPairs>
  <TitlesOfParts>
    <vt:vector size="19" baseType="lpstr">
      <vt:lpstr>Arial</vt:lpstr>
      <vt:lpstr>Tahoma</vt:lpstr>
      <vt:lpstr>Times New Roman</vt:lpstr>
      <vt:lpstr>Wingdings</vt:lpstr>
      <vt:lpstr>Prezentace_MU_CZ</vt:lpstr>
      <vt:lpstr>Specifika správního uvážení v oblasti správního trestání </vt:lpstr>
      <vt:lpstr>Osnova přednášky</vt:lpstr>
      <vt:lpstr>Správní uvážení</vt:lpstr>
      <vt:lpstr>Správní uvážení</vt:lpstr>
      <vt:lpstr>Určení druhu a výměry správního trestu </vt:lpstr>
      <vt:lpstr>Povaha a závažnost přestupku</vt:lpstr>
      <vt:lpstr>Polehčující a přitěžující okolnosti</vt:lpstr>
      <vt:lpstr>Osobní poměry pachatele přestupku</vt:lpstr>
      <vt:lpstr>Přiměřený správní trest</vt:lpstr>
      <vt:lpstr>Mimořádné snížení výměry pokuty</vt:lpstr>
      <vt:lpstr>Obrana proti nepřiměřenému správnímu trestu</vt:lpstr>
      <vt:lpstr>Moderační právo soudu</vt:lpstr>
      <vt:lpstr>Moderační právo soudu</vt:lpstr>
      <vt:lpstr>A to je vše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Halml František</dc:creator>
  <cp:lastModifiedBy>Halml František</cp:lastModifiedBy>
  <cp:revision>49</cp:revision>
  <cp:lastPrinted>1601-01-01T00:00:00Z</cp:lastPrinted>
  <dcterms:created xsi:type="dcterms:W3CDTF">2021-04-22T13:47:54Z</dcterms:created>
  <dcterms:modified xsi:type="dcterms:W3CDTF">2021-05-06T04:48:43Z</dcterms:modified>
</cp:coreProperties>
</file>