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77" r:id="rId3"/>
    <p:sldId id="378" r:id="rId4"/>
    <p:sldId id="379" r:id="rId5"/>
    <p:sldId id="389" r:id="rId6"/>
    <p:sldId id="380" r:id="rId7"/>
    <p:sldId id="397" r:id="rId8"/>
    <p:sldId id="390" r:id="rId9"/>
    <p:sldId id="420" r:id="rId10"/>
    <p:sldId id="421" r:id="rId11"/>
    <p:sldId id="422" r:id="rId12"/>
    <p:sldId id="424" r:id="rId13"/>
    <p:sldId id="423" r:id="rId1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Horalkova" initials="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24D"/>
    <a:srgbClr val="828471"/>
    <a:srgbClr val="003200"/>
    <a:srgbClr val="D4B625"/>
    <a:srgbClr val="0000CC"/>
    <a:srgbClr val="0066FF"/>
    <a:srgbClr val="3366FF"/>
    <a:srgbClr val="144246"/>
    <a:srgbClr val="DAD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32" autoAdjust="0"/>
  </p:normalViewPr>
  <p:slideViewPr>
    <p:cSldViewPr>
      <p:cViewPr varScale="1">
        <p:scale>
          <a:sx n="95" d="100"/>
          <a:sy n="95" d="100"/>
        </p:scale>
        <p:origin x="15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3EB52-955D-4845-B269-B1B8A6E5FF13}" type="datetimeFigureOut">
              <a:rPr lang="cs-CZ" smtClean="0"/>
              <a:pPr/>
              <a:t>22.04.2021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F210D-C06F-44B9-8624-D41BE69F2CB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29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9FCB77-0A8D-4BC5-B972-62CB76F65162}" type="datetimeFigureOut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FA242-915A-4488-995F-F8F0340ED53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040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FA242-915A-4488-995F-F8F0340ED539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668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610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292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936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AE52-0450-472B-9580-813D98CD70E3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2C1ED-D112-496D-BEC1-F687DD90C6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ECA7-7D7B-486E-BFC2-2FA6B4533EBB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CE2C7-C4A5-4199-A001-EF378954964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5CCF-0E7B-46C3-A360-16D05DBA559D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D4CD-3E59-4A6D-830D-7E8FE8C10CF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FF43-5086-486B-9AEE-9272E50088F2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7142-2FDB-4DA9-8C86-A1FD0D2CE33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C819-6E22-4BB1-872B-B480AAD2C3FB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C50A8-7128-40ED-9CD7-1F5C0BBEA3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B87D-3638-4DD3-8632-8DCF5A6DB296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FD384-4CD8-442F-80DE-5D1414CA00A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D95A-C9A1-4C11-90BF-948A6B45A091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1F4B2-5E59-41ED-800F-AAAF9B0CCD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54AF0-DF8B-4323-8809-A9DDDE3FAED5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F181-8064-4370-A70D-ED0F3CBFBF3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7AA5-55AC-4FD0-94F7-D781C86C4206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E9819-CE82-451A-87B0-4FA7B06A20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1DE8-D4FE-4FDB-9328-9B712A1FE5BE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103F-455E-4CFA-9B9F-DAA95558A57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350D-379F-471C-9B72-69813BE85697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B196-73E0-41B5-89F1-CB74203321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8FC0BF-8144-4DB8-A613-741B1E75DBDE}" type="datetime1">
              <a:rPr lang="cs-CZ"/>
              <a:pPr>
                <a:defRPr/>
              </a:pPr>
              <a:t>22.04.2021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F6867D-86A7-4003-84D5-2F6C3BF6C52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2183667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cs-CZ" sz="3200" b="1" dirty="0">
                <a:solidFill>
                  <a:srgbClr val="D4B625"/>
                </a:solidFill>
                <a:latin typeface="+mn-lt"/>
              </a:rPr>
              <a:t>Povolené Obchodníka s cennými papíry </a:t>
            </a:r>
            <a:endParaRPr lang="en-US" sz="3200" b="1" dirty="0">
              <a:solidFill>
                <a:srgbClr val="D4B625"/>
              </a:solidFill>
              <a:latin typeface="+mn-lt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23728" y="3429000"/>
            <a:ext cx="4968552" cy="1848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Calibri" pitchFamily="34" charset="0"/>
              </a:rPr>
              <a:t>22. dubna 2021</a:t>
            </a:r>
          </a:p>
          <a:p>
            <a:r>
              <a:rPr lang="cs-CZ" sz="2400" dirty="0">
                <a:latin typeface="Calibri" pitchFamily="34" charset="0"/>
              </a:rPr>
              <a:t>Právnická fakulta MU </a:t>
            </a:r>
          </a:p>
          <a:p>
            <a:endParaRPr lang="cs-CZ" sz="2000" b="1" dirty="0">
              <a:latin typeface="Calibri" pitchFamily="34" charset="0"/>
            </a:endParaRPr>
          </a:p>
          <a:p>
            <a:endParaRPr lang="cs-CZ" sz="1600" dirty="0">
              <a:latin typeface="Calibri" pitchFamily="34" charset="0"/>
            </a:endParaRPr>
          </a:p>
          <a:p>
            <a:endParaRPr lang="cs-CZ" sz="1700" dirty="0">
              <a:latin typeface="Calibri" pitchFamily="34" charset="0"/>
            </a:endParaRPr>
          </a:p>
          <a:p>
            <a:r>
              <a:rPr lang="cs-CZ" sz="1700" dirty="0">
                <a:latin typeface="Calibri" pitchFamily="34" charset="0"/>
              </a:rPr>
              <a:t>Zdeněk Husták, </a:t>
            </a:r>
            <a:r>
              <a:rPr lang="cs-CZ" sz="1700" u="sng" dirty="0" err="1">
                <a:latin typeface="Calibri" pitchFamily="34" charset="0"/>
              </a:rPr>
              <a:t>ZHustak</a:t>
            </a:r>
            <a:r>
              <a:rPr lang="cs-CZ" sz="1700" u="sng" dirty="0">
                <a:latin typeface="Calibri" pitchFamily="34" charset="0"/>
              </a:rPr>
              <a:t>@</a:t>
            </a:r>
            <a:r>
              <a:rPr lang="cs-CZ" sz="1700" u="sng" dirty="0" err="1">
                <a:latin typeface="Calibri" pitchFamily="34" charset="0"/>
              </a:rPr>
              <a:t>bbh.cz</a:t>
            </a:r>
            <a:endParaRPr lang="cs-CZ" sz="1700" u="sng" dirty="0">
              <a:latin typeface="Calibri" pitchFamily="34" charset="0"/>
            </a:endParaRPr>
          </a:p>
          <a:p>
            <a:endParaRPr lang="cs-CZ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Personální vybavení (2)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Doložení odborných předpokladů</a:t>
            </a:r>
          </a:p>
          <a:p>
            <a:pPr lvl="1" eaLnBrk="1" hangingPunct="1"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Vzdělání </a:t>
            </a:r>
          </a:p>
          <a:p>
            <a:pPr lvl="1" eaLnBrk="1" hangingPunct="1"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Praxe (CV)</a:t>
            </a:r>
          </a:p>
          <a:p>
            <a:pPr lvl="1" eaLnBrk="1" hangingPunct="1"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Odborné zkoušky</a:t>
            </a:r>
          </a:p>
        </p:txBody>
      </p:sp>
    </p:spTree>
    <p:extLst>
      <p:ext uri="{BB962C8B-B14F-4D97-AF65-F5344CB8AC3E}">
        <p14:creationId xmlns:p14="http://schemas.microsoft.com/office/powerpoint/2010/main" val="68910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Kvalifikovaná účast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Přímý či nepřímý podíl na hlasovacích právech/základním kapitálu větší než 10%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Vztah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KVU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se identifikuje na základě ovládání</a:t>
            </a:r>
          </a:p>
          <a:p>
            <a:pPr eaLnBrk="1" hangingPunct="1">
              <a:buFont typeface="Wingdings" pitchFamily="2" charset="2"/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Skutečný vlastník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Osoba úzce propojená</a:t>
            </a:r>
          </a:p>
        </p:txBody>
      </p:sp>
    </p:spTree>
    <p:extLst>
      <p:ext uri="{BB962C8B-B14F-4D97-AF65-F5344CB8AC3E}">
        <p14:creationId xmlns:p14="http://schemas.microsoft.com/office/powerpoint/2010/main" val="3686418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Kapitál a jeho původ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Transparentní a nezávadný původ</a:t>
            </a:r>
          </a:p>
          <a:p>
            <a:pPr eaLnBrk="1" hangingPunct="1">
              <a:buFontTx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Metodika ČNB</a:t>
            </a:r>
          </a:p>
          <a:p>
            <a:pPr eaLnBrk="1" hangingPunct="1">
              <a:buFontTx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Dluhové financování – velmi limitováno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Postačitelnost kapitálu – viz obchodní plán</a:t>
            </a:r>
          </a:p>
        </p:txBody>
      </p:sp>
    </p:spTree>
    <p:extLst>
      <p:ext uri="{BB962C8B-B14F-4D97-AF65-F5344CB8AC3E}">
        <p14:creationId xmlns:p14="http://schemas.microsoft.com/office/powerpoint/2010/main" val="252346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Strategický obchodní plán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1.   období, po které má být držena kvalifikovaná účast nebo po které má být osoba ovládána,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2.   předpokládané změny výše kvalifikované účasti v krátkodobém a dlouhodobém výhledu,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3.    předpokládané míry zapojení do strategického řízení právnické osoby,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4.   případné podpory právnické osoby dodatečnými vlastními zdroji, pokud to bude potřebné na rozvoj činností nebo pro udržení činnosti,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5.  dohody s jinými společníky nebo členy právnické osoby a</a:t>
            </a:r>
          </a:p>
          <a:p>
            <a:pPr eaLnBrk="1" hangingPunct="1">
              <a:buFont typeface="Wingdings" pitchFamily="2" charset="2"/>
              <a:buAutoNum type="arabicPeriod" startAt="6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plán strategického rozvoje činnosti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OCP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- politiky rozdělování zisku či úhrady ztráty včetně dividendové politiky,</a:t>
            </a:r>
          </a:p>
          <a:p>
            <a:pPr eaLnBrk="1" hangingPunct="1">
              <a:buFontTx/>
              <a:buChar char="-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způsobu financování dalšího rozvoje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OCP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rozvoj řídicího a kontrolního systému</a:t>
            </a:r>
          </a:p>
          <a:p>
            <a:pPr eaLnBrk="1" hangingPunct="1">
              <a:buFontTx/>
              <a:buChar char="-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případné změny personálního obsazení</a:t>
            </a:r>
          </a:p>
          <a:p>
            <a:pPr marL="0" indent="0" eaLnBrk="1" hangingPunct="1">
              <a:buNone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7. Řízení produktů a distribuce</a:t>
            </a:r>
          </a:p>
        </p:txBody>
      </p:sp>
    </p:spTree>
    <p:extLst>
      <p:ext uri="{BB962C8B-B14F-4D97-AF65-F5344CB8AC3E}">
        <p14:creationId xmlns:p14="http://schemas.microsoft.com/office/powerpoint/2010/main" val="271631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/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Organizace podniku obchodníka s cennými papíry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Vychází z činností, které je OCP oprávněn vykonávat:</a:t>
            </a:r>
          </a:p>
          <a:p>
            <a:pPr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lvl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poskytování hlavních investičních služeb</a:t>
            </a:r>
          </a:p>
          <a:p>
            <a:pPr lvl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poskytování doplňkových investičních služeb</a:t>
            </a:r>
          </a:p>
          <a:p>
            <a:pPr lvl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výkon dalších činnosti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Organizace podniku OCP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Front office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„obchodování“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komunikace se zákazníky, převodními místy a jinými OCP</a:t>
            </a:r>
          </a:p>
          <a:p>
            <a:pPr lvl="1" eaLnBrk="1" hangingPunct="1">
              <a:buFontTx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desk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Tx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trade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desk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Tx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proprietary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trading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FX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desk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commodity desk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Asset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management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tvorba a realizace investičních strategií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Organizace podniku OCP (2)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Middle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office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smlouvy, kategorizace a hodnocení zákazníků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obchodní a úvěrové limity na zákazníky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protistrany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trhy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nástroje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office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vypořádání obchodů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komunikace se zákazníky, s převodními místy, vypořádacími systémy, jinými OCP, bankami, centrálními depozitáři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spolupráce s útvarem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custody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Organizace podniku OCP (3)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Další organizační útvary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Útvar investičního poradenství 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Útvar finančních a tržních analýz</a:t>
            </a:r>
          </a:p>
          <a:p>
            <a:pPr lvl="1" eaLnBrk="1" hangingPunct="1">
              <a:buFontTx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Corporate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finance</a:t>
            </a:r>
          </a:p>
          <a:p>
            <a:pPr lvl="1" eaLnBrk="1" hangingPunct="1">
              <a:buFontTx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Custody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vedení evidencí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Risk management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Účetní útvar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IT a správa informačních systémů</a:t>
            </a:r>
          </a:p>
          <a:p>
            <a:pPr eaLnBrk="1" hangingPunct="1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OCP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provozuje MOS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adekvátní organizační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technické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personální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zabezpečení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Organizace podniku OCP (4)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Řídící a kontrolní systém (§ 12a ZPKT)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Organizační předpoklady a předpoklady řádné správy a řízení společnosti (§12b odst. 1)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Systém řízení rizik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Systém vnitřní kontroly (§12b odst. 2)</a:t>
            </a:r>
          </a:p>
          <a:p>
            <a:pPr eaLnBrk="1" hangingPunct="1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Systém řízení střetů zájmů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 poskytován investičních služeb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 výkonu dalších činností</a:t>
            </a:r>
          </a:p>
          <a:p>
            <a:pPr eaLnBrk="1" hangingPunct="1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Opatření k ochraně vnitřních informací</a:t>
            </a:r>
          </a:p>
          <a:p>
            <a:pPr eaLnBrk="1" hangingPunct="1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Opatření k předcházení manipulaci s trhem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Organizace podniku OCP (6)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Proces řízení rizik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identifikace rizik a jejich měření a vyhodnocování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soustava limitů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kontrolní mechanismy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strategie řízení rizik</a:t>
            </a:r>
          </a:p>
          <a:p>
            <a:pPr>
              <a:buFont typeface="Wingdings" pitchFamily="2" charset="2"/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Organizace podniku OCP (7)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Outsourcing</a:t>
            </a:r>
          </a:p>
          <a:p>
            <a:pPr lvl="1" eaLnBrk="1" hangingPunct="1">
              <a:buFontTx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významná provozní činnost X ostatní činnosti</a:t>
            </a:r>
          </a:p>
          <a:p>
            <a:pPr lvl="1" eaLnBrk="1" hangingPunct="1">
              <a:buFontTx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minimalizace operačního rizika</a:t>
            </a:r>
          </a:p>
          <a:p>
            <a:pPr lvl="1" eaLnBrk="1" hangingPunct="1">
              <a:buFontTx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požadavky na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outstourcingové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smlouvy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Evidence investičních nástrojů vedené OCP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Samostatné evidence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Navazující evidence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Vedení záznamů o činnosti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Deník obchodníka (prováděcí vyhláška)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Pravidla pro archivaci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Personální vybavení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Vedoucí osoby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představenstvo, DR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další vedoucí osoby</a:t>
            </a:r>
          </a:p>
          <a:p>
            <a:pPr marL="0" lvl="1" indent="0" eaLnBrk="1" hangingPunct="1">
              <a:buFont typeface="Wingdings" pitchFamily="2" charset="2"/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Odborní pracovníci 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osoby jednající se zákazníky (makléři)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řízení rizik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vnitřní audit</a:t>
            </a:r>
          </a:p>
          <a:p>
            <a:pPr lvl="1" eaLnBrk="1" hangingPunct="1">
              <a:buFontTx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požadavky na adekvátní odbornost (§ 14,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14a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ZPKT a prováděcí vyhláška)</a:t>
            </a:r>
          </a:p>
          <a:p>
            <a:pPr lvl="1" eaLnBrk="1" hangingPunct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04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12773</TotalTime>
  <Words>531</Words>
  <Application>Microsoft Office PowerPoint</Application>
  <PresentationFormat>Předvádění na obrazovce (4:3)</PresentationFormat>
  <Paragraphs>109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systému Office</vt:lpstr>
      <vt:lpstr>Povolené Obchodníka s cennými papíry </vt:lpstr>
      <vt:lpstr>Organizace podniku obchodníka s cennými papíry</vt:lpstr>
      <vt:lpstr>Organizace podniku OCP</vt:lpstr>
      <vt:lpstr>Organizace podniku OCP (2)</vt:lpstr>
      <vt:lpstr>Organizace podniku OCP (3)</vt:lpstr>
      <vt:lpstr>Organizace podniku OCP (4)</vt:lpstr>
      <vt:lpstr>Organizace podniku OCP (6)</vt:lpstr>
      <vt:lpstr>Organizace podniku OCP (7)</vt:lpstr>
      <vt:lpstr>Personální vybavení</vt:lpstr>
      <vt:lpstr>Personální vybavení (2)</vt:lpstr>
      <vt:lpstr>Kvalifikovaná účast</vt:lpstr>
      <vt:lpstr>Kapitál a jeho původ</vt:lpstr>
      <vt:lpstr>Strategický obchodní plán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KLIDNĚ DELŠÍ PREZENTACE BBH</dc:title>
  <dc:creator>Stanislav Kuba</dc:creator>
  <cp:lastModifiedBy>Autor1</cp:lastModifiedBy>
  <cp:revision>1064</cp:revision>
  <cp:lastPrinted>2014-12-02T08:00:51Z</cp:lastPrinted>
  <dcterms:created xsi:type="dcterms:W3CDTF">2013-05-23T12:04:55Z</dcterms:created>
  <dcterms:modified xsi:type="dcterms:W3CDTF">2021-04-22T14:12:01Z</dcterms:modified>
</cp:coreProperties>
</file>