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69" r:id="rId6"/>
    <p:sldId id="280" r:id="rId7"/>
    <p:sldId id="270" r:id="rId8"/>
    <p:sldId id="271" r:id="rId9"/>
    <p:sldId id="277" r:id="rId10"/>
    <p:sldId id="275" r:id="rId11"/>
    <p:sldId id="273" r:id="rId12"/>
    <p:sldId id="274" r:id="rId13"/>
    <p:sldId id="272" r:id="rId14"/>
    <p:sldId id="278" r:id="rId15"/>
    <p:sldId id="276" r:id="rId16"/>
    <p:sldId id="279" r:id="rId17"/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6C1E75-841E-4B76-A735-93735C6D53C6}" v="19" dt="2021-03-17T20:28:11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05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2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42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1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0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87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16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9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7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3E7D6B2-9FA5-43BB-89F4-721C3914B23A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13DCF7A-0EDA-40F4-909C-EB3C25120E9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29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jmk.eu/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chi.mp/eeeff9084ad4/monitoring-eu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jmk.eu/" TargetMode="External"/><Relationship Id="rId2" Type="http://schemas.openxmlformats.org/officeDocument/2006/relationships/hyperlink" Target="mailto:Novackova.vendula@kjmk.e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D795CF-5F70-4821-BB11-0B2B8FCCD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B1AC31-0B6C-4781-BA06-16BE17F8A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491747-215E-45F6-B514-700EF0354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FFFFFF"/>
                </a:solidFill>
              </a:rPr>
              <a:t>Evropský výbor regionů</a:t>
            </a:r>
            <a:endParaRPr lang="en-GB" sz="4400" b="1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EDF051-DA08-4059-82E2-33C0FEDCF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EBEBEB"/>
                </a:solidFill>
              </a:rPr>
              <a:t>Romana Buzková</a:t>
            </a:r>
            <a:r>
              <a:rPr lang="cs-CZ" dirty="0">
                <a:solidFill>
                  <a:srgbClr val="EBEBEB"/>
                </a:solidFill>
              </a:rPr>
              <a:t>, 19. března 2021</a:t>
            </a:r>
          </a:p>
          <a:p>
            <a:endParaRPr lang="cs-CZ" dirty="0">
              <a:solidFill>
                <a:srgbClr val="EBEBEB"/>
              </a:solidFill>
            </a:endParaRPr>
          </a:p>
          <a:p>
            <a:endParaRPr lang="cs-CZ" dirty="0">
              <a:solidFill>
                <a:srgbClr val="EBEBEB"/>
              </a:solidFill>
            </a:endParaRPr>
          </a:p>
          <a:p>
            <a:r>
              <a:rPr lang="cs-CZ" sz="2400" dirty="0">
                <a:solidFill>
                  <a:srgbClr val="EBEBEB"/>
                </a:solidFill>
              </a:rPr>
              <a:t>Management veřejné správy</a:t>
            </a:r>
            <a:endParaRPr lang="en-GB" sz="2400" dirty="0">
              <a:solidFill>
                <a:srgbClr val="EBEBEB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4BC948-FFC7-4E30-9369-8E899FA13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99" y="2331793"/>
            <a:ext cx="3058835" cy="24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7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935EA-0D44-4A98-8487-93BE50B4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Generální tajemník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F4014-FA7B-4011-9A3F-672CF894B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1" y="2228003"/>
            <a:ext cx="8296109" cy="3744172"/>
          </a:xfrm>
        </p:spPr>
        <p:txBody>
          <a:bodyPr>
            <a:normAutofit/>
          </a:bodyPr>
          <a:lstStyle/>
          <a:p>
            <a:r>
              <a:rPr lang="cs-CZ" sz="2400" b="1" i="1" dirty="0">
                <a:latin typeface="+mj-lt"/>
              </a:rPr>
              <a:t>Poslání:</a:t>
            </a:r>
          </a:p>
          <a:p>
            <a:pPr lvl="1"/>
            <a:r>
              <a:rPr lang="cs-CZ" sz="2400" dirty="0"/>
              <a:t>Řídí administrativu Výboru regionů</a:t>
            </a:r>
          </a:p>
          <a:p>
            <a:pPr lvl="1"/>
            <a:r>
              <a:rPr lang="cs-CZ" sz="2400" dirty="0">
                <a:cs typeface="Arial" panose="020B0604020202020204" pitchFamily="34" charset="0"/>
              </a:rPr>
              <a:t>Zodpovídá za provádění rozhodnutí přijatých předsedou, předsednictvem nebo plenárním shromážděním</a:t>
            </a:r>
          </a:p>
          <a:p>
            <a:pPr lvl="1"/>
            <a:r>
              <a:rPr lang="cs-CZ" sz="2400" dirty="0">
                <a:cs typeface="Arial" panose="020B0604020202020204" pitchFamily="34" charset="0"/>
              </a:rPr>
              <a:t>Účastní se schůzí předsednictva, na nichž má poradní hlas, a pořizuje zápis z jednání</a:t>
            </a:r>
          </a:p>
          <a:p>
            <a:pPr lvl="1"/>
            <a:r>
              <a:rPr lang="cs-CZ" sz="2400" dirty="0">
                <a:cs typeface="Arial" panose="020B0604020202020204" pitchFamily="34" charset="0"/>
              </a:rPr>
              <a:t>Od roku 2019 je generálním tajemníkem VR Petr Blížkovský</a:t>
            </a:r>
            <a:endParaRPr lang="cs-CZ" sz="2400" dirty="0"/>
          </a:p>
          <a:p>
            <a:endParaRPr lang="en-GB" dirty="0">
              <a:highlight>
                <a:srgbClr val="FFFF00"/>
              </a:highlight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87D7BA4-D626-4CED-AD0C-786B31C96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1844" y="2861789"/>
            <a:ext cx="2379175" cy="220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81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B8DA3-BDB9-4CDB-AF2B-9AF724C6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Předseda 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9755D-C499-4321-B512-495A9DF4E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551853"/>
            <a:ext cx="7877008" cy="3972772"/>
          </a:xfrm>
        </p:spPr>
        <p:txBody>
          <a:bodyPr>
            <a:normAutofit/>
          </a:bodyPr>
          <a:lstStyle/>
          <a:p>
            <a:r>
              <a:rPr lang="cs-CZ" sz="2400" b="1" i="1" dirty="0">
                <a:latin typeface="+mj-lt"/>
              </a:rPr>
              <a:t>Poslání:</a:t>
            </a:r>
          </a:p>
          <a:p>
            <a:r>
              <a:rPr lang="cs-CZ" sz="2400" dirty="0"/>
              <a:t>Řídí politickou činnost Výboru regionů, </a:t>
            </a:r>
            <a:r>
              <a:rPr lang="cs-CZ" sz="2400" dirty="0">
                <a:cs typeface="Arial" panose="020B0604020202020204" pitchFamily="34" charset="0"/>
              </a:rPr>
              <a:t>zastupuje jej a určuje jeho politické priority</a:t>
            </a:r>
          </a:p>
          <a:p>
            <a:r>
              <a:rPr lang="cs-CZ" sz="2400" dirty="0">
                <a:cs typeface="Arial" panose="020B0604020202020204" pitchFamily="34" charset="0"/>
              </a:rPr>
              <a:t>Organizuje a vede plenární zasedání a schůze předsednictva</a:t>
            </a:r>
          </a:p>
          <a:p>
            <a:r>
              <a:rPr lang="cs-CZ" sz="2400" dirty="0">
                <a:cs typeface="Arial" panose="020B0604020202020204" pitchFamily="34" charset="0"/>
              </a:rPr>
              <a:t>Jedná se zástupci ostatních institucí EU a celostátních, regionálních a místních orgánů</a:t>
            </a:r>
          </a:p>
          <a:p>
            <a:r>
              <a:rPr lang="cs-CZ" sz="2400" dirty="0">
                <a:cs typeface="Arial" panose="020B0604020202020204" pitchFamily="34" charset="0"/>
              </a:rPr>
              <a:t>Vykonává své pravomoci v souladu s vnitřními předpisy Výboru, podporu mu poskytuje generální sekretariát</a:t>
            </a:r>
            <a:endParaRPr lang="cs-CZ" sz="2400" dirty="0"/>
          </a:p>
          <a:p>
            <a:endParaRPr lang="cs-CZ" dirty="0"/>
          </a:p>
          <a:p>
            <a:pPr lvl="1"/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D3AD07-B46C-45F1-9868-9DE0E52E86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758070" y="2768017"/>
            <a:ext cx="2553017" cy="2553017"/>
          </a:xfrm>
          <a:prstGeom prst="ellipse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C737F97-25CD-488A-ACB6-BFC32064CE47}"/>
              </a:ext>
            </a:extLst>
          </p:cNvPr>
          <p:cNvSpPr txBox="1"/>
          <p:nvPr/>
        </p:nvSpPr>
        <p:spPr>
          <a:xfrm>
            <a:off x="8834587" y="5558211"/>
            <a:ext cx="25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/>
              <a:t>Apostolos</a:t>
            </a:r>
            <a:r>
              <a:rPr lang="cs-CZ" i="1" dirty="0"/>
              <a:t> </a:t>
            </a:r>
            <a:r>
              <a:rPr lang="cs-CZ" i="1" dirty="0" err="1"/>
              <a:t>Tzitzikostas</a:t>
            </a:r>
            <a:r>
              <a:rPr lang="cs-CZ" i="1" dirty="0"/>
              <a:t> (GR)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8906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24925-B46E-4248-987B-85BCACBB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Vznik stanoviska 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7A407BB8-0C3F-4AAC-B07E-D445E8A255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7"/>
          <a:stretch/>
        </p:blipFill>
        <p:spPr>
          <a:xfrm>
            <a:off x="1739185" y="1962150"/>
            <a:ext cx="8713629" cy="4606134"/>
          </a:xfrm>
        </p:spPr>
      </p:pic>
    </p:spTree>
    <p:extLst>
      <p:ext uri="{BB962C8B-B14F-4D97-AF65-F5344CB8AC3E}">
        <p14:creationId xmlns:p14="http://schemas.microsoft.com/office/powerpoint/2010/main" val="332431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5FDB5-FCFA-4E01-9151-11B6138D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Jak se zapojit 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60BFF-5DE1-43ED-A57F-0CB68AC6A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Veřejné konzultace</a:t>
            </a:r>
          </a:p>
          <a:p>
            <a:r>
              <a:rPr lang="cs-CZ" sz="2400" dirty="0"/>
              <a:t>Semináře, konference, místní dialogy </a:t>
            </a:r>
          </a:p>
          <a:p>
            <a:r>
              <a:rPr lang="cs-CZ" sz="2400" dirty="0"/>
              <a:t>Za normálních okolností lze Výbor a jeho knihovnu navštívit </a:t>
            </a:r>
          </a:p>
          <a:p>
            <a:r>
              <a:rPr lang="cs-CZ" sz="2400" dirty="0"/>
              <a:t>Studie a dokumenty Výboru jsou volně k dispozici online </a:t>
            </a:r>
          </a:p>
          <a:p>
            <a:r>
              <a:rPr lang="cs-CZ" sz="2400" dirty="0">
                <a:hlinkClick r:id="rId2"/>
              </a:rPr>
              <a:t>www.cor.europa.eu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8178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400" b="1" dirty="0"/>
              <a:t>ZASTOUPENÍ JIHOMORAVSKÉHO KRAJE PŘI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9227" y="2495444"/>
            <a:ext cx="10993546" cy="590321"/>
          </a:xfrm>
        </p:spPr>
        <p:txBody>
          <a:bodyPr/>
          <a:lstStyle/>
          <a:p>
            <a:r>
              <a:rPr lang="cs-CZ" sz="2000" dirty="0"/>
              <a:t>Vendula </a:t>
            </a:r>
            <a:r>
              <a:rPr lang="cs-CZ" sz="2000" dirty="0" err="1"/>
              <a:t>nováčková</a:t>
            </a:r>
            <a:r>
              <a:rPr lang="cs-CZ" dirty="0"/>
              <a:t>, 19. BŘEZNA 2021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311" y="3859914"/>
            <a:ext cx="9273307" cy="164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2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Zastoupení Jihomoravského kraje při Evropské unii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2003 - vznik příspěvkové organizace pro zajištění a koordinaci Zastoupení Jihomoravského kraje ve vybraných zahraničních regionech</a:t>
            </a:r>
          </a:p>
          <a:p>
            <a:pPr lvl="0"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1. září 2007 zahájilo činnost Zastoupení Jihomoravského kraje při Evropské unii</a:t>
            </a:r>
          </a:p>
          <a:p>
            <a:pPr marL="342900" lvl="1" indent="-342900" hangingPunct="0">
              <a:spcBef>
                <a:spcPts val="0"/>
              </a:spcBef>
              <a:spcAft>
                <a:spcPts val="1235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Kancelář v Brně a Bruselu</a:t>
            </a:r>
          </a:p>
          <a:p>
            <a:pPr marL="0" lvl="1" indent="0" hangingPunct="0">
              <a:spcBef>
                <a:spcPts val="0"/>
              </a:spcBef>
              <a:spcAft>
                <a:spcPts val="1235"/>
              </a:spcAft>
              <a:buSzPct val="45000"/>
              <a:buNone/>
            </a:pPr>
            <a:endParaRPr lang="cs-CZ" sz="2400" dirty="0">
              <a:latin typeface="Liberation Sans" pitchFamily="34"/>
            </a:endParaRPr>
          </a:p>
          <a:p>
            <a:r>
              <a:rPr lang="cs-CZ" dirty="0"/>
              <a:t>WEB:  </a:t>
            </a:r>
            <a:r>
              <a:rPr lang="cs-CZ" dirty="0">
                <a:hlinkClick r:id="rId2"/>
              </a:rPr>
              <a:t>WWW.KJMK.EU</a:t>
            </a:r>
            <a:r>
              <a:rPr lang="cs-CZ" dirty="0"/>
              <a:t> </a:t>
            </a:r>
          </a:p>
          <a:p>
            <a:r>
              <a:rPr lang="cs-CZ" dirty="0"/>
              <a:t>FACEBOOK: </a:t>
            </a:r>
            <a:r>
              <a:rPr lang="en-US" dirty="0"/>
              <a:t>Representation of the South Moravian Region to the EU</a:t>
            </a:r>
            <a:endParaRPr lang="cs-CZ" dirty="0"/>
          </a:p>
          <a:p>
            <a:r>
              <a:rPr lang="cs-CZ" dirty="0"/>
              <a:t>INSTAGRAM: @</a:t>
            </a:r>
            <a:r>
              <a:rPr lang="cs-CZ" dirty="0" err="1"/>
              <a:t>repre_smr</a:t>
            </a:r>
            <a:endParaRPr lang="cs-CZ" dirty="0"/>
          </a:p>
          <a:p>
            <a:r>
              <a:rPr lang="cs-CZ" dirty="0"/>
              <a:t>TWITTER: @</a:t>
            </a:r>
            <a:r>
              <a:rPr lang="cs-CZ" dirty="0" err="1"/>
              <a:t>repre_smr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b="1" dirty="0"/>
              <a:t>HISTORIE</a:t>
            </a:r>
          </a:p>
        </p:txBody>
      </p:sp>
    </p:spTree>
    <p:extLst>
      <p:ext uri="{BB962C8B-B14F-4D97-AF65-F5344CB8AC3E}">
        <p14:creationId xmlns:p14="http://schemas.microsoft.com/office/powerpoint/2010/main" val="221525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CÍLE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Poskytování aktuálního dění v evropské politice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Prezentování a prosazování zájmů JMK u institucí Evropské unie 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Navázat spolupráci JMK s ostatními evropskými regiony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Propagace JMK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Zprostředkování kontaktů 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Organizačně-technické zajištění účasti politiků v Bruselu</a:t>
            </a:r>
          </a:p>
          <a:p>
            <a:pPr>
              <a:buSzPct val="45000"/>
              <a:buFont typeface="Wingdings" panose="05000000000000000000" pitchFamily="2" charset="2"/>
              <a:buChar char="q"/>
            </a:pPr>
            <a:r>
              <a:rPr lang="cs-CZ" sz="2400" dirty="0"/>
              <a:t>Poskytování stáží zejména pro studenty brněnských VŠ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70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DALŠÍ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Monitoring EU</a:t>
            </a:r>
            <a:endParaRPr lang="cs-CZ" sz="2400" dirty="0"/>
          </a:p>
          <a:p>
            <a:r>
              <a:rPr lang="cs-CZ" sz="2400" dirty="0"/>
              <a:t>Přednášky pro žáky středních škol</a:t>
            </a:r>
          </a:p>
          <a:p>
            <a:r>
              <a:rPr lang="cs-CZ" sz="2400" dirty="0"/>
              <a:t>Exkurze pro učitele </a:t>
            </a:r>
          </a:p>
          <a:p>
            <a:r>
              <a:rPr lang="cs-CZ" sz="2400" dirty="0"/>
              <a:t>Fotosoutěže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b="1" dirty="0"/>
              <a:t>ZEJMÉNA PROPAGACE EU V JMK</a:t>
            </a:r>
          </a:p>
        </p:txBody>
      </p:sp>
    </p:spTree>
    <p:extLst>
      <p:ext uri="{BB962C8B-B14F-4D97-AF65-F5344CB8AC3E}">
        <p14:creationId xmlns:p14="http://schemas.microsoft.com/office/powerpoint/2010/main" val="1214029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PŘÍNOSY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Přímý přístup k aktuálním informacím o politice, legislativě a dotacích EU</a:t>
            </a:r>
          </a:p>
          <a:p>
            <a:r>
              <a:rPr lang="cs-CZ" sz="2400" dirty="0"/>
              <a:t>Vytváření aliancí s ostatními regiony a vliv na politiku EU</a:t>
            </a:r>
          </a:p>
          <a:p>
            <a:r>
              <a:rPr lang="cs-CZ" sz="2400" dirty="0"/>
              <a:t>Zvýšený zájem o spolupráci se subjekty z JMK</a:t>
            </a:r>
          </a:p>
          <a:p>
            <a:r>
              <a:rPr lang="cs-CZ" sz="2400" dirty="0"/>
              <a:t>Rozvoj turistického ruchu JMK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737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TÉMATICKÉ PRIORITY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Životní prostředí a krajina – voda v krajině</a:t>
            </a:r>
          </a:p>
          <a:p>
            <a:r>
              <a:rPr lang="cs-CZ" dirty="0"/>
              <a:t>Moderní technologie a produkty s vysokou přidanou hodnotou – Smart Region</a:t>
            </a:r>
          </a:p>
          <a:p>
            <a:r>
              <a:rPr lang="cs-CZ" dirty="0"/>
              <a:t>Vzdělávání a výzkum</a:t>
            </a:r>
          </a:p>
          <a:p>
            <a:r>
              <a:rPr lang="cs-CZ" dirty="0"/>
              <a:t>Zemědělství a rozvoj venkova</a:t>
            </a:r>
          </a:p>
          <a:p>
            <a:r>
              <a:rPr lang="cs-CZ" dirty="0"/>
              <a:t>Doprava</a:t>
            </a:r>
          </a:p>
          <a:p>
            <a:r>
              <a:rPr lang="cs-CZ" dirty="0"/>
              <a:t>Inovace a energetika</a:t>
            </a:r>
          </a:p>
          <a:p>
            <a:r>
              <a:rPr lang="cs-CZ" dirty="0"/>
              <a:t>KKP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2489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69F6C-B850-4FB7-AD52-3EE526AE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Orgány a instituce EU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98B3A-7FE7-4A80-883E-0BCB1975E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Legislativní proces EU:  Evropská komise, Evropský parlament, Rada EU </a:t>
            </a:r>
          </a:p>
          <a:p>
            <a:r>
              <a:rPr lang="cs-CZ" sz="2400" dirty="0"/>
              <a:t>Evropská rada vymezuje politické směřování a priority Unie</a:t>
            </a:r>
          </a:p>
          <a:p>
            <a:r>
              <a:rPr lang="cs-CZ" sz="2400" dirty="0"/>
              <a:t>Dva poradní orgány: Evropský hospodářský a sociální výbor, Evropský výbor regionů</a:t>
            </a:r>
          </a:p>
          <a:p>
            <a:r>
              <a:rPr lang="cs-CZ" sz="2400" dirty="0"/>
              <a:t>Další: Výkonné agentury, (např. REA, EASME, INEA), Evropský účetní dvůr, Soudní dvůr EU, Evropská centrální banka, atd.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83096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PARTNEŘI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i="1" dirty="0">
                <a:latin typeface="+mj-lt"/>
              </a:rPr>
              <a:t>Partneři v JMK: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400" dirty="0"/>
              <a:t>JIC, </a:t>
            </a:r>
            <a:r>
              <a:rPr lang="cs-CZ" sz="2400" dirty="0" err="1"/>
              <a:t>KrÚ</a:t>
            </a:r>
            <a:r>
              <a:rPr lang="cs-CZ" sz="2400" dirty="0"/>
              <a:t> JMK, MMB, MU, VUT, Mendelu, VV centra, CCR JM, VF ČR, hospodářské komory a další</a:t>
            </a:r>
            <a:endParaRPr lang="cs-CZ" sz="2400" b="1" i="1" dirty="0"/>
          </a:p>
          <a:p>
            <a:pPr lvl="0"/>
            <a:endParaRPr lang="cs-CZ" dirty="0">
              <a:latin typeface="Liberation Sans"/>
            </a:endParaRPr>
          </a:p>
          <a:p>
            <a:pPr lvl="0"/>
            <a:r>
              <a:rPr lang="cs-CZ" sz="2400" b="1" i="1" dirty="0">
                <a:latin typeface="+mj-lt"/>
              </a:rPr>
              <a:t>Partneři v Bruselu: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400" dirty="0"/>
              <a:t>EK, EP, ER, CZELO, SZ při EU, Výbor regionů, bilaterální ambasáda, NATO, České centrum, Czech </a:t>
            </a:r>
            <a:r>
              <a:rPr lang="cs-CZ" sz="2400" dirty="0" err="1"/>
              <a:t>Tourism</a:t>
            </a:r>
            <a:r>
              <a:rPr lang="cs-CZ" sz="2400" dirty="0"/>
              <a:t>, zastoupení dalších regionů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29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AKTIVITY V BRUSELU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i="1" dirty="0"/>
              <a:t>Mezinárodní sítě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ERRIN -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Regions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Innovation</a:t>
            </a:r>
            <a:r>
              <a:rPr lang="cs-CZ" dirty="0"/>
              <a:t> Network cca 120 regionů z 24 zemí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PURPLE - Evropská platforma </a:t>
            </a:r>
            <a:r>
              <a:rPr lang="cs-CZ" dirty="0" err="1"/>
              <a:t>periurbánních</a:t>
            </a:r>
            <a:r>
              <a:rPr lang="cs-CZ" dirty="0"/>
              <a:t> regionů</a:t>
            </a:r>
          </a:p>
          <a:p>
            <a:endParaRPr lang="cs-CZ" dirty="0"/>
          </a:p>
          <a:p>
            <a:r>
              <a:rPr lang="cs-CZ" dirty="0"/>
              <a:t>Podunajská strategie</a:t>
            </a:r>
          </a:p>
          <a:p>
            <a:r>
              <a:rPr lang="cs-CZ" dirty="0" err="1"/>
              <a:t>Baltsko</a:t>
            </a:r>
            <a:r>
              <a:rPr lang="cs-CZ" dirty="0"/>
              <a:t> – jaderský koridor</a:t>
            </a:r>
          </a:p>
          <a:p>
            <a:r>
              <a:rPr lang="cs-CZ" dirty="0"/>
              <a:t>Spolupráce v rámci V4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600" b="1" dirty="0"/>
              <a:t>MEZIREGIONÁLNÍ SPOLUPRÁCE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537" y="1792913"/>
            <a:ext cx="3296119" cy="13182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6903" y="3091214"/>
            <a:ext cx="2281885" cy="696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02750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AKTIVITY V BRUSELU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PRAVIDELNÉ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Vyhlášení Evropského stromu roku (březen/duben)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Open </a:t>
            </a:r>
            <a:r>
              <a:rPr lang="cs-CZ" sz="1600" dirty="0" err="1"/>
              <a:t>Day</a:t>
            </a:r>
            <a:r>
              <a:rPr lang="cs-CZ" sz="1600" dirty="0"/>
              <a:t> (květen) – pravděpodobně letos proběhne pouze ONLINE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Vítání českých občánků (květen/červen)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Czech Street Party (září)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Science Café (4x ročně)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err="1"/>
              <a:t>Wine</a:t>
            </a:r>
            <a:r>
              <a:rPr lang="cs-CZ" sz="1600" dirty="0"/>
              <a:t> Party (červenec)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Seminář v rámci EWRC (říjen)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Czech </a:t>
            </a:r>
            <a:r>
              <a:rPr lang="cs-CZ" sz="1600" dirty="0" err="1"/>
              <a:t>Fashion</a:t>
            </a:r>
            <a:r>
              <a:rPr lang="cs-CZ" sz="1600" dirty="0"/>
              <a:t> and Design </a:t>
            </a:r>
            <a:r>
              <a:rPr lang="cs-CZ" sz="1600" dirty="0" err="1"/>
              <a:t>Weekend</a:t>
            </a:r>
            <a:r>
              <a:rPr lang="cs-CZ" sz="1600" dirty="0"/>
              <a:t> (listopad)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Charitativní bazar NATO + Lucemburk (listopad)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600" b="1" dirty="0"/>
              <a:t>(SPOLU) POŘÁDANÉ AKCE</a:t>
            </a:r>
          </a:p>
        </p:txBody>
      </p:sp>
    </p:spTree>
    <p:extLst>
      <p:ext uri="{BB962C8B-B14F-4D97-AF65-F5344CB8AC3E}">
        <p14:creationId xmlns:p14="http://schemas.microsoft.com/office/powerpoint/2010/main" val="1983794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AKTIVITY V BRUSELU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JEDNORÁZOVÉ</a:t>
            </a:r>
          </a:p>
          <a:p>
            <a:pPr lvl="0"/>
            <a:r>
              <a:rPr lang="cs-CZ" sz="1400" b="1" dirty="0"/>
              <a:t>Prezentace příkladů dobré praxe</a:t>
            </a:r>
            <a:r>
              <a:rPr lang="cs-CZ" sz="1400" dirty="0"/>
              <a:t>: RIS JMK, IDS JMK, inovační a byznys potenciál regionu (</a:t>
            </a:r>
            <a:r>
              <a:rPr lang="cs-CZ" sz="1400" dirty="0" err="1"/>
              <a:t>Gent</a:t>
            </a:r>
            <a:r>
              <a:rPr lang="cs-CZ" sz="1400" dirty="0"/>
              <a:t>)</a:t>
            </a:r>
          </a:p>
          <a:p>
            <a:pPr lvl="0"/>
            <a:r>
              <a:rPr lang="cs-CZ" sz="1400" b="1" dirty="0"/>
              <a:t>Výstavy</a:t>
            </a:r>
            <a:r>
              <a:rPr lang="cs-CZ" sz="1400" dirty="0"/>
              <a:t>: Vily </a:t>
            </a:r>
            <a:r>
              <a:rPr lang="cs-CZ" sz="1400" dirty="0" err="1"/>
              <a:t>Tugendhat</a:t>
            </a:r>
            <a:r>
              <a:rPr lang="cs-CZ" sz="1400" dirty="0"/>
              <a:t>, slavných vil V4, památek UNESCO, vinařských cyklostezek, </a:t>
            </a:r>
            <a:r>
              <a:rPr lang="cs-CZ" sz="1400" dirty="0" err="1"/>
              <a:t>Invasion</a:t>
            </a:r>
            <a:r>
              <a:rPr lang="cs-CZ" sz="1400" dirty="0"/>
              <a:t> 1968 – J. Koudelka, Skupina Nesourodí, Moravské Toskánsko</a:t>
            </a:r>
          </a:p>
          <a:p>
            <a:pPr lvl="0"/>
            <a:r>
              <a:rPr lang="cs-CZ" sz="1400" b="1" dirty="0"/>
              <a:t>Jiné kulturní akce</a:t>
            </a:r>
            <a:r>
              <a:rPr lang="cs-CZ" sz="1400" dirty="0"/>
              <a:t>: Z. Fuksová, Jazz </a:t>
            </a:r>
            <a:r>
              <a:rPr lang="cs-CZ" sz="1400" dirty="0" err="1"/>
              <a:t>Marathon</a:t>
            </a:r>
            <a:r>
              <a:rPr lang="cs-CZ" sz="1400" dirty="0"/>
              <a:t>, A. </a:t>
            </a:r>
            <a:r>
              <a:rPr lang="cs-CZ" sz="1400" dirty="0" err="1"/>
              <a:t>Goldflam</a:t>
            </a:r>
            <a:r>
              <a:rPr lang="cs-CZ" sz="1400" dirty="0"/>
              <a:t>, </a:t>
            </a:r>
            <a:r>
              <a:rPr lang="cs-CZ" sz="1400" dirty="0" err="1"/>
              <a:t>MdB</a:t>
            </a:r>
            <a:r>
              <a:rPr lang="cs-CZ" sz="1400" dirty="0"/>
              <a:t>, Divadlo Radost, B. Polívka, promítání Bobule, </a:t>
            </a:r>
            <a:r>
              <a:rPr lang="cs-CZ" sz="1400" dirty="0" err="1"/>
              <a:t>WEmigrants</a:t>
            </a:r>
            <a:r>
              <a:rPr lang="cs-CZ" sz="1400" dirty="0"/>
              <a:t>, Cyril a Metoděj, Evropský rok kulturního dědictví, oblékání </a:t>
            </a:r>
            <a:r>
              <a:rPr lang="cs-CZ" sz="1400" dirty="0" err="1"/>
              <a:t>čůrajícícho</a:t>
            </a:r>
            <a:r>
              <a:rPr lang="cs-CZ" sz="1400" dirty="0"/>
              <a:t> chlapečka do modrotisku</a:t>
            </a:r>
          </a:p>
          <a:p>
            <a:pPr lvl="0"/>
            <a:r>
              <a:rPr lang="cs-CZ" sz="1400" b="1" dirty="0"/>
              <a:t>Výjezdy vedení a studentů univerzit </a:t>
            </a:r>
            <a:r>
              <a:rPr lang="cs-CZ" sz="1400" dirty="0"/>
              <a:t>(zejm. MU a Mendelu), zajištění schůzek a přednášek, Workshop „</a:t>
            </a:r>
            <a:r>
              <a:rPr lang="cs-CZ" sz="1400" dirty="0" err="1"/>
              <a:t>Communicating</a:t>
            </a:r>
            <a:r>
              <a:rPr lang="cs-CZ" sz="1400" dirty="0"/>
              <a:t> Science #EngageAudience“</a:t>
            </a:r>
          </a:p>
          <a:p>
            <a:pPr lvl="0"/>
            <a:r>
              <a:rPr lang="cs-CZ" sz="1400" b="1" dirty="0"/>
              <a:t>Pomoc podnikatelům </a:t>
            </a:r>
            <a:r>
              <a:rPr lang="cs-CZ" sz="1400" dirty="0"/>
              <a:t>– Czech </a:t>
            </a:r>
            <a:r>
              <a:rPr lang="cs-CZ" sz="1400" dirty="0" err="1"/>
              <a:t>Fashion</a:t>
            </a:r>
            <a:r>
              <a:rPr lang="cs-CZ" sz="1400" dirty="0"/>
              <a:t> and Design </a:t>
            </a:r>
            <a:r>
              <a:rPr lang="cs-CZ" sz="1400" dirty="0" err="1"/>
              <a:t>Weekend</a:t>
            </a:r>
            <a:r>
              <a:rPr lang="cs-CZ" sz="1400" dirty="0"/>
              <a:t>, Beer </a:t>
            </a:r>
            <a:r>
              <a:rPr lang="cs-CZ" sz="1400" dirty="0" err="1"/>
              <a:t>SuperPowers</a:t>
            </a:r>
            <a:endParaRPr lang="cs-CZ" sz="1400" dirty="0"/>
          </a:p>
          <a:p>
            <a:pPr lvl="0"/>
            <a:r>
              <a:rPr lang="cs-CZ" sz="1400" b="1" dirty="0"/>
              <a:t>Evropský rok kulturního dědictví </a:t>
            </a:r>
            <a:r>
              <a:rPr lang="cs-CZ" sz="1400" dirty="0"/>
              <a:t>– Cesta od války k míru, více demokracie a evropské integrace (Meeting Brno a Technické muzeum)</a:t>
            </a:r>
          </a:p>
          <a:p>
            <a:pPr lvl="0"/>
            <a:r>
              <a:rPr lang="cs-CZ" sz="1400" b="1" dirty="0"/>
              <a:t>Organizace akcí v JMK </a:t>
            </a:r>
            <a:r>
              <a:rPr lang="cs-CZ" sz="1400" dirty="0"/>
              <a:t>– debaty s europoslanci, prezentace Podunajské strategie, jednání pro </a:t>
            </a:r>
            <a:r>
              <a:rPr lang="cs-CZ" sz="1400" dirty="0" err="1"/>
              <a:t>Climate</a:t>
            </a:r>
            <a:r>
              <a:rPr lang="cs-CZ" sz="1400" dirty="0"/>
              <a:t> KIC, soutěže a přednášky pro studenty SŠ</a:t>
            </a:r>
          </a:p>
          <a:p>
            <a:pPr lvl="0"/>
            <a:r>
              <a:rPr lang="cs-CZ" sz="1400" b="1" dirty="0"/>
              <a:t>Seminář o boji proti změnám klimatu v </a:t>
            </a:r>
            <a:r>
              <a:rPr lang="cs-CZ" sz="1400" b="1" dirty="0" err="1"/>
              <a:t>periurbánních</a:t>
            </a:r>
            <a:r>
              <a:rPr lang="cs-CZ" sz="1400" b="1" dirty="0"/>
              <a:t> oblastech</a:t>
            </a:r>
          </a:p>
          <a:p>
            <a:pPr lvl="0"/>
            <a:r>
              <a:rPr lang="cs-CZ" sz="1400" b="1" dirty="0"/>
              <a:t>Incomingová mise vysokých úředníků Komise a COREPER I.</a:t>
            </a:r>
          </a:p>
          <a:p>
            <a:pPr marL="0" lvl="0" indent="0">
              <a:buNone/>
            </a:pPr>
            <a:endParaRPr lang="cs-CZ" sz="14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400" b="1" dirty="0"/>
              <a:t>(SPOLU) POŘÁDANÉ 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83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AKTIVITY V BRUSELU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PŘÍPRAVA NA PŘEDSEDNICTVÍ ČR V RADĚ EU – podzim 2022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Akce v Bruselu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Akce v JMK</a:t>
            </a:r>
          </a:p>
        </p:txBody>
      </p:sp>
    </p:spTree>
    <p:extLst>
      <p:ext uri="{BB962C8B-B14F-4D97-AF65-F5344CB8AC3E}">
        <p14:creationId xmlns:p14="http://schemas.microsoft.com/office/powerpoint/2010/main" val="1131887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DĚKUJEME </a:t>
            </a:r>
            <a:r>
              <a:rPr lang="cs-CZ" dirty="0"/>
              <a:t>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1" y="3325540"/>
            <a:ext cx="11072545" cy="2802886"/>
          </a:xfrm>
        </p:spPr>
        <p:txBody>
          <a:bodyPr>
            <a:normAutofit fontScale="92500" lnSpcReduction="10000"/>
          </a:bodyPr>
          <a:lstStyle/>
          <a:p>
            <a:r>
              <a:rPr lang="cs-CZ" sz="1900" b="1" i="1" dirty="0"/>
              <a:t>Vendula </a:t>
            </a:r>
            <a:r>
              <a:rPr lang="cs-CZ" sz="1900" b="1" i="1" dirty="0" err="1"/>
              <a:t>nováčková</a:t>
            </a:r>
            <a:endParaRPr lang="cs-CZ" sz="1900" b="1" i="1" dirty="0"/>
          </a:p>
          <a:p>
            <a:r>
              <a:rPr lang="cs-CZ" b="1" dirty="0"/>
              <a:t>Mail: </a:t>
            </a:r>
            <a:r>
              <a:rPr lang="cs-CZ" dirty="0">
                <a:hlinkClick r:id="rId2"/>
              </a:rPr>
              <a:t>Novackova.vendula@kjmk.eu</a:t>
            </a:r>
            <a:endParaRPr lang="cs-CZ" dirty="0"/>
          </a:p>
          <a:p>
            <a:r>
              <a:rPr lang="cs-CZ" b="1" dirty="0"/>
              <a:t>Mobil: </a:t>
            </a:r>
            <a:r>
              <a:rPr lang="cs-CZ" dirty="0"/>
              <a:t>727 964 647</a:t>
            </a:r>
          </a:p>
          <a:p>
            <a:endParaRPr lang="cs-CZ" dirty="0"/>
          </a:p>
          <a:p>
            <a:r>
              <a:rPr lang="cs-CZ" b="1" dirty="0"/>
              <a:t>WEB: </a:t>
            </a:r>
            <a:r>
              <a:rPr lang="cs-CZ" dirty="0">
                <a:hlinkClick r:id="rId3"/>
              </a:rPr>
              <a:t>WWW.KJMK.EU</a:t>
            </a:r>
            <a:r>
              <a:rPr lang="cs-CZ" dirty="0"/>
              <a:t> </a:t>
            </a:r>
          </a:p>
          <a:p>
            <a:r>
              <a:rPr lang="cs-CZ" b="1" dirty="0"/>
              <a:t>FACEBOOK: </a:t>
            </a:r>
            <a:r>
              <a:rPr lang="en-US" dirty="0"/>
              <a:t>Representation of the South Moravian Region to the EU</a:t>
            </a:r>
            <a:endParaRPr lang="cs-CZ" dirty="0"/>
          </a:p>
          <a:p>
            <a:r>
              <a:rPr lang="cs-CZ" b="1" dirty="0"/>
              <a:t>INSTAGRAM: </a:t>
            </a:r>
            <a:r>
              <a:rPr lang="cs-CZ" dirty="0"/>
              <a:t>@</a:t>
            </a:r>
            <a:r>
              <a:rPr lang="cs-CZ" dirty="0" err="1"/>
              <a:t>repre_smr</a:t>
            </a:r>
            <a:endParaRPr lang="cs-CZ" dirty="0"/>
          </a:p>
          <a:p>
            <a:r>
              <a:rPr lang="cs-CZ" b="1" dirty="0"/>
              <a:t>TWITTER: </a:t>
            </a:r>
            <a:r>
              <a:rPr lang="cs-CZ" dirty="0"/>
              <a:t>@</a:t>
            </a:r>
            <a:r>
              <a:rPr lang="cs-CZ" dirty="0" err="1"/>
              <a:t>repre_smr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60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24C8B-8636-47AD-B60E-365798A9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Rozhodovací proces v eu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8AD6666-3894-427D-AB3C-CE2BA1197B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15"/>
          <a:stretch/>
        </p:blipFill>
        <p:spPr>
          <a:xfrm>
            <a:off x="2018247" y="1975635"/>
            <a:ext cx="8155505" cy="4548990"/>
          </a:xfrm>
        </p:spPr>
      </p:pic>
    </p:spTree>
    <p:extLst>
      <p:ext uri="{BB962C8B-B14F-4D97-AF65-F5344CB8AC3E}">
        <p14:creationId xmlns:p14="http://schemas.microsoft.com/office/powerpoint/2010/main" val="190600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EB3A9-F9DA-4610-BB8E-DEB191CB5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759306"/>
            <a:ext cx="11029616" cy="10138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Další subjekty v bruselu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F9BFC8-971B-49CA-B2B9-0EB467947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551971"/>
            <a:ext cx="11029615" cy="367830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Stálá zastoupení států při Evropské unii, NATO</a:t>
            </a:r>
          </a:p>
          <a:p>
            <a:r>
              <a:rPr lang="cs-CZ" sz="2400" dirty="0"/>
              <a:t>Nejrůznější zájmové skupiny, asociace (lobbying)</a:t>
            </a:r>
          </a:p>
          <a:p>
            <a:r>
              <a:rPr lang="cs-CZ" sz="2400" dirty="0"/>
              <a:t>Jak mohou města a kraje reprezentovat své zájmy? A) skrze své národní orgány, B) skrze tyto kanály:</a:t>
            </a:r>
          </a:p>
          <a:p>
            <a:pPr lvl="1"/>
            <a:r>
              <a:rPr lang="cs-CZ" sz="2400" dirty="0"/>
              <a:t>Evropský výbor regionů</a:t>
            </a:r>
          </a:p>
          <a:p>
            <a:pPr lvl="1"/>
            <a:r>
              <a:rPr lang="cs-CZ" sz="2400" dirty="0"/>
              <a:t>Evropská komise, Evropský parlament, Rada</a:t>
            </a:r>
          </a:p>
          <a:p>
            <a:pPr lvl="1"/>
            <a:r>
              <a:rPr lang="cs-CZ" sz="2400" dirty="0"/>
              <a:t>Vlastní regionální kanceláře (např. Zastoupení Jihomoravského kraje při Evropské unii)</a:t>
            </a:r>
          </a:p>
          <a:p>
            <a:pPr lvl="1"/>
            <a:r>
              <a:rPr lang="cs-CZ" sz="2400" dirty="0"/>
              <a:t>Evropské asociace a sítě (např. síť vědecko-výzkumných regionů ERRIN)</a:t>
            </a:r>
          </a:p>
          <a:p>
            <a:pPr marL="324000" lvl="1" indent="0">
              <a:buNone/>
            </a:pPr>
            <a:endParaRPr lang="cs-CZ" dirty="0"/>
          </a:p>
          <a:p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6998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E74EA-3D9A-4B6F-A09E-76E086CC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Evropský Výbor regionů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27A29-3FA1-4CFA-966F-1FC8FF103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125033" cy="4058379"/>
          </a:xfrm>
        </p:spPr>
        <p:txBody>
          <a:bodyPr>
            <a:noAutofit/>
          </a:bodyPr>
          <a:lstStyle/>
          <a:p>
            <a:r>
              <a:rPr lang="cs-CZ" sz="2000" dirty="0"/>
              <a:t>Na místní a regionální úrovni je prováděno přibližně 70% unijní legislativy</a:t>
            </a:r>
          </a:p>
          <a:p>
            <a:r>
              <a:rPr lang="cs-CZ" sz="2000" dirty="0"/>
              <a:t>Úloha a struktura Výboru regionů (založen 1994 Maastrichtskou smlouvou): </a:t>
            </a:r>
          </a:p>
          <a:p>
            <a:pPr lvl="1"/>
            <a:r>
              <a:rPr lang="cs-CZ" sz="2000" dirty="0"/>
              <a:t>Umožňuje místním a regionálním orgánům, aby se jménem jednoho milionu místních a regionálních politiků vyjadřovaly k připravovaným právním předpisům EU </a:t>
            </a:r>
          </a:p>
          <a:p>
            <a:pPr lvl="1"/>
            <a:r>
              <a:rPr lang="cs-CZ" sz="2000" dirty="0">
                <a:cs typeface="Arial" panose="020B0604020202020204" pitchFamily="34" charset="0"/>
              </a:rPr>
              <a:t>Tzn. přispívá k tvorbě politik EU a k jejímu rozhodovacímu procesu z pohledu místních a regionálních orgánů</a:t>
            </a:r>
            <a:endParaRPr lang="cs-CZ" sz="2000" dirty="0"/>
          </a:p>
          <a:p>
            <a:pPr lvl="1"/>
            <a:r>
              <a:rPr lang="cs-CZ" sz="2000" dirty="0"/>
              <a:t>Přibližuje Evropu občanům a podporuje kulturu subsidiarity (článek 5 SEU)</a:t>
            </a:r>
          </a:p>
          <a:p>
            <a:pPr lvl="1"/>
            <a:r>
              <a:rPr lang="cs-CZ" sz="2000" dirty="0"/>
              <a:t>Je místem setkávání, kde regiony a obce mohou sdílet osvědčené postupy a zapojit se do dialogu s evropskými orgány</a:t>
            </a:r>
            <a:endParaRPr lang="cs-CZ" sz="2000" dirty="0">
              <a:highlight>
                <a:srgbClr val="FFFF00"/>
              </a:highlight>
            </a:endParaRPr>
          </a:p>
          <a:p>
            <a:r>
              <a:rPr lang="cs-CZ" sz="2000" dirty="0"/>
              <a:t>Povinnost konzultace vs. stanoviska z vlastní iniciativy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3765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9A412-1497-4781-9418-50F0D2FF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Oblasti působnosti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06735-ACEF-40E9-9782-38DE705E4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6 komisí (každý člen Výboru je zároveň členem určité komise)</a:t>
            </a:r>
          </a:p>
          <a:p>
            <a:r>
              <a:rPr lang="cs-CZ" sz="2400" dirty="0"/>
              <a:t>COTER: </a:t>
            </a:r>
            <a:r>
              <a:rPr lang="cs-CZ" sz="2400" dirty="0">
                <a:solidFill>
                  <a:prstClr val="black"/>
                </a:solidFill>
              </a:rPr>
              <a:t>politika soudržnosti, strukturální fondy, rozpočet EU, doprava</a:t>
            </a:r>
          </a:p>
          <a:p>
            <a:r>
              <a:rPr lang="cs-CZ" sz="2400" dirty="0">
                <a:solidFill>
                  <a:prstClr val="black"/>
                </a:solidFill>
              </a:rPr>
              <a:t>ECON: hospodářská a měnová politika</a:t>
            </a:r>
          </a:p>
          <a:p>
            <a:r>
              <a:rPr lang="cs-CZ" sz="2400" dirty="0">
                <a:solidFill>
                  <a:prstClr val="black"/>
                </a:solidFill>
              </a:rPr>
              <a:t>CIVEX: prostor svobody, bezpečnosti a práva, politika sousedství, imigrační politika</a:t>
            </a:r>
          </a:p>
          <a:p>
            <a:r>
              <a:rPr lang="cs-CZ" sz="2400" dirty="0">
                <a:solidFill>
                  <a:prstClr val="black"/>
                </a:solidFill>
              </a:rPr>
              <a:t>SEDEC: sociální politika, zaměstnanost, vzdělávání, výzkum, kultura</a:t>
            </a:r>
          </a:p>
          <a:p>
            <a:r>
              <a:rPr lang="cs-CZ" sz="2400" dirty="0">
                <a:solidFill>
                  <a:prstClr val="black"/>
                </a:solidFill>
              </a:rPr>
              <a:t>ENVE: životní prostředí, klima, energetika</a:t>
            </a:r>
          </a:p>
          <a:p>
            <a:r>
              <a:rPr lang="cs-CZ" sz="2400" dirty="0">
                <a:solidFill>
                  <a:prstClr val="black"/>
                </a:solidFill>
              </a:rPr>
              <a:t>NAT: přírodní zdroje, turismus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099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FF72A-F7BF-4742-9ECB-341198179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Organizační struktura 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Zástupný obsah 6" descr="Obsah obrázku stůl&#10;&#10;Popis byl vytvořen automaticky">
            <a:extLst>
              <a:ext uri="{FF2B5EF4-FFF2-40B4-BE49-F238E27FC236}">
                <a16:creationId xmlns:a16="http://schemas.microsoft.com/office/drawing/2014/main" id="{7CB8FB4C-7814-408A-BDBF-AFB3E1A0A4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967" y="1887856"/>
            <a:ext cx="9106065" cy="4817744"/>
          </a:xfrm>
        </p:spPr>
      </p:pic>
    </p:spTree>
    <p:extLst>
      <p:ext uri="{BB962C8B-B14F-4D97-AF65-F5344CB8AC3E}">
        <p14:creationId xmlns:p14="http://schemas.microsoft.com/office/powerpoint/2010/main" val="331269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DB6B1-D025-4774-87EA-BB6F0B74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Národní delegace 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5C4CB80E-ACAA-45C3-9BAD-FBA6630DA2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1821253"/>
            <a:ext cx="6764075" cy="4742107"/>
          </a:xfrm>
        </p:spPr>
      </p:pic>
      <p:pic>
        <p:nvPicPr>
          <p:cNvPr id="7" name="Obrázek 6" descr="Obsah obrázku osoba, muž, oblek, brýle&#10;&#10;Popis byl vytvořen automaticky">
            <a:extLst>
              <a:ext uri="{FF2B5EF4-FFF2-40B4-BE49-F238E27FC236}">
                <a16:creationId xmlns:a16="http://schemas.microsoft.com/office/drawing/2014/main" id="{1CDBECC2-F5F0-4DB2-806A-706CA2D0BC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995" y="2322645"/>
            <a:ext cx="2804382" cy="270655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E90CA8C-FB3E-499C-88D2-FD68ED6C3D16}"/>
              </a:ext>
            </a:extLst>
          </p:cNvPr>
          <p:cNvSpPr txBox="1"/>
          <p:nvPr/>
        </p:nvSpPr>
        <p:spPr>
          <a:xfrm>
            <a:off x="8280400" y="5142045"/>
            <a:ext cx="3330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Roman Línek, předseda české národní delegace, Pardubický kraj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1585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EEC33-D42B-4A6E-872D-0AE7E38F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Politické skupiny</a:t>
            </a:r>
            <a:endParaRPr lang="en-GB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0558F611-8ED1-430C-A6A2-0AC878CE1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407" y="1845098"/>
            <a:ext cx="8841186" cy="4936702"/>
          </a:xfrm>
        </p:spPr>
      </p:pic>
    </p:spTree>
    <p:extLst>
      <p:ext uri="{BB962C8B-B14F-4D97-AF65-F5344CB8AC3E}">
        <p14:creationId xmlns:p14="http://schemas.microsoft.com/office/powerpoint/2010/main" val="22016101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kjmk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542378"/>
      </a:accent1>
      <a:accent2>
        <a:srgbClr val="BD91DE"/>
      </a:accent2>
      <a:accent3>
        <a:srgbClr val="BD91D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6" ma:contentTypeDescription="Vytvoří nový dokument" ma:contentTypeScope="" ma:versionID="21892876a8dc4e9c443124095af4537a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dfedb68be375c041a0a831269ac72ab7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A30EF8-E5D3-4EA7-B434-FCB690EAE0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216D9A-1EB7-4446-ACFC-8E0534CD72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C46892-52B9-417D-AC55-0BE1B97A8E90}">
  <ds:schemaRefs>
    <ds:schemaRef ds:uri="http://schemas.microsoft.com/office/2006/documentManagement/types"/>
    <ds:schemaRef ds:uri="http://schemas.microsoft.com/office/2006/metadata/properties"/>
    <ds:schemaRef ds:uri="e251ee69-b189-4fdc-8ba3-2e78a89a3814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0</TotalTime>
  <Words>1152</Words>
  <Application>Microsoft Office PowerPoint</Application>
  <PresentationFormat>Širokoúhlá obrazovka</PresentationFormat>
  <Paragraphs>151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Gill Sans MT</vt:lpstr>
      <vt:lpstr>Liberation Sans</vt:lpstr>
      <vt:lpstr>Wingdings</vt:lpstr>
      <vt:lpstr>Wingdings 2</vt:lpstr>
      <vt:lpstr>Dividenda</vt:lpstr>
      <vt:lpstr>Evropský výbor regionů</vt:lpstr>
      <vt:lpstr>Orgány a instituce EU</vt:lpstr>
      <vt:lpstr>Rozhodovací proces v eu</vt:lpstr>
      <vt:lpstr>Další subjekty v bruselu</vt:lpstr>
      <vt:lpstr>Evropský Výbor regionů</vt:lpstr>
      <vt:lpstr>Oblasti působnosti</vt:lpstr>
      <vt:lpstr>Organizační struktura </vt:lpstr>
      <vt:lpstr>Národní delegace </vt:lpstr>
      <vt:lpstr>Politické skupiny</vt:lpstr>
      <vt:lpstr>Generální tajemník</vt:lpstr>
      <vt:lpstr>Předseda </vt:lpstr>
      <vt:lpstr>Vznik stanoviska </vt:lpstr>
      <vt:lpstr>Jak se zapojit </vt:lpstr>
      <vt:lpstr>ZASTOUPENÍ JIHOMORAVSKÉHO KRAJE PŘI EU</vt:lpstr>
      <vt:lpstr>Zastoupení Jihomoravského kraje při Evropské unii</vt:lpstr>
      <vt:lpstr>CÍLE ČINNOSTI</vt:lpstr>
      <vt:lpstr>DALŠÍ AKTIVITY</vt:lpstr>
      <vt:lpstr>PŘÍNOSY AKTIVIT</vt:lpstr>
      <vt:lpstr>TÉMATICKÉ PRIORITY</vt:lpstr>
      <vt:lpstr>PARTNEŘI</vt:lpstr>
      <vt:lpstr>AKTIVITY V BRUSELU</vt:lpstr>
      <vt:lpstr>AKTIVITY V BRUSELU</vt:lpstr>
      <vt:lpstr>AKTIVITY V BRUSELU</vt:lpstr>
      <vt:lpstr>AKTIVITY V BRUSELU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ZASTOUPENÍ JMK PŘI EU</dc:title>
  <dc:creator>Účet Microsoft</dc:creator>
  <cp:lastModifiedBy>Eva Tomášková</cp:lastModifiedBy>
  <cp:revision>12</cp:revision>
  <dcterms:created xsi:type="dcterms:W3CDTF">2021-03-04T17:44:30Z</dcterms:created>
  <dcterms:modified xsi:type="dcterms:W3CDTF">2021-03-18T16:01:16Z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0x010100DEA37E93C4DA3442BC9B5879976E27A0</vt:lpwstr>
  </property>
</Properties>
</file>