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302" r:id="rId2"/>
    <p:sldId id="294" r:id="rId3"/>
    <p:sldId id="293" r:id="rId4"/>
    <p:sldId id="256" r:id="rId5"/>
    <p:sldId id="297" r:id="rId6"/>
    <p:sldId id="298" r:id="rId7"/>
    <p:sldId id="258" r:id="rId8"/>
    <p:sldId id="259" r:id="rId9"/>
    <p:sldId id="260" r:id="rId10"/>
    <p:sldId id="261" r:id="rId11"/>
    <p:sldId id="295" r:id="rId12"/>
    <p:sldId id="296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300" r:id="rId23"/>
    <p:sldId id="272" r:id="rId24"/>
    <p:sldId id="276" r:id="rId25"/>
    <p:sldId id="301" r:id="rId26"/>
    <p:sldId id="277" r:id="rId27"/>
    <p:sldId id="278" r:id="rId28"/>
    <p:sldId id="303" r:id="rId29"/>
    <p:sldId id="279" r:id="rId30"/>
    <p:sldId id="292" r:id="rId31"/>
    <p:sldId id="280" r:id="rId32"/>
    <p:sldId id="281" r:id="rId33"/>
    <p:sldId id="282" r:id="rId34"/>
    <p:sldId id="299" r:id="rId35"/>
    <p:sldId id="283" r:id="rId36"/>
    <p:sldId id="284" r:id="rId37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FF66"/>
    <a:srgbClr val="008000"/>
    <a:srgbClr val="B7E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F4C9E8BD-4538-4A8E-A55A-426D044D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4D0CDA71-2739-4652-8F8E-0E391BA8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5CC861B-EF71-4BE8-96A1-7F84775DDBF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3D9105C-E572-4A55-8C8E-0538725F41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4E1BD5C-58FF-4691-8016-69D51AD378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267A746-AF1B-4B08-B0EA-AD5E98962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524D38C1-37CE-4078-ACB1-C6EF58D1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77B4E8-65E8-41F5-AEC0-2CAF3290ED5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1474511-580B-435A-A524-C6A26AC23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B67E322-D699-4F10-9AFB-D7C26654E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B2D73EE-E1C7-4662-8A5F-EBCD5742E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062F393-C078-465C-92DB-1C170CB87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44CA7B37-7F2C-48C1-8F98-0E95C02D7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E81F87-FB4C-410D-A280-40F5D3E3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BC8825CC-5DC2-4439-A1C8-10C2515599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E4B8D73-41C3-4233-9A63-3AC38F8D9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24E2CBF-E5BB-4348-B8DA-558441A724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AEA1B1C-1F3E-479F-AB93-561149290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9E006FBC-133F-4FAE-AF24-E301C5158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F60A581-651F-49EE-8400-78415EA7D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C124B583-AC2C-4863-AA0E-EB3A834FD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857785C-89B9-4C28-AFFC-8E6EA841E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00D4316-99A8-4F3F-869F-E32103408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AD41B80-58CE-4CA1-A0C7-9D12C9196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2FFAEAE2-4CC8-4F99-943A-EBFF33708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C3FE51A-249B-4150-922A-844CA2E7B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3879C7C2-7D4D-4482-864D-CDD2ADD6F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D258263-4F82-4E66-BA3F-5AD3A5FF1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7E64DD3-6054-4C09-B0B2-42EA906B0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0962363-B107-4FEE-BE44-2D27D6755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4D348D53-FD56-4D00-A52D-D473CCB3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D2BC881-D87A-4484-B299-4FC62C5848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0DD64B62-91A1-4E21-9DD5-EBD27EC7C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B1E5990-1212-44A3-B77C-C76DFDEA3C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C0C6F38-95DA-4F87-B862-F697CE0E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4D2FC18-000B-4F81-82B4-F430B13752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844860A4-89CB-4160-9A4B-1224D0528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902B91-281E-4704-825D-B18B893A26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B7FB5A4-DADB-4DC0-9CAA-383C687A3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F848B8D-A2B3-4ECF-A7F4-AD1BDCEB3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7B18BABF-3503-4E91-BBE0-91A18EDC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92F9E90-539D-49D2-BC13-E8F6B1446DF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5B1A274-D76B-4AC1-9BFA-6A2554112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4E8497B-665C-4546-A4B8-4E4EA1C9C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EE403C08-0D60-4E43-A35F-2F28498C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D56A2B-EDA6-4531-9ADF-1BC21F5B544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CE8F8CC-9705-455A-B222-303E163D0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3667656-FA28-4CE3-9C3D-E7CA7056A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9EBB10F-C9D2-460E-9137-35E3639A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91C255-5AB5-4BA8-937A-05BAB099A84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CCA094A-FA3F-485A-8053-179966B87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330180C-F50D-416C-ACD1-AFD44C915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E844C411-685E-4FD5-B4AA-9D1A181E1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38F79B-28CF-42E3-82FC-DA880E8EA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BBACEB4B-AC99-40D7-BEA2-4C06D5D1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C846368-9D64-4D60-ADF1-B4DB918C2F6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60C6C5C-78CB-4974-A5CC-E875C40BC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2833B2B-E27C-41C2-826E-FDD6390BA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9AE55E56-6317-413D-92FB-B895A3B5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3C11C48-3A80-43D0-87B1-B2F3F45BC3D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48A0845-E60A-4E75-9EED-4EF80EDDA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763950C-A2CB-44C8-BF30-845F7E135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806A14D3-87DC-4341-A1C0-B06877F2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B7DA33-20FC-4859-B7DA-D94611186C3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E764A24-341D-46A6-B628-6E7F752B3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64CF2AC-5AEA-4E32-AF9A-99298331D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2EA2328-E188-4877-A5E5-76823266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68B59D3-D8C8-4145-A222-3511273D9B76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BA83494-B344-4144-BB16-B091FF6E35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5E9BE9-F2BE-427E-A48B-E37C98271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66611237-D01F-4E3E-818A-198BD6E52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725488"/>
            <a:ext cx="2571750" cy="3578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D933249-23A2-4FE7-B569-2C3DC111BA7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030D70D-E004-442E-8892-2472CEC3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11FFF00-AA51-4A62-B118-FE71E71FB73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A2C8049-D59B-4AFE-8CF5-F8A607D05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297BC67-4C5D-44AF-B3DD-206B04A7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FA600D-D87B-46C8-90AF-9E23654DAE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0530-A098-4645-9B0A-9D5FCF3804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7F1CD7-3BB3-49BE-A764-27746278CD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021A-3F37-4867-8FA0-5480AD4C9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80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8FDF84-8DCB-4BA3-8493-9661369E7C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7A36-2E9D-401C-86AA-191D26C7F4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39DEF4-40EE-4F38-8804-C02B3E368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3357-A6F8-4EAF-BC43-93F5E4BD6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59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7801BB-875D-4919-AAE4-31E5754D651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F6ED-E093-48E8-ABAB-BC6A857BB4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FDFBF3-8B95-479D-9592-454FE73D73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4B31-7789-4981-BFF1-5AF7275C50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124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0506BF-A32B-4DB0-8907-8412D60DE6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9A0E4-5F44-4BA4-976F-DDFC99575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04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55679B-21D2-4701-A997-53C05E7FC9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4319-B942-4D6E-8F08-DC77531F45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3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D77C59-65C4-44DB-A4B2-D432FDDEA5F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DB5B-EEC6-43E4-B1DD-7C7518435A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6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A15932-5FFE-47CB-81D4-9EA509E2F9F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59CD-0ACF-4BBA-8067-1AB734FA0C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19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A029AA-942F-42FA-B952-F4BAD0561C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F9D2-07FD-42C6-9DEA-915DE3B3A6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5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45F93B8-E563-48D9-9FD5-4C450886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67BF417-3410-43B9-B0AE-7061A61C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BB60E56-84C9-4179-8895-136E72F9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2A16692-CFEC-4148-BA15-B579FBF1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329A7F-F2FD-4A50-B2B6-E5DB915003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DE6C4-4EB6-4688-9ED6-FF39157B96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E9A7FF5-FAB4-4F08-A317-6756862C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endParaRPr lang="cs-CZ" altLang="cs-CZ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chemeClr val="tx1"/>
                </a:solidFill>
              </a:rPr>
              <a:t>Mezinárodní a evropské právo pro veřejnou správu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 dirty="0">
              <a:solidFill>
                <a:srgbClr val="A50021"/>
              </a:solidFill>
            </a:endParaRP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cs-CZ" altLang="cs-CZ" sz="4400" b="1" dirty="0">
                <a:solidFill>
                  <a:srgbClr val="A50021"/>
                </a:solidFill>
              </a:rPr>
              <a:t>Právní řád ČR: tři právní systémy</a:t>
            </a:r>
            <a:br>
              <a:rPr lang="cs-CZ" altLang="cs-CZ" sz="900" b="1" dirty="0">
                <a:solidFill>
                  <a:srgbClr val="CC0000"/>
                </a:solidFill>
              </a:rPr>
            </a:br>
            <a:endParaRPr lang="cs-CZ" altLang="cs-CZ" sz="900" b="1" dirty="0">
              <a:solidFill>
                <a:srgbClr val="CC0000"/>
              </a:solidFill>
            </a:endParaRP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cs-CZ" altLang="cs-CZ" sz="800" b="1" dirty="0">
                <a:solidFill>
                  <a:schemeClr val="bg1"/>
                </a:solidFill>
              </a:rPr>
              <a:t> 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6600"/>
                </a:solidFill>
              </a:rPr>
              <a:t>Masarykova univerzita Brno 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4A46FB18-B4C4-44CB-BFEF-CBB3A68F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Systém českého práva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C0D1EC-26EB-44F4-A308-5BB8FC82E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/>
              <a:t>1. </a:t>
            </a:r>
            <a:r>
              <a:rPr lang="cs-CZ" altLang="cs-CZ" b="1">
                <a:latin typeface="Arial Unicode MS" pitchFamily="32" charset="0"/>
              </a:rPr>
              <a:t>horizontální uspořádání: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veřejné – soukromé – procesní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odvětví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3399"/>
                </a:solidFill>
              </a:rPr>
              <a:t>2. </a:t>
            </a:r>
            <a:r>
              <a:rPr lang="cs-CZ" altLang="cs-CZ" b="1">
                <a:solidFill>
                  <a:srgbClr val="003399"/>
                </a:solidFill>
                <a:latin typeface="Arial Unicode MS" pitchFamily="32" charset="0"/>
              </a:rPr>
              <a:t>vertikální uspořádání (právní síla):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ústavní pořádek (ústavní zákony, Listina)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zákony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nařízení vlády, vyhlášky ústředních orgánů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vyhlášky územních orgánů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FECC24-7270-4162-B2C0-BE6CE1A6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  1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200BE4-6D55-4E93-968F-D6F1304EE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subordinační povaha</a:t>
            </a:r>
            <a:r>
              <a:rPr lang="cs-CZ" altLang="cs-CZ"/>
              <a:t> v rámci státu</a:t>
            </a:r>
          </a:p>
          <a:p>
            <a:pPr eaLnBrk="1" hangingPunct="1"/>
            <a:r>
              <a:rPr lang="cs-CZ" altLang="cs-CZ" b="1">
                <a:solidFill>
                  <a:srgbClr val="0066FF"/>
                </a:solidFill>
              </a:rPr>
              <a:t>vertikální hierarchizace:</a:t>
            </a:r>
            <a:r>
              <a:rPr lang="cs-CZ" altLang="cs-CZ"/>
              <a:t> právní síla</a:t>
            </a:r>
          </a:p>
          <a:p>
            <a:pPr lvl="1" eaLnBrk="1" hangingPunct="1"/>
            <a:r>
              <a:rPr lang="cs-CZ" altLang="cs-CZ" b="1"/>
              <a:t>ústavní</a:t>
            </a:r>
            <a:r>
              <a:rPr lang="cs-CZ" altLang="cs-CZ"/>
              <a:t> pořádek (ústava, ústavní zákon, </a:t>
            </a:r>
          </a:p>
          <a:p>
            <a:pPr lvl="1" eaLnBrk="1" hangingPunct="1"/>
            <a:r>
              <a:rPr lang="cs-CZ" altLang="cs-CZ"/>
              <a:t>		Listina základních práv a svobod)</a:t>
            </a:r>
          </a:p>
          <a:p>
            <a:pPr lvl="1" eaLnBrk="1" hangingPunct="1"/>
            <a:r>
              <a:rPr lang="cs-CZ" altLang="cs-CZ" b="1"/>
              <a:t>zákony</a:t>
            </a:r>
          </a:p>
          <a:p>
            <a:pPr lvl="1" eaLnBrk="1" hangingPunct="1"/>
            <a:r>
              <a:rPr lang="cs-CZ" altLang="cs-CZ" b="1"/>
              <a:t>nařízení</a:t>
            </a:r>
            <a:r>
              <a:rPr lang="cs-CZ" altLang="cs-CZ"/>
              <a:t> vlády</a:t>
            </a:r>
          </a:p>
          <a:p>
            <a:pPr lvl="1" eaLnBrk="1" hangingPunct="1"/>
            <a:r>
              <a:rPr lang="cs-CZ" altLang="cs-CZ" b="1"/>
              <a:t>vyhlášky</a:t>
            </a:r>
            <a:r>
              <a:rPr lang="cs-CZ" altLang="cs-CZ"/>
              <a:t> ministerstev</a:t>
            </a:r>
          </a:p>
          <a:p>
            <a:pPr lvl="1" eaLnBrk="1" hangingPunct="1"/>
            <a:r>
              <a:rPr lang="cs-CZ" altLang="cs-CZ"/>
              <a:t>předpisy s omezenou místní působností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4E20156D-5483-4C40-93E9-60FB7B7E7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2852738"/>
            <a:ext cx="0" cy="28082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6466EF1-3751-4BB1-A1E2-FBD873237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33FFE7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  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63AE29-3EE1-4983-9741-78B98314F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4FCFB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0066FF"/>
                </a:solidFill>
              </a:rPr>
              <a:t>horizontální členění:</a:t>
            </a:r>
            <a:r>
              <a:rPr lang="cs-CZ" altLang="cs-CZ"/>
              <a:t> odvětví  </a:t>
            </a:r>
          </a:p>
          <a:p>
            <a:pPr lvl="1" eaLnBrk="1" hangingPunct="1"/>
            <a:r>
              <a:rPr lang="cs-CZ" altLang="cs-CZ" sz="3200" b="1"/>
              <a:t>právo veřejné</a:t>
            </a:r>
          </a:p>
          <a:p>
            <a:pPr lvl="1" eaLnBrk="1" hangingPunct="1"/>
            <a:r>
              <a:rPr lang="cs-CZ" altLang="cs-CZ" sz="3200" b="1"/>
              <a:t>právo soukromé</a:t>
            </a:r>
          </a:p>
          <a:p>
            <a:pPr lvl="1" eaLnBrk="1" hangingPunct="1"/>
            <a:r>
              <a:rPr lang="cs-CZ" altLang="cs-CZ" sz="3200" b="1"/>
              <a:t>ostatní (procesní)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5F034FC4-D657-4130-8D5B-3E73966EA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6562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cs-CZ" altLang="cs-CZ" sz="2800" b="1">
                <a:solidFill>
                  <a:schemeClr val="tx1"/>
                </a:solidFill>
              </a:rPr>
              <a:t>  </a:t>
            </a:r>
            <a:r>
              <a:rPr lang="cs-CZ" altLang="cs-CZ" sz="2800" b="1">
                <a:solidFill>
                  <a:srgbClr val="CC0000"/>
                </a:solidFill>
              </a:rPr>
              <a:t>vynutitelnost práva:</a:t>
            </a:r>
            <a:r>
              <a:rPr lang="cs-CZ" altLang="cs-CZ" sz="2800" b="1">
                <a:solidFill>
                  <a:schemeClr val="tx1"/>
                </a:solidFill>
              </a:rPr>
              <a:t> centralizovaná (stát) - sankce</a:t>
            </a:r>
            <a:endParaRPr lang="cs-CZ" altLang="cs-CZ" sz="2800">
              <a:solidFill>
                <a:schemeClr val="tx1"/>
              </a:solidFill>
            </a:endParaRPr>
          </a:p>
        </p:txBody>
      </p:sp>
      <p:sp>
        <p:nvSpPr>
          <p:cNvPr id="20485" name="Line 8">
            <a:extLst>
              <a:ext uri="{FF2B5EF4-FFF2-40B4-BE49-F238E27FC236}">
                <a16:creationId xmlns:a16="http://schemas.microsoft.com/office/drawing/2014/main" id="{A65E0445-3B09-4E25-BF90-EA39EBA53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1916113"/>
            <a:ext cx="17287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84AA9012-A081-42EB-A4C5-F2F513FCB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českého práva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66C1B4E4-57FB-49EB-8DBE-C641B002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8140700" cy="39592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sz="2800" b="1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právní normativní akt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ústavní zákon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zákon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vládní nařízení, vyhlášky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(mezinárodní smlouvy)</a:t>
            </a:r>
          </a:p>
          <a:p>
            <a:pPr lvl="1" eaLnBrk="1" hangingPunct="1">
              <a:buClrTx/>
              <a:buFontTx/>
              <a:buNone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normativní smlouva (kolektivní smlouva)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8CFB444D-F5BE-4FCC-93F1-D4BF01BF5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2000"/>
            <a:ext cx="8229600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68040" rIns="81720" bIns="4248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422F1A9-6268-42E5-B742-23937E4BE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3556" name="Group 3">
            <a:extLst>
              <a:ext uri="{FF2B5EF4-FFF2-40B4-BE49-F238E27FC236}">
                <a16:creationId xmlns:a16="http://schemas.microsoft.com/office/drawing/2014/main" id="{06BC92F3-04C5-4492-94DA-2BF10C490DC1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647700"/>
            <a:ext cx="7842250" cy="7672388"/>
            <a:chOff x="657" y="-408"/>
            <a:chExt cx="4940" cy="4833"/>
          </a:xfrm>
        </p:grpSpPr>
        <p:sp>
          <p:nvSpPr>
            <p:cNvPr id="23564" name="AutoShape 4">
              <a:extLst>
                <a:ext uri="{FF2B5EF4-FFF2-40B4-BE49-F238E27FC236}">
                  <a16:creationId xmlns:a16="http://schemas.microsoft.com/office/drawing/2014/main" id="{25EB0CE3-B5E1-4586-964D-05C006A8D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408"/>
              <a:ext cx="4940" cy="4833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3565" name="Rectangle 5">
              <a:extLst>
                <a:ext uri="{FF2B5EF4-FFF2-40B4-BE49-F238E27FC236}">
                  <a16:creationId xmlns:a16="http://schemas.microsoft.com/office/drawing/2014/main" id="{56AFA58B-146D-43D9-BE27-EBED1796B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100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3566" name="Rectangle 6">
              <a:extLst>
                <a:ext uri="{FF2B5EF4-FFF2-40B4-BE49-F238E27FC236}">
                  <a16:creationId xmlns:a16="http://schemas.microsoft.com/office/drawing/2014/main" id="{8DAEBB23-B58A-4B2C-B5C4-41EE09A0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480"/>
              <a:ext cx="862" cy="579"/>
            </a:xfrm>
            <a:prstGeom prst="rect">
              <a:avLst/>
            </a:prstGeom>
            <a:solidFill>
              <a:srgbClr val="FFFFFF"/>
            </a:solidFill>
            <a:ln w="572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256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6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3567" name="Rectangle 7">
              <a:extLst>
                <a:ext uri="{FF2B5EF4-FFF2-40B4-BE49-F238E27FC236}">
                  <a16:creationId xmlns:a16="http://schemas.microsoft.com/office/drawing/2014/main" id="{E0B19E26-7380-4546-8D34-E9A9B5941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480"/>
              <a:ext cx="863" cy="579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256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6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3568" name="Rectangle 8">
              <a:extLst>
                <a:ext uri="{FF2B5EF4-FFF2-40B4-BE49-F238E27FC236}">
                  <a16:creationId xmlns:a16="http://schemas.microsoft.com/office/drawing/2014/main" id="{413ABF5A-1DDA-4451-A9F5-5C29F8BF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860"/>
              <a:ext cx="862" cy="580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040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3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3569" name="Rectangle 9">
              <a:extLst>
                <a:ext uri="{FF2B5EF4-FFF2-40B4-BE49-F238E27FC236}">
                  <a16:creationId xmlns:a16="http://schemas.microsoft.com/office/drawing/2014/main" id="{8BE842C9-BA8F-4F0A-B138-F7924E514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2860"/>
              <a:ext cx="863" cy="580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040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3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3570" name="Line 10">
              <a:extLst>
                <a:ext uri="{FF2B5EF4-FFF2-40B4-BE49-F238E27FC236}">
                  <a16:creationId xmlns:a16="http://schemas.microsoft.com/office/drawing/2014/main" id="{9B8C5463-091A-4A45-807A-D6608A630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1" y="680"/>
              <a:ext cx="1018" cy="797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1" name="Line 11">
              <a:extLst>
                <a:ext uri="{FF2B5EF4-FFF2-40B4-BE49-F238E27FC236}">
                  <a16:creationId xmlns:a16="http://schemas.microsoft.com/office/drawing/2014/main" id="{F4095E56-23DA-443E-B91A-037CA6481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5" y="680"/>
              <a:ext cx="863" cy="797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2" name="Line 12">
              <a:extLst>
                <a:ext uri="{FF2B5EF4-FFF2-40B4-BE49-F238E27FC236}">
                  <a16:creationId xmlns:a16="http://schemas.microsoft.com/office/drawing/2014/main" id="{5C817262-5039-4F13-AB9B-E1F09D133B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2062"/>
              <a:ext cx="0" cy="797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3" name="Line 13">
              <a:extLst>
                <a:ext uri="{FF2B5EF4-FFF2-40B4-BE49-F238E27FC236}">
                  <a16:creationId xmlns:a16="http://schemas.microsoft.com/office/drawing/2014/main" id="{267C198D-96EE-4E69-8E73-CAB870016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3" y="2062"/>
              <a:ext cx="0" cy="797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4" name="Line 14">
              <a:extLst>
                <a:ext uri="{FF2B5EF4-FFF2-40B4-BE49-F238E27FC236}">
                  <a16:creationId xmlns:a16="http://schemas.microsoft.com/office/drawing/2014/main" id="{116B90CB-E4EE-4ACB-9241-38F1649CA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1770"/>
              <a:ext cx="1223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5" name="Line 15">
              <a:extLst>
                <a:ext uri="{FF2B5EF4-FFF2-40B4-BE49-F238E27FC236}">
                  <a16:creationId xmlns:a16="http://schemas.microsoft.com/office/drawing/2014/main" id="{3AEFCFAE-F8BA-494C-B0FA-87F4BF432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3151"/>
              <a:ext cx="1223" cy="0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6" name="Line 16">
              <a:extLst>
                <a:ext uri="{FF2B5EF4-FFF2-40B4-BE49-F238E27FC236}">
                  <a16:creationId xmlns:a16="http://schemas.microsoft.com/office/drawing/2014/main" id="{945B8B96-961C-42DF-ACE8-E091ADC13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1" y="680"/>
              <a:ext cx="947" cy="2176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7" name="Line 17">
              <a:extLst>
                <a:ext uri="{FF2B5EF4-FFF2-40B4-BE49-F238E27FC236}">
                  <a16:creationId xmlns:a16="http://schemas.microsoft.com/office/drawing/2014/main" id="{42A521DF-34B4-4005-9A9C-26A73062D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5" y="680"/>
              <a:ext cx="719" cy="2176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3557" name="Text Box 18">
            <a:extLst>
              <a:ext uri="{FF2B5EF4-FFF2-40B4-BE49-F238E27FC236}">
                <a16:creationId xmlns:a16="http://schemas.microsoft.com/office/drawing/2014/main" id="{29C61DFB-1F95-43A4-AD86-CD772577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1588"/>
            <a:ext cx="868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3558" name="Text Box 19">
            <a:extLst>
              <a:ext uri="{FF2B5EF4-FFF2-40B4-BE49-F238E27FC236}">
                <a16:creationId xmlns:a16="http://schemas.microsoft.com/office/drawing/2014/main" id="{10585D8C-0B8F-440E-9D3A-0E5EFCC15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5" y="3808413"/>
            <a:ext cx="868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3559" name="Text Box 20">
            <a:extLst>
              <a:ext uri="{FF2B5EF4-FFF2-40B4-BE49-F238E27FC236}">
                <a16:creationId xmlns:a16="http://schemas.microsoft.com/office/drawing/2014/main" id="{1C89C59B-22CF-4B71-922E-7388B8E6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3103563"/>
            <a:ext cx="9223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23560" name="Text Box 21">
            <a:extLst>
              <a:ext uri="{FF2B5EF4-FFF2-40B4-BE49-F238E27FC236}">
                <a16:creationId xmlns:a16="http://schemas.microsoft.com/office/drawing/2014/main" id="{DFA95BC0-B89B-4ED1-9415-629A58207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338" y="668338"/>
            <a:ext cx="2905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58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3561" name="Text Box 22">
            <a:extLst>
              <a:ext uri="{FF2B5EF4-FFF2-40B4-BE49-F238E27FC236}">
                <a16:creationId xmlns:a16="http://schemas.microsoft.com/office/drawing/2014/main" id="{CF23713C-061D-49AD-A94F-37B572294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596900"/>
            <a:ext cx="1841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3562" name="Text Box 23">
            <a:extLst>
              <a:ext uri="{FF2B5EF4-FFF2-40B4-BE49-F238E27FC236}">
                <a16:creationId xmlns:a16="http://schemas.microsoft.com/office/drawing/2014/main" id="{EBDCBE6E-64F1-469D-B114-EEB42DFE8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596900"/>
            <a:ext cx="46196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745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3563" name="Text Box 24">
            <a:extLst>
              <a:ext uri="{FF2B5EF4-FFF2-40B4-BE49-F238E27FC236}">
                <a16:creationId xmlns:a16="http://schemas.microsoft.com/office/drawing/2014/main" id="{1B0E9417-0142-40E0-9B92-245BC17C2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881313"/>
            <a:ext cx="4191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745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>
                <a:solidFill>
                  <a:srgbClr val="FFFFFF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DF579C9E-5045-4AF2-894E-1B7E15832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4B847F-1F71-41E8-A58A-A83F872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7C73BA5E-4E65-45D8-ACAB-DABC41185681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5610" name="AutoShape 4">
              <a:extLst>
                <a:ext uri="{FF2B5EF4-FFF2-40B4-BE49-F238E27FC236}">
                  <a16:creationId xmlns:a16="http://schemas.microsoft.com/office/drawing/2014/main" id="{FF7ADF78-5AD0-434C-A4AE-1D9AD991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1" name="Rectangle 5">
              <a:extLst>
                <a:ext uri="{FF2B5EF4-FFF2-40B4-BE49-F238E27FC236}">
                  <a16:creationId xmlns:a16="http://schemas.microsoft.com/office/drawing/2014/main" id="{4A24326E-0434-4B43-8AD3-97969D5A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2" name="Rectangle 6">
              <a:extLst>
                <a:ext uri="{FF2B5EF4-FFF2-40B4-BE49-F238E27FC236}">
                  <a16:creationId xmlns:a16="http://schemas.microsoft.com/office/drawing/2014/main" id="{D8FDD046-424D-4B26-BDF5-46BA3DE2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25613" name="Rectangle 7">
              <a:extLst>
                <a:ext uri="{FF2B5EF4-FFF2-40B4-BE49-F238E27FC236}">
                  <a16:creationId xmlns:a16="http://schemas.microsoft.com/office/drawing/2014/main" id="{1CF8B2B0-F0F2-4B85-B436-5A342CCE5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25614" name="Rectangle 8">
              <a:extLst>
                <a:ext uri="{FF2B5EF4-FFF2-40B4-BE49-F238E27FC236}">
                  <a16:creationId xmlns:a16="http://schemas.microsoft.com/office/drawing/2014/main" id="{447EE934-2117-4186-BEF4-AAFE63D6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25615" name="Rectangle 9">
              <a:extLst>
                <a:ext uri="{FF2B5EF4-FFF2-40B4-BE49-F238E27FC236}">
                  <a16:creationId xmlns:a16="http://schemas.microsoft.com/office/drawing/2014/main" id="{795FE59D-34C6-4E77-8A01-16FEBEB0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25616" name="Line 10">
              <a:extLst>
                <a:ext uri="{FF2B5EF4-FFF2-40B4-BE49-F238E27FC236}">
                  <a16:creationId xmlns:a16="http://schemas.microsoft.com/office/drawing/2014/main" id="{CE1DB017-C6FB-4CB8-A630-35B8C774A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Line 11">
              <a:extLst>
                <a:ext uri="{FF2B5EF4-FFF2-40B4-BE49-F238E27FC236}">
                  <a16:creationId xmlns:a16="http://schemas.microsoft.com/office/drawing/2014/main" id="{4DD79B63-F74B-4F96-8506-1A86C6099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8" name="Line 12">
              <a:extLst>
                <a:ext uri="{FF2B5EF4-FFF2-40B4-BE49-F238E27FC236}">
                  <a16:creationId xmlns:a16="http://schemas.microsoft.com/office/drawing/2014/main" id="{A0943EC2-E21D-44FF-B3F1-1FA3D77AF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3">
              <a:extLst>
                <a:ext uri="{FF2B5EF4-FFF2-40B4-BE49-F238E27FC236}">
                  <a16:creationId xmlns:a16="http://schemas.microsoft.com/office/drawing/2014/main" id="{54E5130A-710F-43B9-AE34-0DEEA2D27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F2BF670C-B64E-48F2-83E1-403720826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1" name="Line 17">
              <a:extLst>
                <a:ext uri="{FF2B5EF4-FFF2-40B4-BE49-F238E27FC236}">
                  <a16:creationId xmlns:a16="http://schemas.microsoft.com/office/drawing/2014/main" id="{7E7FD942-5649-41BF-843C-2988528F5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605" name="Text Box 18">
            <a:extLst>
              <a:ext uri="{FF2B5EF4-FFF2-40B4-BE49-F238E27FC236}">
                <a16:creationId xmlns:a16="http://schemas.microsoft.com/office/drawing/2014/main" id="{E77F0C51-EAC4-4010-9E3E-1EBE59F2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B9B72FC1-3069-4AFD-B9D6-5AC86322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25607" name="Text Box 20">
            <a:extLst>
              <a:ext uri="{FF2B5EF4-FFF2-40B4-BE49-F238E27FC236}">
                <a16:creationId xmlns:a16="http://schemas.microsoft.com/office/drawing/2014/main" id="{0D426F2C-71E1-4944-8AC5-A926EAA2F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25608" name="Oval 23">
            <a:extLst>
              <a:ext uri="{FF2B5EF4-FFF2-40B4-BE49-F238E27FC236}">
                <a16:creationId xmlns:a16="http://schemas.microsoft.com/office/drawing/2014/main" id="{D3CA1575-320D-4813-938F-F3C72A93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695450"/>
            <a:ext cx="3024188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9" name="Oval 24">
            <a:extLst>
              <a:ext uri="{FF2B5EF4-FFF2-40B4-BE49-F238E27FC236}">
                <a16:creationId xmlns:a16="http://schemas.microsoft.com/office/drawing/2014/main" id="{A7C7F110-AAD1-4478-ACE7-B0068F0A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85913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11B3640A-3844-4476-A90F-2A867BCFC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510C90-DCB0-415F-8C1D-A32C82C0C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7652" name="Group 3">
            <a:extLst>
              <a:ext uri="{FF2B5EF4-FFF2-40B4-BE49-F238E27FC236}">
                <a16:creationId xmlns:a16="http://schemas.microsoft.com/office/drawing/2014/main" id="{88AAD3EE-2DA2-4E62-AE5F-A7DEA03C53E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7659" name="AutoShape 4">
              <a:extLst>
                <a:ext uri="{FF2B5EF4-FFF2-40B4-BE49-F238E27FC236}">
                  <a16:creationId xmlns:a16="http://schemas.microsoft.com/office/drawing/2014/main" id="{A83FB31A-730C-4F46-A9BB-126C2641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0" name="Rectangle 5">
              <a:extLst>
                <a:ext uri="{FF2B5EF4-FFF2-40B4-BE49-F238E27FC236}">
                  <a16:creationId xmlns:a16="http://schemas.microsoft.com/office/drawing/2014/main" id="{3890DCF7-9CF0-40C2-9945-A0985D7E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1" name="Rectangle 6">
              <a:extLst>
                <a:ext uri="{FF2B5EF4-FFF2-40B4-BE49-F238E27FC236}">
                  <a16:creationId xmlns:a16="http://schemas.microsoft.com/office/drawing/2014/main" id="{86FD9D03-C2C9-402E-AF0C-69D2DC811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7662" name="Rectangle 7">
              <a:extLst>
                <a:ext uri="{FF2B5EF4-FFF2-40B4-BE49-F238E27FC236}">
                  <a16:creationId xmlns:a16="http://schemas.microsoft.com/office/drawing/2014/main" id="{95D02640-CC3C-4AEA-A67F-26984D2E7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7663" name="Rectangle 8">
              <a:extLst>
                <a:ext uri="{FF2B5EF4-FFF2-40B4-BE49-F238E27FC236}">
                  <a16:creationId xmlns:a16="http://schemas.microsoft.com/office/drawing/2014/main" id="{5C4414C7-AD0B-457D-841C-8B27A8BE4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7664" name="Rectangle 9">
              <a:extLst>
                <a:ext uri="{FF2B5EF4-FFF2-40B4-BE49-F238E27FC236}">
                  <a16:creationId xmlns:a16="http://schemas.microsoft.com/office/drawing/2014/main" id="{773676F8-0385-44F0-BB26-8FAA7443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AC4DD0AD-A330-4994-BD8D-D53EB2F5D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1">
              <a:extLst>
                <a:ext uri="{FF2B5EF4-FFF2-40B4-BE49-F238E27FC236}">
                  <a16:creationId xmlns:a16="http://schemas.microsoft.com/office/drawing/2014/main" id="{03899681-554F-48E9-98D1-A78D7FAF8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Line 12">
              <a:extLst>
                <a:ext uri="{FF2B5EF4-FFF2-40B4-BE49-F238E27FC236}">
                  <a16:creationId xmlns:a16="http://schemas.microsoft.com/office/drawing/2014/main" id="{EBA4D984-E777-45FE-9280-112BD581E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8" name="Line 13">
              <a:extLst>
                <a:ext uri="{FF2B5EF4-FFF2-40B4-BE49-F238E27FC236}">
                  <a16:creationId xmlns:a16="http://schemas.microsoft.com/office/drawing/2014/main" id="{02F84B58-3531-4ACF-A2DB-033648E8B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14">
              <a:extLst>
                <a:ext uri="{FF2B5EF4-FFF2-40B4-BE49-F238E27FC236}">
                  <a16:creationId xmlns:a16="http://schemas.microsoft.com/office/drawing/2014/main" id="{2DBA5AA1-A7B5-4127-807F-07B3CC35C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Line 15">
              <a:extLst>
                <a:ext uri="{FF2B5EF4-FFF2-40B4-BE49-F238E27FC236}">
                  <a16:creationId xmlns:a16="http://schemas.microsoft.com/office/drawing/2014/main" id="{8161CECA-91E3-434C-A63C-899F1464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1" name="Line 16">
              <a:extLst>
                <a:ext uri="{FF2B5EF4-FFF2-40B4-BE49-F238E27FC236}">
                  <a16:creationId xmlns:a16="http://schemas.microsoft.com/office/drawing/2014/main" id="{B2B7CB39-1136-4058-B66D-AB092DF8F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17">
              <a:extLst>
                <a:ext uri="{FF2B5EF4-FFF2-40B4-BE49-F238E27FC236}">
                  <a16:creationId xmlns:a16="http://schemas.microsoft.com/office/drawing/2014/main" id="{7A11F8CE-8859-496C-ACC7-8BFCA56B5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7653" name="Text Box 18">
            <a:extLst>
              <a:ext uri="{FF2B5EF4-FFF2-40B4-BE49-F238E27FC236}">
                <a16:creationId xmlns:a16="http://schemas.microsoft.com/office/drawing/2014/main" id="{DC099136-8975-4555-9496-A3EBFDE0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7654" name="Text Box 19">
            <a:extLst>
              <a:ext uri="{FF2B5EF4-FFF2-40B4-BE49-F238E27FC236}">
                <a16:creationId xmlns:a16="http://schemas.microsoft.com/office/drawing/2014/main" id="{AC60A656-5C6A-449C-B773-95A35055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7655" name="Text Box 20">
            <a:extLst>
              <a:ext uri="{FF2B5EF4-FFF2-40B4-BE49-F238E27FC236}">
                <a16:creationId xmlns:a16="http://schemas.microsoft.com/office/drawing/2014/main" id="{07686573-62D8-4117-8286-43052D34F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7656" name="Text Box 21">
            <a:extLst>
              <a:ext uri="{FF2B5EF4-FFF2-40B4-BE49-F238E27FC236}">
                <a16:creationId xmlns:a16="http://schemas.microsoft.com/office/drawing/2014/main" id="{6CF2198C-EB3A-492E-8E5C-A4E7209B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EF11CE36-44EB-4FE1-8D83-F9F30258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7658" name="Oval 23">
            <a:extLst>
              <a:ext uri="{FF2B5EF4-FFF2-40B4-BE49-F238E27FC236}">
                <a16:creationId xmlns:a16="http://schemas.microsoft.com/office/drawing/2014/main" id="{E2AC1E38-7C20-4D97-8D59-8C880773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2748676-9C46-4F66-8F3C-BD287BAC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98267453-144B-4046-98E0-F88132B6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496FA4E8-A471-471D-B8A7-BD4F9261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67C434A3-414B-4236-8A74-3EE12ADEE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stanovená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(např. mezinárodní organizace)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vnitrostátní právo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: 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uvnitř státu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mezinárodní právo: 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vně států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2D506AC2-CA55-43D1-AB82-1400EB705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3E0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Původ a vývoj MP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3CB98C7E-9B06-4F05-AF84-AF588CDC1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ECEE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latin typeface="Times New Roman" panose="02020603050405020304" pitchFamily="18" charset="0"/>
                <a:cs typeface="DejaVu Sans" panose="020B0603030804020204" pitchFamily="34" charset="0"/>
              </a:rPr>
              <a:t> </a:t>
            </a: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terminologie: MP = MPV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 podmínky vzniku: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národní a územní suverenita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nezávislost států</a:t>
            </a: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(po Vestfálském míru – 1648)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3600"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5747C4-226F-423E-B0D5-17B128C6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792288" y="5949950"/>
            <a:ext cx="5486400" cy="44450"/>
          </a:xfrm>
        </p:spPr>
        <p:txBody>
          <a:bodyPr/>
          <a:lstStyle/>
          <a:p>
            <a:r>
              <a:rPr lang="cs-CZ" altLang="cs-CZ"/>
              <a:t>    </a:t>
            </a:r>
          </a:p>
        </p:txBody>
      </p:sp>
      <p:pic>
        <p:nvPicPr>
          <p:cNvPr id="5123" name="Zástupný symbol pro obrázek 4">
            <a:extLst>
              <a:ext uri="{FF2B5EF4-FFF2-40B4-BE49-F238E27FC236}">
                <a16:creationId xmlns:a16="http://schemas.microsoft.com/office/drawing/2014/main" id="{FDC549FB-4F17-4147-975F-8C2F37E1465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1" b="12561"/>
          <a:stretch>
            <a:fillRect/>
          </a:stretch>
        </p:blipFill>
        <p:spPr>
          <a:xfrm>
            <a:off x="3059113" y="333375"/>
            <a:ext cx="4795837" cy="6191250"/>
          </a:xfrm>
        </p:spPr>
      </p:pic>
      <p:sp>
        <p:nvSpPr>
          <p:cNvPr id="5124" name="Zástupný symbol pro text 3">
            <a:extLst>
              <a:ext uri="{FF2B5EF4-FFF2-40B4-BE49-F238E27FC236}">
                <a16:creationId xmlns:a16="http://schemas.microsoft.com/office/drawing/2014/main" id="{A4FE8DB8-9E61-4915-99C6-31F370F6B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6126163"/>
            <a:ext cx="5486400" cy="46037"/>
          </a:xfrm>
        </p:spPr>
        <p:txBody>
          <a:bodyPr/>
          <a:lstStyle/>
          <a:p>
            <a:r>
              <a:rPr lang="cs-CZ" altLang="cs-CZ"/>
              <a:t>            </a:t>
            </a:r>
          </a:p>
        </p:txBody>
      </p:sp>
      <p:sp>
        <p:nvSpPr>
          <p:cNvPr id="5125" name="TextovéPole 1">
            <a:extLst>
              <a:ext uri="{FF2B5EF4-FFF2-40B4-BE49-F238E27FC236}">
                <a16:creationId xmlns:a16="http://schemas.microsoft.com/office/drawing/2014/main" id="{4B6AF9E0-1B17-49BF-BD20-6049202D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781300"/>
            <a:ext cx="20875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>
                <a:solidFill>
                  <a:schemeClr val="tx1"/>
                </a:solidFill>
              </a:rPr>
              <a:t>Druhé vydání</a:t>
            </a:r>
          </a:p>
          <a:p>
            <a:r>
              <a:rPr lang="cs-CZ" altLang="cs-CZ">
                <a:solidFill>
                  <a:schemeClr val="tx1"/>
                </a:solidFill>
              </a:rPr>
              <a:t>- zastaralé, </a:t>
            </a:r>
            <a:r>
              <a:rPr lang="cs-CZ" altLang="cs-CZ" b="1">
                <a:solidFill>
                  <a:schemeClr val="tx1"/>
                </a:solidFill>
              </a:rPr>
              <a:t>nepoužívat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BC80041B-B5BF-41F9-8131-3BC0D3F0A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3E0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Účel mezinárodního práva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A426A1E2-B123-447C-B7EC-D60329F63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solidFill>
            <a:srgbClr val="ECEE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Pct val="45000"/>
              <a:buFontTx/>
              <a:buNone/>
            </a:pPr>
            <a:endParaRPr lang="cs-CZ" altLang="cs-CZ" sz="24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3600">
                <a:solidFill>
                  <a:srgbClr val="0000FF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</a:t>
            </a:r>
            <a:r>
              <a:rPr lang="cs-CZ" altLang="cs-CZ" sz="3600" b="1">
                <a:solidFill>
                  <a:srgbClr val="0000FF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Účel mezinárodního práva: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dříve: jen </a:t>
            </a:r>
            <a:r>
              <a:rPr lang="cs-CZ" altLang="cs-CZ" sz="3600" b="1">
                <a:latin typeface="Times New Roman" panose="02020603050405020304" pitchFamily="18" charset="0"/>
                <a:cs typeface="DejaVu Sans" panose="020B0603030804020204" pitchFamily="34" charset="0"/>
              </a:rPr>
              <a:t>fungování mezinárodního společenství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dnes i jeho pokrokový rozvoj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9732B145-810D-4D61-946B-0C33CB51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E6882ACA-996A-4810-B7E6-E1AD03B5A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i="1">
                <a:solidFill>
                  <a:srgbClr val="CC0000"/>
                </a:solidFill>
              </a:rPr>
              <a:t>zásada svrchované rovnosti</a:t>
            </a:r>
            <a:r>
              <a:rPr lang="cs-CZ" altLang="cs-CZ" i="1"/>
              <a:t> - suverenita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8000"/>
                </a:solidFill>
              </a:rPr>
              <a:t>NIKDO NENÍ NIKOMU PODŘÍZEN !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CA46A8-CEED-4C15-A5C6-0013B46AA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  <a:solidFill>
            <a:srgbClr val="FDBDA1"/>
          </a:solidFill>
        </p:spPr>
        <p:txBody>
          <a:bodyPr/>
          <a:lstStyle/>
          <a:p>
            <a:r>
              <a:rPr lang="cs-CZ" altLang="cs-CZ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35A131-156F-462A-AEF3-B798EF379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496300" cy="4176713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10633630-7839-4C64-94CD-00D83E7B3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E4B456FF-4D04-4BDB-9867-9A270ED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přirozené vymezení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AD513F4E-F8A9-4CDF-B52D-96577075E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Je mezinárodní právo právem?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CA110F8-7202-43A0-9FF1-CBA04E69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vytvářeno státy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má závazný charakter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vynutitelné státy (jiné pojetí a jiný charakter vynutitelnosti – nemusí být hned ozbrojené násilí)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to právo, ale jiné povahy než právo vnitrostátní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zcela nezbytné pro fungování mezinárodního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E4D98F-8F35-4965-8182-1B22C36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DBFE8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právo 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8C6301-E9FB-4C8A-AB20-DD65CF0CC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008080"/>
                </a:solidFill>
              </a:rPr>
              <a:t>mezinárodní právo veřejné</a:t>
            </a:r>
          </a:p>
          <a:p>
            <a:pPr eaLnBrk="1" hangingPunct="1"/>
            <a:r>
              <a:rPr lang="cs-CZ" altLang="cs-CZ" sz="2800"/>
              <a:t>vztah mezinárodního a vnitrostátního práva: </a:t>
            </a:r>
            <a:r>
              <a:rPr lang="cs-CZ" altLang="cs-CZ" sz="2800" b="1" i="1">
                <a:solidFill>
                  <a:srgbClr val="CC0000"/>
                </a:solidFill>
              </a:rPr>
              <a:t>MEZINÁRODNÍ SMLOUVY ZASAHUJÍ DO VNITROSTÁTNÍHO PRÁVA </a:t>
            </a:r>
          </a:p>
          <a:p>
            <a:pPr eaLnBrk="1" hangingPunct="1">
              <a:buFontTx/>
              <a:buNone/>
            </a:pPr>
            <a:r>
              <a:rPr lang="cs-CZ" altLang="cs-CZ" sz="2800" b="1" i="1">
                <a:solidFill>
                  <a:srgbClr val="CC0000"/>
                </a:solidFill>
              </a:rPr>
              <a:t>	A UPRAVUJÍ I CHOVÁNÍ JEDNOTLIVCŮ</a:t>
            </a:r>
          </a:p>
          <a:p>
            <a:pPr eaLnBrk="1" hangingPunct="1"/>
            <a:r>
              <a:rPr lang="cs-CZ" altLang="cs-CZ" sz="2800">
                <a:solidFill>
                  <a:srgbClr val="CC0000"/>
                </a:solidFill>
              </a:rPr>
              <a:t>Ústava ČR: zejm. čl. 1 odst. 2, čl. 10</a:t>
            </a:r>
            <a:endParaRPr lang="cs-CZ" altLang="cs-CZ" sz="2800"/>
          </a:p>
          <a:p>
            <a:pPr eaLnBrk="1" hangingPunct="1">
              <a:buFontTx/>
              <a:buNone/>
            </a:pPr>
            <a:endParaRPr lang="cs-CZ" altLang="cs-CZ" sz="1000"/>
          </a:p>
          <a:p>
            <a:pPr eaLnBrk="1" hangingPunct="1"/>
            <a:r>
              <a:rPr lang="cs-CZ" altLang="cs-CZ" sz="2800" b="1">
                <a:solidFill>
                  <a:srgbClr val="0000FF"/>
                </a:solidFill>
              </a:rPr>
              <a:t>mezinárodní právo soukromé:</a:t>
            </a:r>
            <a:r>
              <a:rPr lang="cs-CZ" altLang="cs-CZ" sz="2800"/>
              <a:t> odvětví vnitrostátního práva</a:t>
            </a:r>
            <a:endParaRPr lang="cs-CZ" altLang="cs-CZ" sz="2800" b="1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025DAD56-07A6-4269-9F5F-B3E1BEDEC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Přesahy mezinárodního práva do práva vnitrostátního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7FA0C988-2F64-4BF0-9FEB-79F122750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None/>
            </a:pPr>
            <a:endParaRPr lang="cs-CZ" altLang="cs-CZ" sz="2400" b="1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b="1">
                <a:latin typeface="Times New Roman" panose="02020603050405020304" pitchFamily="18" charset="0"/>
                <a:cs typeface="DejaVu Sans" panose="020B0603030804020204" pitchFamily="34" charset="0"/>
              </a:rPr>
              <a:t>   </a:t>
            </a:r>
            <a:r>
              <a:rPr lang="cs-CZ" altLang="cs-CZ" sz="2800" b="1">
                <a:latin typeface="Lucida Sans Unicode" panose="020B0602030504020204" pitchFamily="34" charset="0"/>
              </a:rPr>
              <a:t>Mezinárodní smlouva</a:t>
            </a:r>
            <a:r>
              <a:rPr lang="cs-CZ" altLang="cs-CZ" sz="2800">
                <a:latin typeface="Lucida Sans Unicode" panose="020B0602030504020204" pitchFamily="34" charset="0"/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Evropská úmluva o lidských právech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obchod: Vídeňská úmluva o kupní smlouvě</a:t>
            </a:r>
          </a:p>
          <a:p>
            <a:pPr eaLnBrk="1" hangingPunct="1">
              <a:lnSpc>
                <a:spcPct val="90000"/>
              </a:lnSpc>
              <a:buClrTx/>
              <a:buSzPct val="45000"/>
              <a:buFontTx/>
              <a:buNone/>
            </a:pPr>
            <a:endParaRPr lang="cs-CZ" altLang="cs-CZ" sz="2800">
              <a:latin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  <a:latin typeface="Lucida Sans Unicode" panose="020B0602030504020204" pitchFamily="34" charset="0"/>
              </a:rPr>
              <a:t>   Právní poměry ve státě jsou regulovány nejen právem vnitrostátním, ale i mezinárodním (a evropským -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FD33A49-45C5-492C-AC05-4B2AA438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692400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6F18AA13-B518-421F-AC0C-6BFB7F30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273925" cy="17526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A29A30C-ACA1-4237-9985-1FC9A7DED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cs-CZ" altLang="cs-CZ"/>
              <a:t>Podstata Evropské unie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4F6DE121-6EA2-451B-AEA8-819EF38AEC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  Členské státy </a:t>
            </a:r>
            <a:r>
              <a:rPr lang="cs-CZ" altLang="cs-CZ">
                <a:solidFill>
                  <a:srgbClr val="C00000"/>
                </a:solidFill>
              </a:rPr>
              <a:t>přenesly na Unii výkon některých svých svrchovaných pravomocí </a:t>
            </a:r>
            <a:r>
              <a:rPr lang="cs-CZ" altLang="cs-CZ"/>
              <a:t>(např. zákonodárnou)</a:t>
            </a:r>
          </a:p>
          <a:p>
            <a:endParaRPr lang="cs-CZ" altLang="cs-CZ"/>
          </a:p>
          <a:p>
            <a:r>
              <a:rPr lang="cs-CZ" altLang="cs-CZ"/>
              <a:t>  Na základě mezinárodního práva NEMOŽNÉ – bylo by to v rozporu se zásadou svrchované rovnosti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4">
            <a:extLst>
              <a:ext uri="{FF2B5EF4-FFF2-40B4-BE49-F238E27FC236}">
                <a16:creationId xmlns:a16="http://schemas.microsoft.com/office/drawing/2014/main" id="{8D16A4D1-E062-42B7-A72C-38B1B848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565400"/>
            <a:ext cx="8226425" cy="36718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3CDE5B7D-C575-4955-8E12-5C525BCA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489B9D8A-3B34-4DC4-847B-5CC70BA49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12925"/>
            <a:ext cx="8229600" cy="446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25560" rIns="0" bIns="0"/>
          <a:lstStyle>
            <a:lvl1pPr marL="342900" indent="-33972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r>
              <a:rPr lang="cs-CZ" altLang="cs-CZ"/>
              <a:t> </a:t>
            </a:r>
          </a:p>
        </p:txBody>
      </p:sp>
      <p:sp>
        <p:nvSpPr>
          <p:cNvPr id="51205" name="Oval 3">
            <a:extLst>
              <a:ext uri="{FF2B5EF4-FFF2-40B4-BE49-F238E27FC236}">
                <a16:creationId xmlns:a16="http://schemas.microsoft.com/office/drawing/2014/main" id="{576608B7-43AC-46C2-A387-169AB68D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7563"/>
            <a:ext cx="1620838" cy="7683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id="{71E7FB6D-E98C-4161-95D0-543C7F41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38663"/>
            <a:ext cx="2071688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id="{29BD6408-5A76-4CC7-8667-C8344FD3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2924175"/>
            <a:ext cx="1443037" cy="56991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id="{20785283-96F5-48D2-9DF5-E9EDBC5E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24175"/>
            <a:ext cx="1373188" cy="5715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id="{52DD8F29-01B6-4BCC-AA82-C3D5EA84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4724400"/>
            <a:ext cx="1800225" cy="10763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id="{3CE13F73-A7D8-46C2-8FAB-8FF7B9CB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3689350"/>
            <a:ext cx="1484312" cy="7112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211" name="Oval 9">
            <a:extLst>
              <a:ext uri="{FF2B5EF4-FFF2-40B4-BE49-F238E27FC236}">
                <a16:creationId xmlns:a16="http://schemas.microsoft.com/office/drawing/2014/main" id="{8DAD507B-7B46-423C-8316-14E62FCB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303462" cy="1209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212" name="Oval 10">
            <a:extLst>
              <a:ext uri="{FF2B5EF4-FFF2-40B4-BE49-F238E27FC236}">
                <a16:creationId xmlns:a16="http://schemas.microsoft.com/office/drawing/2014/main" id="{CE9C956A-4AE7-4BBF-98A1-93E6F775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3DD673-B2DD-4EF5-9C65-4139339201C0}"/>
              </a:ext>
            </a:extLst>
          </p:cNvPr>
          <p:cNvSpPr/>
          <p:nvPr/>
        </p:nvSpPr>
        <p:spPr bwMode="auto">
          <a:xfrm>
            <a:off x="457200" y="1773238"/>
            <a:ext cx="8232775" cy="71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A470FA2-D5C7-41AA-AEA5-EB168034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6381750"/>
            <a:ext cx="5486400" cy="134938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sp>
        <p:nvSpPr>
          <p:cNvPr id="6147" name="Zástupný symbol pro text 3">
            <a:extLst>
              <a:ext uri="{FF2B5EF4-FFF2-40B4-BE49-F238E27FC236}">
                <a16:creationId xmlns:a16="http://schemas.microsoft.com/office/drawing/2014/main" id="{DCE47FB5-8A00-4D7E-A3A7-A50D4CB9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3713" y="6597650"/>
            <a:ext cx="5486400" cy="79375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pic>
        <p:nvPicPr>
          <p:cNvPr id="6148" name="Obrázek 6">
            <a:extLst>
              <a:ext uri="{FF2B5EF4-FFF2-40B4-BE49-F238E27FC236}">
                <a16:creationId xmlns:a16="http://schemas.microsoft.com/office/drawing/2014/main" id="{6C8D1AB1-EEA8-46B6-A435-A25C706C9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3193"/>
            <a:ext cx="4954587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7">
            <a:extLst>
              <a:ext uri="{FF2B5EF4-FFF2-40B4-BE49-F238E27FC236}">
                <a16:creationId xmlns:a16="http://schemas.microsoft.com/office/drawing/2014/main" id="{3D3D034C-FD76-4C88-BE1C-550E5041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48" y="2237096"/>
            <a:ext cx="273630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C00000"/>
                </a:solidFill>
              </a:rPr>
              <a:t>Aktualizované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3. vydání 2018 -</a:t>
            </a:r>
          </a:p>
          <a:p>
            <a:r>
              <a:rPr lang="cs-CZ" altLang="cs-CZ" b="1" dirty="0">
                <a:solidFill>
                  <a:srgbClr val="C00000"/>
                </a:solidFill>
              </a:rPr>
              <a:t>doporučeno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k používání – </a:t>
            </a:r>
          </a:p>
          <a:p>
            <a:r>
              <a:rPr lang="cs-CZ" altLang="cs-CZ" b="1" i="1" dirty="0">
                <a:solidFill>
                  <a:srgbClr val="C00000"/>
                </a:solidFill>
              </a:rPr>
              <a:t>s vloženým </a:t>
            </a:r>
          </a:p>
          <a:p>
            <a:r>
              <a:rPr lang="cs-CZ" altLang="cs-CZ" b="1" i="1" dirty="0">
                <a:solidFill>
                  <a:srgbClr val="C00000"/>
                </a:solidFill>
              </a:rPr>
              <a:t>dodatkem</a:t>
            </a:r>
          </a:p>
          <a:p>
            <a:endParaRPr lang="cs-CZ" altLang="cs-CZ" b="1" i="1" dirty="0">
              <a:solidFill>
                <a:srgbClr val="C00000"/>
              </a:solidFill>
            </a:endParaRPr>
          </a:p>
          <a:p>
            <a:r>
              <a:rPr lang="cs-CZ" altLang="cs-CZ" b="1" i="1" dirty="0">
                <a:solidFill>
                  <a:schemeClr val="tx1"/>
                </a:solidFill>
                <a:highlight>
                  <a:srgbClr val="FFFF00"/>
                </a:highlight>
              </a:rPr>
              <a:t>POZOR – TATO SKRIPTA POKRÝVAJÍ JEN PRVNÍ POLOVINU PŘEDMĚTU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2D0B0D8-348F-439D-A458-9B93BBE5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2D1EC2B4-56DA-4478-ABF6-ED956701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3252" name="Oval 3">
            <a:extLst>
              <a:ext uri="{FF2B5EF4-FFF2-40B4-BE49-F238E27FC236}">
                <a16:creationId xmlns:a16="http://schemas.microsoft.com/office/drawing/2014/main" id="{24DFBE7D-40FF-4E72-86EB-EA6F0B5E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73E1884F-EEC9-4751-A5AE-F81A2853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538663"/>
            <a:ext cx="2000250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5BE59B06-5255-47A9-AD75-11DBC7544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4398272E-70CA-48A6-95A5-2FD3B7D4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3256" name="Oval 7">
            <a:extLst>
              <a:ext uri="{FF2B5EF4-FFF2-40B4-BE49-F238E27FC236}">
                <a16:creationId xmlns:a16="http://schemas.microsoft.com/office/drawing/2014/main" id="{C29E72BA-6AE5-4857-9116-DDB24354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95475" cy="10033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3257" name="Oval 8">
            <a:extLst>
              <a:ext uri="{FF2B5EF4-FFF2-40B4-BE49-F238E27FC236}">
                <a16:creationId xmlns:a16="http://schemas.microsoft.com/office/drawing/2014/main" id="{BA0E3B97-C323-4584-9F15-B20AF343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3258" name="Oval 9">
            <a:extLst>
              <a:ext uri="{FF2B5EF4-FFF2-40B4-BE49-F238E27FC236}">
                <a16:creationId xmlns:a16="http://schemas.microsoft.com/office/drawing/2014/main" id="{7F22FAE5-6E1D-4150-8B36-2D23037E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964113"/>
            <a:ext cx="2254250" cy="11874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3259" name="Oval 10">
            <a:extLst>
              <a:ext uri="{FF2B5EF4-FFF2-40B4-BE49-F238E27FC236}">
                <a16:creationId xmlns:a16="http://schemas.microsoft.com/office/drawing/2014/main" id="{EF939644-75F6-410A-8B21-2C170C996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25E5AE64-0BB3-491D-800F-A8217A6CC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71F98102-CB63-4C63-9695-D1F92A965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5828817B-2B2C-46C2-8B8E-8FF61AA76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A373C741-6626-4A09-BFFB-C9F63C40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FBE1A558-36B7-4DC5-B6CC-A3E136EA7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87AC4EEE-9DD1-429D-A1A7-2BD85FB61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51207650-3959-4646-A0B2-9702E29DA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C6FC536C-C50F-4EE9-9EB9-507D4413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1378A20-A359-4448-8AA4-53656158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5300" name="Oval 3">
            <a:extLst>
              <a:ext uri="{FF2B5EF4-FFF2-40B4-BE49-F238E27FC236}">
                <a16:creationId xmlns:a16="http://schemas.microsoft.com/office/drawing/2014/main" id="{1A05F35B-39BD-4AEB-9EE9-29749203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4DF8C63B-D516-43F2-80A6-764FA9F3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0AFDF7EF-8E0A-40B8-9988-9683856A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CD90E1C6-1E91-4AA0-A334-F650B9DAE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id="{16BD90A7-5952-4EE1-A5E3-BBDD3BA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id="{C7459581-FB0F-474C-A06B-BB71D0FB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5306" name="Oval 9">
            <a:extLst>
              <a:ext uri="{FF2B5EF4-FFF2-40B4-BE49-F238E27FC236}">
                <a16:creationId xmlns:a16="http://schemas.microsoft.com/office/drawing/2014/main" id="{49CCD63D-ED65-4027-8A66-363C41E9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5307" name="Oval 10">
            <a:extLst>
              <a:ext uri="{FF2B5EF4-FFF2-40B4-BE49-F238E27FC236}">
                <a16:creationId xmlns:a16="http://schemas.microsoft.com/office/drawing/2014/main" id="{FC73C902-D2DE-4117-A364-2DB4DAEA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55308" name="Line 11">
            <a:extLst>
              <a:ext uri="{FF2B5EF4-FFF2-40B4-BE49-F238E27FC236}">
                <a16:creationId xmlns:a16="http://schemas.microsoft.com/office/drawing/2014/main" id="{73F5C2CD-A7E3-4567-81E6-E97696EB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9" name="Line 12">
            <a:extLst>
              <a:ext uri="{FF2B5EF4-FFF2-40B4-BE49-F238E27FC236}">
                <a16:creationId xmlns:a16="http://schemas.microsoft.com/office/drawing/2014/main" id="{68CCA1FC-EC8F-4C98-9AD7-12378433EB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0" name="Line 13">
            <a:extLst>
              <a:ext uri="{FF2B5EF4-FFF2-40B4-BE49-F238E27FC236}">
                <a16:creationId xmlns:a16="http://schemas.microsoft.com/office/drawing/2014/main" id="{D1139F19-FA49-4B99-B1DA-41B8DE0A8F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1" name="Line 14">
            <a:extLst>
              <a:ext uri="{FF2B5EF4-FFF2-40B4-BE49-F238E27FC236}">
                <a16:creationId xmlns:a16="http://schemas.microsoft.com/office/drawing/2014/main" id="{E8354109-79BD-4BCE-B64A-3CBB327FE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2" name="Line 15">
            <a:extLst>
              <a:ext uri="{FF2B5EF4-FFF2-40B4-BE49-F238E27FC236}">
                <a16:creationId xmlns:a16="http://schemas.microsoft.com/office/drawing/2014/main" id="{1996D79A-BF3D-4660-AEFA-2D00426EB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A24717EF-9757-43EC-ADE4-EC5AC33E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4DD8235-ECC2-4CB7-A2C2-F6756065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7348" name="Group 3">
            <a:extLst>
              <a:ext uri="{FF2B5EF4-FFF2-40B4-BE49-F238E27FC236}">
                <a16:creationId xmlns:a16="http://schemas.microsoft.com/office/drawing/2014/main" id="{E686B1AA-1267-42C6-949B-E2A2D8B9ED39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7354" name="AutoShape 4">
              <a:extLst>
                <a:ext uri="{FF2B5EF4-FFF2-40B4-BE49-F238E27FC236}">
                  <a16:creationId xmlns:a16="http://schemas.microsoft.com/office/drawing/2014/main" id="{B03BFBC7-5520-432B-9519-9C17F2019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5" name="Rectangle 5">
              <a:extLst>
                <a:ext uri="{FF2B5EF4-FFF2-40B4-BE49-F238E27FC236}">
                  <a16:creationId xmlns:a16="http://schemas.microsoft.com/office/drawing/2014/main" id="{A31379D8-F167-4F36-81D6-7E51FA3C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57356" name="Rectangle 6">
              <a:extLst>
                <a:ext uri="{FF2B5EF4-FFF2-40B4-BE49-F238E27FC236}">
                  <a16:creationId xmlns:a16="http://schemas.microsoft.com/office/drawing/2014/main" id="{36AE71D8-5F2C-4D18-BDBA-3110BC398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57357" name="Rectangle 7">
              <a:extLst>
                <a:ext uri="{FF2B5EF4-FFF2-40B4-BE49-F238E27FC236}">
                  <a16:creationId xmlns:a16="http://schemas.microsoft.com/office/drawing/2014/main" id="{E50D63CA-9876-4176-8070-7C5854BB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8" name="Rectangle 8">
              <a:extLst>
                <a:ext uri="{FF2B5EF4-FFF2-40B4-BE49-F238E27FC236}">
                  <a16:creationId xmlns:a16="http://schemas.microsoft.com/office/drawing/2014/main" id="{DE75D157-6024-4E21-AA0A-1F6D0E7BD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57359" name="Rectangle 9">
              <a:extLst>
                <a:ext uri="{FF2B5EF4-FFF2-40B4-BE49-F238E27FC236}">
                  <a16:creationId xmlns:a16="http://schemas.microsoft.com/office/drawing/2014/main" id="{FFAB3ABD-3B78-45EF-A755-325C70E2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0">
              <a:extLst>
                <a:ext uri="{FF2B5EF4-FFF2-40B4-BE49-F238E27FC236}">
                  <a16:creationId xmlns:a16="http://schemas.microsoft.com/office/drawing/2014/main" id="{D51B6013-BE3B-4661-B059-1CC93F35E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1" name="Line 11">
              <a:extLst>
                <a:ext uri="{FF2B5EF4-FFF2-40B4-BE49-F238E27FC236}">
                  <a16:creationId xmlns:a16="http://schemas.microsoft.com/office/drawing/2014/main" id="{6691EF86-CAAD-485E-8EBE-77B6A2DC9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2" name="Line 12">
              <a:extLst>
                <a:ext uri="{FF2B5EF4-FFF2-40B4-BE49-F238E27FC236}">
                  <a16:creationId xmlns:a16="http://schemas.microsoft.com/office/drawing/2014/main" id="{F20A1637-4F23-4FB7-BD8F-4BAA3C516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3" name="Line 13">
              <a:extLst>
                <a:ext uri="{FF2B5EF4-FFF2-40B4-BE49-F238E27FC236}">
                  <a16:creationId xmlns:a16="http://schemas.microsoft.com/office/drawing/2014/main" id="{44116AB5-7189-4ED2-8EE7-BEC3C6C74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4" name="Line 14">
              <a:extLst>
                <a:ext uri="{FF2B5EF4-FFF2-40B4-BE49-F238E27FC236}">
                  <a16:creationId xmlns:a16="http://schemas.microsoft.com/office/drawing/2014/main" id="{51F6DFAF-599E-419E-BA0F-851328465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5" name="Line 15">
              <a:extLst>
                <a:ext uri="{FF2B5EF4-FFF2-40B4-BE49-F238E27FC236}">
                  <a16:creationId xmlns:a16="http://schemas.microsoft.com/office/drawing/2014/main" id="{99A44D7E-F2CD-42C8-A28E-4C1ACB37E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6" name="Line 16">
              <a:extLst>
                <a:ext uri="{FF2B5EF4-FFF2-40B4-BE49-F238E27FC236}">
                  <a16:creationId xmlns:a16="http://schemas.microsoft.com/office/drawing/2014/main" id="{4910712C-F8CD-4191-BE32-EB5C23D7A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7" name="Line 17">
              <a:extLst>
                <a:ext uri="{FF2B5EF4-FFF2-40B4-BE49-F238E27FC236}">
                  <a16:creationId xmlns:a16="http://schemas.microsoft.com/office/drawing/2014/main" id="{2E860A3E-907C-43AA-9ABF-25B06699E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7349" name="Text Box 18">
            <a:extLst>
              <a:ext uri="{FF2B5EF4-FFF2-40B4-BE49-F238E27FC236}">
                <a16:creationId xmlns:a16="http://schemas.microsoft.com/office/drawing/2014/main" id="{46616807-BDC6-4F74-AE6F-71445AFAA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0" name="Text Box 19">
            <a:extLst>
              <a:ext uri="{FF2B5EF4-FFF2-40B4-BE49-F238E27FC236}">
                <a16:creationId xmlns:a16="http://schemas.microsoft.com/office/drawing/2014/main" id="{C607C5BA-9ED5-4C2B-93E3-6ADC4B04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1" name="Text Box 20">
            <a:extLst>
              <a:ext uri="{FF2B5EF4-FFF2-40B4-BE49-F238E27FC236}">
                <a16:creationId xmlns:a16="http://schemas.microsoft.com/office/drawing/2014/main" id="{821B63B8-5C2D-4151-879C-564A4899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57352" name="Text Box 21">
            <a:extLst>
              <a:ext uri="{FF2B5EF4-FFF2-40B4-BE49-F238E27FC236}">
                <a16:creationId xmlns:a16="http://schemas.microsoft.com/office/drawing/2014/main" id="{068F5D44-19CF-4FB1-87F2-9C008448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57353" name="Oval 22">
            <a:extLst>
              <a:ext uri="{FF2B5EF4-FFF2-40B4-BE49-F238E27FC236}">
                <a16:creationId xmlns:a16="http://schemas.microsoft.com/office/drawing/2014/main" id="{83329F1D-7F98-42B2-A706-8E575D38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22C614C-FE71-4DD6-B557-AF1D8827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6AF6744-4479-4B3B-9C7D-F0EA09A0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9396" name="Group 3">
            <a:extLst>
              <a:ext uri="{FF2B5EF4-FFF2-40B4-BE49-F238E27FC236}">
                <a16:creationId xmlns:a16="http://schemas.microsoft.com/office/drawing/2014/main" id="{AF8E1BD9-08FD-4DE8-8544-9C864067DFE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9405" name="AutoShape 4">
              <a:extLst>
                <a:ext uri="{FF2B5EF4-FFF2-40B4-BE49-F238E27FC236}">
                  <a16:creationId xmlns:a16="http://schemas.microsoft.com/office/drawing/2014/main" id="{68D2603A-78F0-48FF-853F-DCE98C4E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9406" name="Rectangle 5">
              <a:extLst>
                <a:ext uri="{FF2B5EF4-FFF2-40B4-BE49-F238E27FC236}">
                  <a16:creationId xmlns:a16="http://schemas.microsoft.com/office/drawing/2014/main" id="{69C95161-D399-4A02-9CF9-4106A458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59407" name="Rectangle 6">
              <a:extLst>
                <a:ext uri="{FF2B5EF4-FFF2-40B4-BE49-F238E27FC236}">
                  <a16:creationId xmlns:a16="http://schemas.microsoft.com/office/drawing/2014/main" id="{AF0B9947-54D9-4465-82DF-61BFECF8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59408" name="Rectangle 7">
              <a:extLst>
                <a:ext uri="{FF2B5EF4-FFF2-40B4-BE49-F238E27FC236}">
                  <a16:creationId xmlns:a16="http://schemas.microsoft.com/office/drawing/2014/main" id="{5228DFB6-2CB7-4FFF-831E-4E13CBD0C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59409" name="Rectangle 8">
              <a:extLst>
                <a:ext uri="{FF2B5EF4-FFF2-40B4-BE49-F238E27FC236}">
                  <a16:creationId xmlns:a16="http://schemas.microsoft.com/office/drawing/2014/main" id="{E4227348-54E1-401F-AD8C-A24148BD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59410" name="Rectangle 9">
              <a:extLst>
                <a:ext uri="{FF2B5EF4-FFF2-40B4-BE49-F238E27FC236}">
                  <a16:creationId xmlns:a16="http://schemas.microsoft.com/office/drawing/2014/main" id="{599E21E2-CD36-4F5E-9AED-F6A79B32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59411" name="Line 10">
              <a:extLst>
                <a:ext uri="{FF2B5EF4-FFF2-40B4-BE49-F238E27FC236}">
                  <a16:creationId xmlns:a16="http://schemas.microsoft.com/office/drawing/2014/main" id="{733D366D-9E34-4A16-B708-3F331CAEC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11">
              <a:extLst>
                <a:ext uri="{FF2B5EF4-FFF2-40B4-BE49-F238E27FC236}">
                  <a16:creationId xmlns:a16="http://schemas.microsoft.com/office/drawing/2014/main" id="{3EEDFF01-A7B5-46F5-8B64-324A4FE3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12">
              <a:extLst>
                <a:ext uri="{FF2B5EF4-FFF2-40B4-BE49-F238E27FC236}">
                  <a16:creationId xmlns:a16="http://schemas.microsoft.com/office/drawing/2014/main" id="{70056646-7B36-44C5-8F43-ABB1C26D1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13">
              <a:extLst>
                <a:ext uri="{FF2B5EF4-FFF2-40B4-BE49-F238E27FC236}">
                  <a16:creationId xmlns:a16="http://schemas.microsoft.com/office/drawing/2014/main" id="{36D13190-B637-4542-81A8-F0FA40AC5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14">
              <a:extLst>
                <a:ext uri="{FF2B5EF4-FFF2-40B4-BE49-F238E27FC236}">
                  <a16:creationId xmlns:a16="http://schemas.microsoft.com/office/drawing/2014/main" id="{14A08599-ABBC-46FA-B763-47E7235FC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15">
              <a:extLst>
                <a:ext uri="{FF2B5EF4-FFF2-40B4-BE49-F238E27FC236}">
                  <a16:creationId xmlns:a16="http://schemas.microsoft.com/office/drawing/2014/main" id="{5CDBAC31-C4AB-4D17-ADD9-F8E106F71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16">
              <a:extLst>
                <a:ext uri="{FF2B5EF4-FFF2-40B4-BE49-F238E27FC236}">
                  <a16:creationId xmlns:a16="http://schemas.microsoft.com/office/drawing/2014/main" id="{72275328-4B98-483B-911C-927FB6282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17">
              <a:extLst>
                <a:ext uri="{FF2B5EF4-FFF2-40B4-BE49-F238E27FC236}">
                  <a16:creationId xmlns:a16="http://schemas.microsoft.com/office/drawing/2014/main" id="{4A64634F-F35F-40F6-A8F1-320A2E0CD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397" name="Text Box 18">
            <a:extLst>
              <a:ext uri="{FF2B5EF4-FFF2-40B4-BE49-F238E27FC236}">
                <a16:creationId xmlns:a16="http://schemas.microsoft.com/office/drawing/2014/main" id="{820B52D7-4985-43AF-A4DC-C08F7DB5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8" name="Text Box 19">
            <a:extLst>
              <a:ext uri="{FF2B5EF4-FFF2-40B4-BE49-F238E27FC236}">
                <a16:creationId xmlns:a16="http://schemas.microsoft.com/office/drawing/2014/main" id="{FD3E0DA2-6D24-4121-AD74-4E29F896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9" name="Text Box 20">
            <a:extLst>
              <a:ext uri="{FF2B5EF4-FFF2-40B4-BE49-F238E27FC236}">
                <a16:creationId xmlns:a16="http://schemas.microsoft.com/office/drawing/2014/main" id="{50A6E86F-0193-41C2-B50C-FEFB34CF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0" name="Text Box 21">
            <a:extLst>
              <a:ext uri="{FF2B5EF4-FFF2-40B4-BE49-F238E27FC236}">
                <a16:creationId xmlns:a16="http://schemas.microsoft.com/office/drawing/2014/main" id="{D121E0BB-AF87-424F-912B-6A5E4142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1" name="Text Box 22">
            <a:extLst>
              <a:ext uri="{FF2B5EF4-FFF2-40B4-BE49-F238E27FC236}">
                <a16:creationId xmlns:a16="http://schemas.microsoft.com/office/drawing/2014/main" id="{2DD8BD06-7ADA-4EB1-BDCD-118B4A76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59402" name="Text Box 23">
            <a:extLst>
              <a:ext uri="{FF2B5EF4-FFF2-40B4-BE49-F238E27FC236}">
                <a16:creationId xmlns:a16="http://schemas.microsoft.com/office/drawing/2014/main" id="{71151B59-AFA6-4BBA-97F4-185292B9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59403" name="Text Box 24">
            <a:extLst>
              <a:ext uri="{FF2B5EF4-FFF2-40B4-BE49-F238E27FC236}">
                <a16:creationId xmlns:a16="http://schemas.microsoft.com/office/drawing/2014/main" id="{5C23991E-5A8E-4361-8CA1-EE452641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59404" name="Text Box 25">
            <a:extLst>
              <a:ext uri="{FF2B5EF4-FFF2-40B4-BE49-F238E27FC236}">
                <a16:creationId xmlns:a16="http://schemas.microsoft.com/office/drawing/2014/main" id="{9B0E5AF3-1151-4E70-89F8-06836250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80293E3-39DB-4958-B3E1-605427E1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0FE66"/>
          </a:solidFill>
        </p:spPr>
        <p:txBody>
          <a:bodyPr/>
          <a:lstStyle/>
          <a:p>
            <a:pPr eaLnBrk="1" hangingPunct="1"/>
            <a:r>
              <a:rPr lang="cs-CZ" altLang="cs-CZ" b="1"/>
              <a:t>Právo Evropské unie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0ABF8E-D544-4BEA-8682-69782FBF5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EU = zcela zvláštní mezinárodní organizace</a:t>
            </a:r>
          </a:p>
          <a:p>
            <a:pPr eaLnBrk="1" hangingPunct="1"/>
            <a:r>
              <a:rPr lang="cs-CZ" altLang="cs-CZ" b="1" i="1"/>
              <a:t>členské státy podřízeny</a:t>
            </a:r>
          </a:p>
          <a:p>
            <a:pPr eaLnBrk="1" hangingPunct="1"/>
            <a:r>
              <a:rPr lang="cs-CZ" altLang="cs-CZ"/>
              <a:t>neplatí zásada svrchované rovnosti</a:t>
            </a:r>
          </a:p>
          <a:p>
            <a:pPr eaLnBrk="1" hangingPunct="1"/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/>
            <a:r>
              <a:rPr lang="cs-CZ" altLang="cs-CZ"/>
              <a:t>upravuje vztahy mezi EU a členskými státy a mezi EU a jednotlivci</a:t>
            </a:r>
          </a:p>
          <a:p>
            <a:pPr eaLnBrk="1" hangingPunct="1"/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7642B124-798A-4BCA-9DEB-E5A2070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</a:t>
            </a: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2E6E18E5-B864-42FF-9B3E-0FDE7BEB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základní funkce práva: vnitřní uspořádání systému (řád)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aktivity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B8E6261F-CC4C-4890-9741-B02D8893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FB12D25-B340-4AB9-AABB-330CB4FF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2800" b="1"/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eaLnBrk="1" hangingPunct="1">
              <a:buClrTx/>
              <a:buFontTx/>
              <a:buNone/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  <a:p>
            <a:pPr eaLnBrk="1" hangingPunct="1"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37891D6-8EAA-4C26-8297-4A41016B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CC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CBDF50-01CA-40F6-8D4A-5C46AFC3D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B645AC3-5E32-401D-872C-EFE45C25F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967287"/>
          </a:xfrm>
          <a:solidFill>
            <a:srgbClr val="E5FFFC"/>
          </a:solidFill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právo = regulativní normativní systém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zajišťuje fungování </a:t>
            </a:r>
            <a:r>
              <a:rPr lang="cs-CZ" altLang="cs-CZ" b="1">
                <a:solidFill>
                  <a:srgbClr val="0000FF"/>
                </a:solidFill>
              </a:rPr>
              <a:t>společnosti lidí</a:t>
            </a:r>
            <a:r>
              <a:rPr lang="cs-CZ" altLang="cs-CZ"/>
              <a:t> (státu)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definice: </a:t>
            </a:r>
            <a:r>
              <a:rPr lang="cs-CZ" altLang="cs-CZ" b="1">
                <a:solidFill>
                  <a:srgbClr val="CC0000"/>
                </a:solidFill>
              </a:rPr>
              <a:t>soubor pravidel chování stanovených a vynutitelných státem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jiné normativní systémy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„společnost“ států:</a:t>
            </a:r>
            <a:r>
              <a:rPr lang="cs-CZ" altLang="cs-CZ"/>
              <a:t> mezinárodní rozměr práva </a:t>
            </a:r>
            <a:r>
              <a:rPr lang="cs-CZ" altLang="cs-CZ" b="1" i="1">
                <a:solidFill>
                  <a:srgbClr val="A50021"/>
                </a:solidFill>
              </a:rPr>
              <a:t>(mezinárodní společenství)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b="1" i="1">
                <a:solidFill>
                  <a:srgbClr val="FF0000"/>
                </a:solidFill>
              </a:rPr>
              <a:t>Evropská unie:</a:t>
            </a:r>
            <a:r>
              <a:rPr lang="cs-CZ" altLang="cs-CZ"/>
              <a:t> ani stát, ani mezinárodní společenství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87B53E-31FF-49FF-B4A9-0616F2DF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 - 2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978FD1-8E38-4703-9717-373483ED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967287"/>
          </a:xfrm>
          <a:solidFill>
            <a:srgbClr val="E5FFFC"/>
          </a:solidFill>
        </p:spPr>
        <p:txBody>
          <a:bodyPr/>
          <a:lstStyle/>
          <a:p>
            <a:pPr eaLnBrk="1" hangingPunct="1"/>
            <a:r>
              <a:rPr lang="cs-CZ" altLang="cs-CZ" sz="2800"/>
              <a:t>mnohoznačnost práva v obecném pojímání – výsledek: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1. vnitrostátní (národní) právo</a:t>
            </a:r>
            <a:r>
              <a:rPr lang="cs-CZ" altLang="cs-CZ" sz="2800"/>
              <a:t> – má každý stát</a:t>
            </a:r>
          </a:p>
          <a:p>
            <a:pPr lvl="1" eaLnBrk="1" hangingPunct="1"/>
            <a:r>
              <a:rPr lang="cs-CZ" altLang="cs-CZ" sz="2400"/>
              <a:t>reguluje vnitrostátní vztahy - uvnitř jednotlivých států: stát --- jednotlivec, jednotlivci (osoby) navzájem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2. mezinárodní právo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mezinárodní vztahy (mezi státy)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3. právo Evropské unie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vztahy k EU a uvnitř EU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57D74894-C500-41BE-BFFE-561303121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3384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60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E6E6D35D-2347-4358-99A6-C032605B6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6400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47A1F438-665C-4AC3-9B10-A6ABE8741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ve státu 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E2DD7620-B51C-423E-9D24-D6FDF30F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58913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endParaRPr lang="cs-CZ" altLang="cs-CZ" sz="2800" b="1" dirty="0">
              <a:solidFill>
                <a:srgbClr val="000080"/>
              </a:solidFill>
            </a:endParaRP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 u="sng" dirty="0">
                <a:solidFill>
                  <a:srgbClr val="000080"/>
                </a:solidFill>
              </a:rPr>
              <a:t>V N I T R O S T Á T N Í  (Č E S K É)  P R Á V O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/>
              <a:t>pravidla určena: státu samotnému a jednotlivcům (subjektům)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SUBORDINAČNÍ CHARAKTER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B91AF02F-076B-43CD-97C5-FB07CC00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492375"/>
            <a:ext cx="23764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3317" name="Text Box 1">
            <a:extLst>
              <a:ext uri="{FF2B5EF4-FFF2-40B4-BE49-F238E27FC236}">
                <a16:creationId xmlns:a16="http://schemas.microsoft.com/office/drawing/2014/main" id="{682328B5-951B-4205-AEB3-04EAC51B9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2644775"/>
            <a:ext cx="23764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5C716A67-7C50-4A34-ABE9-C73EAB75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341438"/>
            <a:ext cx="33131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C63B703-5650-437E-9C62-497A3970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5364" name="Group 3">
            <a:extLst>
              <a:ext uri="{FF2B5EF4-FFF2-40B4-BE49-F238E27FC236}">
                <a16:creationId xmlns:a16="http://schemas.microsoft.com/office/drawing/2014/main" id="{50630629-09C6-45B7-A638-C8647AEF565D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5367" name="AutoShape 4">
              <a:extLst>
                <a:ext uri="{FF2B5EF4-FFF2-40B4-BE49-F238E27FC236}">
                  <a16:creationId xmlns:a16="http://schemas.microsoft.com/office/drawing/2014/main" id="{1698771F-03D2-41B6-A6CB-4CF5C348E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5368" name="Rectangle 5">
              <a:extLst>
                <a:ext uri="{FF2B5EF4-FFF2-40B4-BE49-F238E27FC236}">
                  <a16:creationId xmlns:a16="http://schemas.microsoft.com/office/drawing/2014/main" id="{76D79162-856B-402D-BE1D-342A9236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400"/>
              <a:ext cx="1080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 právo jako systém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5369" name="Rectangle 6">
              <a:extLst>
                <a:ext uri="{FF2B5EF4-FFF2-40B4-BE49-F238E27FC236}">
                  <a16:creationId xmlns:a16="http://schemas.microsoft.com/office/drawing/2014/main" id="{AB72BE60-2CDC-4119-954F-31C9548D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961"/>
              <a:ext cx="1576" cy="979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b="1">
                  <a:cs typeface="Arial" panose="020B0604020202020204" pitchFamily="34" charset="0"/>
                </a:rPr>
                <a:t>Stát A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76F8BA18-4791-45AF-8194-76F712AF4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732"/>
              <a:ext cx="1553" cy="101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cs-CZ" altLang="cs-CZ" sz="1800" b="1" dirty="0">
                  <a:latin typeface="+mj-lt"/>
                </a:rPr>
                <a:t>Jednotlivec státu A</a:t>
              </a:r>
            </a:p>
          </p:txBody>
        </p:sp>
        <p:sp>
          <p:nvSpPr>
            <p:cNvPr id="15371" name="Line 8">
              <a:extLst>
                <a:ext uri="{FF2B5EF4-FFF2-40B4-BE49-F238E27FC236}">
                  <a16:creationId xmlns:a16="http://schemas.microsoft.com/office/drawing/2014/main" id="{3FBB9EC4-4858-49E5-92A4-1F747B83D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2" name="Line 9">
              <a:extLst>
                <a:ext uri="{FF2B5EF4-FFF2-40B4-BE49-F238E27FC236}">
                  <a16:creationId xmlns:a16="http://schemas.microsoft.com/office/drawing/2014/main" id="{5CEEF7DB-AD24-4395-AE78-2A351A631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0">
              <a:extLst>
                <a:ext uri="{FF2B5EF4-FFF2-40B4-BE49-F238E27FC236}">
                  <a16:creationId xmlns:a16="http://schemas.microsoft.com/office/drawing/2014/main" id="{18E0AD67-A75B-487A-9D49-8BF00AAD7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35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4" name="Line 11">
              <a:extLst>
                <a:ext uri="{FF2B5EF4-FFF2-40B4-BE49-F238E27FC236}">
                  <a16:creationId xmlns:a16="http://schemas.microsoft.com/office/drawing/2014/main" id="{7265635C-4D5C-4625-BAD9-BBC5FDE0C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18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2">
              <a:extLst>
                <a:ext uri="{FF2B5EF4-FFF2-40B4-BE49-F238E27FC236}">
                  <a16:creationId xmlns:a16="http://schemas.microsoft.com/office/drawing/2014/main" id="{C8E4712A-7119-4232-B307-E9C70808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5" name="Text Box 13">
            <a:extLst>
              <a:ext uri="{FF2B5EF4-FFF2-40B4-BE49-F238E27FC236}">
                <a16:creationId xmlns:a16="http://schemas.microsoft.com/office/drawing/2014/main" id="{12A6D616-5102-41C2-BA65-3C84C31E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3318" name="Text Box 14">
            <a:extLst>
              <a:ext uri="{FF2B5EF4-FFF2-40B4-BE49-F238E27FC236}">
                <a16:creationId xmlns:a16="http://schemas.microsoft.com/office/drawing/2014/main" id="{99D669FF-B470-4D70-8F9C-F57ADADE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90913"/>
            <a:ext cx="1154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právo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1158</Words>
  <Application>Microsoft Office PowerPoint</Application>
  <PresentationFormat>Předvádění na obrazovce (4:3)</PresentationFormat>
  <Paragraphs>320</Paragraphs>
  <Slides>36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Arial Unicode MS</vt:lpstr>
      <vt:lpstr>DejaVu Sans</vt:lpstr>
      <vt:lpstr>Lucida Sans Unicode</vt:lpstr>
      <vt:lpstr>Times New Roman</vt:lpstr>
      <vt:lpstr>WenQuanYi Micro Hei</vt:lpstr>
      <vt:lpstr>Wingdings</vt:lpstr>
      <vt:lpstr>Motiv systému Office</vt:lpstr>
      <vt:lpstr>Prezentace aplikace PowerPoint</vt:lpstr>
      <vt:lpstr>    </vt:lpstr>
      <vt:lpstr>   </vt:lpstr>
      <vt:lpstr>Prezentace aplikace PowerPoint</vt:lpstr>
      <vt:lpstr>Právo jako společenský jev</vt:lpstr>
      <vt:lpstr>Právo jako společenský jev - 2</vt:lpstr>
      <vt:lpstr>Prezentace aplikace PowerPoint</vt:lpstr>
      <vt:lpstr>Prezentace aplikace PowerPoint</vt:lpstr>
      <vt:lpstr>Prezentace aplikace PowerPoint</vt:lpstr>
      <vt:lpstr>Prezentace aplikace PowerPoint</vt:lpstr>
      <vt:lpstr>Vnitrostátní právo  1</vt:lpstr>
      <vt:lpstr>Vnitrostátní právo 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Zvláštnosti mezinárodního práva</vt:lpstr>
      <vt:lpstr>Prezentace aplikace PowerPoint</vt:lpstr>
      <vt:lpstr>Prezentace aplikace PowerPoint</vt:lpstr>
      <vt:lpstr>Mezinárodní právo  </vt:lpstr>
      <vt:lpstr>Prezentace aplikace PowerPoint</vt:lpstr>
      <vt:lpstr>Prezentace aplikace PowerPoint</vt:lpstr>
      <vt:lpstr>Podstata Evropské unie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Právo Evropské unie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82</cp:revision>
  <cp:lastPrinted>1601-01-01T00:00:00Z</cp:lastPrinted>
  <dcterms:created xsi:type="dcterms:W3CDTF">1601-01-01T00:00:00Z</dcterms:created>
  <dcterms:modified xsi:type="dcterms:W3CDTF">2021-03-24T12:51:37Z</dcterms:modified>
</cp:coreProperties>
</file>