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sldIdLst>
    <p:sldId id="302" r:id="rId2"/>
    <p:sldId id="294" r:id="rId3"/>
    <p:sldId id="293" r:id="rId4"/>
    <p:sldId id="256" r:id="rId5"/>
    <p:sldId id="297" r:id="rId6"/>
    <p:sldId id="298" r:id="rId7"/>
    <p:sldId id="258" r:id="rId8"/>
    <p:sldId id="259" r:id="rId9"/>
    <p:sldId id="260" r:id="rId10"/>
    <p:sldId id="261" r:id="rId11"/>
    <p:sldId id="295" r:id="rId12"/>
    <p:sldId id="296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300" r:id="rId23"/>
    <p:sldId id="272" r:id="rId24"/>
    <p:sldId id="276" r:id="rId25"/>
    <p:sldId id="301" r:id="rId26"/>
    <p:sldId id="277" r:id="rId27"/>
    <p:sldId id="278" r:id="rId28"/>
    <p:sldId id="303" r:id="rId29"/>
    <p:sldId id="279" r:id="rId30"/>
    <p:sldId id="292" r:id="rId31"/>
    <p:sldId id="280" r:id="rId32"/>
    <p:sldId id="281" r:id="rId33"/>
    <p:sldId id="282" r:id="rId34"/>
    <p:sldId id="299" r:id="rId35"/>
    <p:sldId id="283" r:id="rId36"/>
    <p:sldId id="284" r:id="rId37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FFFF66"/>
    <a:srgbClr val="008000"/>
    <a:srgbClr val="B7EA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F4C9E8BD-4538-4A8E-A55A-426D044DB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4D0CDA71-2739-4652-8F8E-0E391BA83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D5CC861B-EF71-4BE8-96A1-7F84775DDBF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7377113"/>
            <a:ext cx="0" cy="162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3D9105C-E572-4A55-8C8E-0538725F41B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16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94E1BD5C-58FF-4691-8016-69D51AD378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267A746-AF1B-4B08-B0EA-AD5E98962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524D38C1-37CE-4078-ACB1-C6EF58D1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977B4E8-65E8-41F5-AEC0-2CAF3290ED5F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1474511-580B-435A-A524-C6A26AC23F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B67E322-D699-4F10-9AFB-D7C26654E4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3B2D73EE-E1C7-4662-8A5F-EBCD5742EE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062F393-C078-465C-92DB-1C170CB87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44CA7B37-7F2C-48C1-8F98-0E95C02D7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6E81F87-FB4C-410D-A280-40F5D3E3C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BC8825CC-5DC2-4439-A1C8-10C2515599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E4B8D73-41C3-4233-9A63-3AC38F8D99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424E2CBF-E5BB-4348-B8DA-558441A724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DAEA1B1C-1F3E-479F-AB93-5611492905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9E006FBC-133F-4FAE-AF24-E301C5158D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6F60A581-651F-49EE-8400-78415EA7DD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C124B583-AC2C-4863-AA0E-EB3A834FD3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6857785C-89B9-4C28-AFFC-8E6EA841E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500D4316-99A8-4F3F-869F-E321034085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AD41B80-58CE-4CA1-A0C7-9D12C91965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>
            <a:extLst>
              <a:ext uri="{FF2B5EF4-FFF2-40B4-BE49-F238E27FC236}">
                <a16:creationId xmlns:a16="http://schemas.microsoft.com/office/drawing/2014/main" id="{2FFAEAE2-4CC8-4F99-943A-EBFF337080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9C3FE51A-249B-4150-922A-844CA2E7B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>
            <a:extLst>
              <a:ext uri="{FF2B5EF4-FFF2-40B4-BE49-F238E27FC236}">
                <a16:creationId xmlns:a16="http://schemas.microsoft.com/office/drawing/2014/main" id="{3879C7C2-7D4D-4482-864D-CDD2ADD6F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8D258263-4F82-4E66-BA3F-5AD3A5FF1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37E64DD3-6054-4C09-B0B2-42EA906B04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0962363-B107-4FEE-BE44-2D27D67551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>
            <a:extLst>
              <a:ext uri="{FF2B5EF4-FFF2-40B4-BE49-F238E27FC236}">
                <a16:creationId xmlns:a16="http://schemas.microsoft.com/office/drawing/2014/main" id="{4D348D53-FD56-4D00-A52D-D473CCB3D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4D2BC881-D87A-4484-B299-4FC62C58487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>
            <a:extLst>
              <a:ext uri="{FF2B5EF4-FFF2-40B4-BE49-F238E27FC236}">
                <a16:creationId xmlns:a16="http://schemas.microsoft.com/office/drawing/2014/main" id="{0DD64B62-91A1-4E21-9DD5-EBD27EC7C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1B1E5990-1212-44A3-B77C-C76DFDEA3C8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>
            <a:extLst>
              <a:ext uri="{FF2B5EF4-FFF2-40B4-BE49-F238E27FC236}">
                <a16:creationId xmlns:a16="http://schemas.microsoft.com/office/drawing/2014/main" id="{3C0C6F38-95DA-4F87-B862-F697CE0E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94D2FC18-000B-4F81-82B4-F430B137522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>
            <a:extLst>
              <a:ext uri="{FF2B5EF4-FFF2-40B4-BE49-F238E27FC236}">
                <a16:creationId xmlns:a16="http://schemas.microsoft.com/office/drawing/2014/main" id="{844860A4-89CB-4160-9A4B-1224D0528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7902B91-281E-4704-825D-B18B893A26CA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0B7FB5A4-DADB-4DC0-9CAA-383C687A3F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BF848B8D-A2B3-4ECF-A7F4-AD1BDCEB3B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>
            <a:extLst>
              <a:ext uri="{FF2B5EF4-FFF2-40B4-BE49-F238E27FC236}">
                <a16:creationId xmlns:a16="http://schemas.microsoft.com/office/drawing/2014/main" id="{7B18BABF-3503-4E91-BBE0-91A18EDCB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92F9E90-539D-49D2-BC13-E8F6B1446DF3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A5B1A274-D76B-4AC1-9BFA-6A25541125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34E8497B-665C-4546-A4B8-4E4EA1C9C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EE403C08-0D60-4E43-A35F-2F28498C1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CD56A2B-EDA6-4531-9ADF-1BC21F5B5449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ECE8F8CC-9705-455A-B222-303E163D06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63667656-FA28-4CE3-9C3D-E7CA7056A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>
            <a:extLst>
              <a:ext uri="{FF2B5EF4-FFF2-40B4-BE49-F238E27FC236}">
                <a16:creationId xmlns:a16="http://schemas.microsoft.com/office/drawing/2014/main" id="{D9EBB10F-C9D2-460E-9137-35E3639A1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B91C255-5AB5-4BA8-937A-05BAB099A84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3CCA094A-FA3F-485A-8053-179966B87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3330180C-F50D-416C-ACD1-AFD44C9157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E844C411-685E-4FD5-B4AA-9D1A181E18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F38F79B-28CF-42E3-82FC-DA880E8EA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BBACEB4B-AC99-40D7-BEA2-4C06D5D17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C846368-9D64-4D60-ADF1-B4DB918C2F6F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60C6C5C-78CB-4974-A5CC-E875C40BC1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2833B2B-E27C-41C2-826E-FDD6390BA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9AE55E56-6317-413D-92FB-B895A3B57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3C11C48-3A80-43D0-87B1-B2F3F45BC3D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48A0845-E60A-4E75-9EED-4EF80EDDAB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3763950C-A2CB-44C8-BF30-845F7E135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806A14D3-87DC-4341-A1C0-B06877F21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1B7DA33-20FC-4859-B7DA-D94611186C33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E764A24-341D-46A6-B628-6E7F752B34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F64CF2AC-5AEA-4E32-AF9A-99298331DC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32EA2328-E188-4877-A5E5-768232667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68B59D3-D8C8-4145-A222-3511273D9B76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BA83494-B344-4144-BB16-B091FF6E35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5E9BE9-F2BE-427E-A48B-E37C982712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66611237-D01F-4E3E-818A-198BD6E52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725488"/>
            <a:ext cx="2571750" cy="35782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D933249-23A2-4FE7-B569-2C3DC111BA7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3030D70D-E004-442E-8892-2472CEC3C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11FFF00-AA51-4A62-B118-FE71E71FB732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0A2C8049-D59B-4AFE-8CF5-F8A607D056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297BC67-4C5D-44AF-B3DD-206B04A76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FA600D-D87B-46C8-90AF-9E23654DAEF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20530-A098-4645-9B0A-9D5FCF3804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555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7F1CD7-3BB3-49BE-A764-27746278CD5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021A-3F37-4867-8FA0-5480AD4C9F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6803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8FDF84-8DCB-4BA3-8493-9661369E7C7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77A36-2E9D-401C-86AA-191D26C7F4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4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539DEF4-40EE-4F38-8804-C02B3E36841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13357-A6F8-4EAF-BC43-93F5E4BD6B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359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67801BB-875D-4919-AAE4-31E5754D651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0F6ED-E093-48E8-ABAB-BC6A857BB4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87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FDFBF3-8B95-479D-9592-454FE73D73D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34B31-7789-4981-BFF1-5AF7275C50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124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40506BF-A32B-4DB0-8907-8412D60DE66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9A0E4-5F44-4BA4-976F-DDFC995759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804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B55679B-21D2-4701-A997-53C05E7FC92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14319-B942-4D6E-8F08-DC77531F45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333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43D77C59-65C4-44DB-A4B2-D432FDDEA5F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BDB5B-EEC6-43E4-B1DD-7C7518435A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763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A15932-5FFE-47CB-81D4-9EA509E2F9F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A59CD-0ACF-4BBA-8067-1AB734FA0C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319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A029AA-942F-42FA-B952-F4BAD0561C2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1F9D2-07FD-42C6-9DEA-915DE3B3A6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658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45F93B8-E563-48D9-9FD5-4C4508867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567BF417-3410-43B9-B0AE-7061A61C8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4BB60E56-84C9-4179-8895-136E72F9B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52A16692-CFEC-4148-BA15-B579FBF18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9329A7F-F2FD-4A50-B2B6-E5DB9150034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ADE6C4-4EB6-4688-9ED6-FF39157B96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FE9A7FF5-FAB4-4F08-A317-6756862C2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endParaRPr lang="cs-CZ" altLang="cs-CZ" sz="2800" dirty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>
                <a:solidFill>
                  <a:schemeClr val="tx1"/>
                </a:solidFill>
              </a:rPr>
              <a:t>Mezinárodní a evropské právo pro veřejnou správu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1" dirty="0">
              <a:solidFill>
                <a:srgbClr val="A50021"/>
              </a:solidFill>
            </a:endParaRPr>
          </a:p>
          <a:p>
            <a:pPr marL="742950" indent="-742950" algn="ctr" eaLnBrk="1" hangingPunct="1">
              <a:spcBef>
                <a:spcPct val="0"/>
              </a:spcBef>
              <a:buClrTx/>
              <a:buFontTx/>
              <a:buAutoNum type="arabicPeriod"/>
            </a:pPr>
            <a:r>
              <a:rPr lang="cs-CZ" altLang="cs-CZ" sz="4400" b="1" dirty="0">
                <a:solidFill>
                  <a:srgbClr val="A50021"/>
                </a:solidFill>
              </a:rPr>
              <a:t>Právní řád ČR: tři právní systémy</a:t>
            </a:r>
            <a:br>
              <a:rPr lang="cs-CZ" altLang="cs-CZ" sz="900" b="1" dirty="0">
                <a:solidFill>
                  <a:srgbClr val="CC0000"/>
                </a:solidFill>
              </a:rPr>
            </a:br>
            <a:endParaRPr lang="cs-CZ" altLang="cs-CZ" sz="900" b="1" dirty="0">
              <a:solidFill>
                <a:srgbClr val="CC0000"/>
              </a:solidFill>
            </a:endParaRPr>
          </a:p>
          <a:p>
            <a:pPr marL="742950" indent="-742950" algn="ctr" eaLnBrk="1" hangingPunct="1">
              <a:spcBef>
                <a:spcPct val="0"/>
              </a:spcBef>
              <a:buClrTx/>
              <a:buFontTx/>
              <a:buAutoNum type="arabicPeriod"/>
            </a:pPr>
            <a:endParaRPr lang="cs-CZ" altLang="cs-CZ" sz="900" b="1" dirty="0">
              <a:solidFill>
                <a:srgbClr val="CC0000"/>
              </a:solidFill>
            </a:endParaRPr>
          </a:p>
          <a:p>
            <a:pPr marL="742950" indent="-742950" algn="ctr" eaLnBrk="1" hangingPunct="1">
              <a:spcBef>
                <a:spcPct val="0"/>
              </a:spcBef>
              <a:buClrTx/>
              <a:buFontTx/>
              <a:buAutoNum type="arabicPeriod"/>
            </a:pPr>
            <a:r>
              <a:rPr lang="cs-CZ" altLang="cs-CZ" sz="800" b="1" dirty="0">
                <a:solidFill>
                  <a:schemeClr val="bg1"/>
                </a:solidFill>
              </a:rPr>
              <a:t>  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900" b="1" dirty="0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>
                <a:solidFill>
                  <a:srgbClr val="006600"/>
                </a:solidFill>
              </a:rPr>
              <a:t>Masarykova univerzita Brno 2021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4A46FB18-B4C4-44CB-BFEF-CBB3A68F9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Systém českého práva</a:t>
            </a: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5AC0D1EC-26EB-44F4-A308-5BB8FC82E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993300"/>
                </a:solidFill>
              </a:rPr>
              <a:t>	</a:t>
            </a:r>
            <a:r>
              <a:rPr lang="cs-CZ" altLang="cs-CZ" b="1"/>
              <a:t>1. </a:t>
            </a:r>
            <a:r>
              <a:rPr lang="cs-CZ" altLang="cs-CZ" b="1">
                <a:latin typeface="Arial Unicode MS" pitchFamily="32" charset="0"/>
              </a:rPr>
              <a:t>horizontální uspořádání: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veřejné – soukromé – procesní 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odvětví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3399"/>
                </a:solidFill>
              </a:rPr>
              <a:t>2. </a:t>
            </a:r>
            <a:r>
              <a:rPr lang="cs-CZ" altLang="cs-CZ" b="1">
                <a:solidFill>
                  <a:srgbClr val="003399"/>
                </a:solidFill>
                <a:latin typeface="Arial Unicode MS" pitchFamily="32" charset="0"/>
              </a:rPr>
              <a:t>vertikální uspořádání (právní síla):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>
                <a:solidFill>
                  <a:srgbClr val="003399"/>
                </a:solidFill>
              </a:rPr>
              <a:t>ústavní pořádek (ústavní zákony, Listina)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>
                <a:solidFill>
                  <a:srgbClr val="003399"/>
                </a:solidFill>
              </a:rPr>
              <a:t>zákony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>
                <a:solidFill>
                  <a:srgbClr val="003399"/>
                </a:solidFill>
              </a:rPr>
              <a:t>nařízení vlády, vyhlášky ústředních orgánů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>
                <a:solidFill>
                  <a:srgbClr val="003399"/>
                </a:solidFill>
              </a:rPr>
              <a:t>vyhlášky územních orgánů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4FECC24-7270-4162-B2C0-BE6CE1A60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/>
          <a:lstStyle/>
          <a:p>
            <a:pPr eaLnBrk="1" hangingPunct="1"/>
            <a:r>
              <a:rPr lang="cs-CZ" altLang="cs-CZ"/>
              <a:t>Vnitrostátní právo  1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D200BE4-6D55-4E93-968F-D6F1304EE4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subordinační povaha</a:t>
            </a:r>
            <a:r>
              <a:rPr lang="cs-CZ" altLang="cs-CZ"/>
              <a:t> v rámci státu</a:t>
            </a:r>
          </a:p>
          <a:p>
            <a:pPr eaLnBrk="1" hangingPunct="1"/>
            <a:r>
              <a:rPr lang="cs-CZ" altLang="cs-CZ" b="1">
                <a:solidFill>
                  <a:srgbClr val="0066FF"/>
                </a:solidFill>
              </a:rPr>
              <a:t>vertikální hierarchizace:</a:t>
            </a:r>
            <a:r>
              <a:rPr lang="cs-CZ" altLang="cs-CZ"/>
              <a:t> právní síla</a:t>
            </a:r>
          </a:p>
          <a:p>
            <a:pPr lvl="1" eaLnBrk="1" hangingPunct="1"/>
            <a:r>
              <a:rPr lang="cs-CZ" altLang="cs-CZ" b="1"/>
              <a:t>ústavní</a:t>
            </a:r>
            <a:r>
              <a:rPr lang="cs-CZ" altLang="cs-CZ"/>
              <a:t> pořádek (ústava, ústavní zákon, </a:t>
            </a:r>
          </a:p>
          <a:p>
            <a:pPr lvl="1" eaLnBrk="1" hangingPunct="1"/>
            <a:r>
              <a:rPr lang="cs-CZ" altLang="cs-CZ"/>
              <a:t>		Listina základních práv a svobod)</a:t>
            </a:r>
          </a:p>
          <a:p>
            <a:pPr lvl="1" eaLnBrk="1" hangingPunct="1"/>
            <a:r>
              <a:rPr lang="cs-CZ" altLang="cs-CZ" b="1"/>
              <a:t>zákony</a:t>
            </a:r>
          </a:p>
          <a:p>
            <a:pPr lvl="1" eaLnBrk="1" hangingPunct="1"/>
            <a:r>
              <a:rPr lang="cs-CZ" altLang="cs-CZ" b="1"/>
              <a:t>nařízení</a:t>
            </a:r>
            <a:r>
              <a:rPr lang="cs-CZ" altLang="cs-CZ"/>
              <a:t> vlády</a:t>
            </a:r>
          </a:p>
          <a:p>
            <a:pPr lvl="1" eaLnBrk="1" hangingPunct="1"/>
            <a:r>
              <a:rPr lang="cs-CZ" altLang="cs-CZ" b="1"/>
              <a:t>vyhlášky</a:t>
            </a:r>
            <a:r>
              <a:rPr lang="cs-CZ" altLang="cs-CZ"/>
              <a:t> ministerstev</a:t>
            </a:r>
          </a:p>
          <a:p>
            <a:pPr lvl="1" eaLnBrk="1" hangingPunct="1"/>
            <a:r>
              <a:rPr lang="cs-CZ" altLang="cs-CZ"/>
              <a:t>předpisy s omezenou místní působností</a:t>
            </a:r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4E20156D-5483-4C40-93E9-60FB7B7E7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1013" y="2852738"/>
            <a:ext cx="0" cy="28082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6466EF1-3751-4BB1-A1E2-FBD873237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33FFE7"/>
          </a:solidFill>
        </p:spPr>
        <p:txBody>
          <a:bodyPr/>
          <a:lstStyle/>
          <a:p>
            <a:pPr eaLnBrk="1" hangingPunct="1"/>
            <a:r>
              <a:rPr lang="cs-CZ" altLang="cs-CZ"/>
              <a:t>Vnitrostátní právo  2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763AE29-3EE1-4983-9741-78B98314F3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D4FCFB"/>
          </a:soli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0066FF"/>
                </a:solidFill>
              </a:rPr>
              <a:t>horizontální členění:</a:t>
            </a:r>
            <a:r>
              <a:rPr lang="cs-CZ" altLang="cs-CZ"/>
              <a:t> odvětví  </a:t>
            </a:r>
          </a:p>
          <a:p>
            <a:pPr lvl="1" eaLnBrk="1" hangingPunct="1"/>
            <a:r>
              <a:rPr lang="cs-CZ" altLang="cs-CZ" sz="3200" b="1"/>
              <a:t>právo veřejné</a:t>
            </a:r>
          </a:p>
          <a:p>
            <a:pPr lvl="1" eaLnBrk="1" hangingPunct="1"/>
            <a:r>
              <a:rPr lang="cs-CZ" altLang="cs-CZ" sz="3200" b="1"/>
              <a:t>právo soukromé</a:t>
            </a:r>
          </a:p>
          <a:p>
            <a:pPr lvl="1" eaLnBrk="1" hangingPunct="1"/>
            <a:r>
              <a:rPr lang="cs-CZ" altLang="cs-CZ" sz="3200" b="1"/>
              <a:t>ostatní (procesní)</a:t>
            </a:r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5F034FC4-D657-4130-8D5B-3E73966EA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365625"/>
            <a:ext cx="80645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cs-CZ" altLang="cs-CZ" sz="2800" b="1">
                <a:solidFill>
                  <a:schemeClr val="tx1"/>
                </a:solidFill>
              </a:rPr>
              <a:t>  </a:t>
            </a:r>
            <a:r>
              <a:rPr lang="cs-CZ" altLang="cs-CZ" sz="2800" b="1">
                <a:solidFill>
                  <a:srgbClr val="CC0000"/>
                </a:solidFill>
              </a:rPr>
              <a:t>vynutitelnost práva:</a:t>
            </a:r>
            <a:r>
              <a:rPr lang="cs-CZ" altLang="cs-CZ" sz="2800" b="1">
                <a:solidFill>
                  <a:schemeClr val="tx1"/>
                </a:solidFill>
              </a:rPr>
              <a:t> centralizovaná (stát) - sankce</a:t>
            </a:r>
            <a:endParaRPr lang="cs-CZ" altLang="cs-CZ" sz="2800">
              <a:solidFill>
                <a:schemeClr val="tx1"/>
              </a:solidFill>
            </a:endParaRPr>
          </a:p>
        </p:txBody>
      </p:sp>
      <p:sp>
        <p:nvSpPr>
          <p:cNvPr id="20485" name="Line 8">
            <a:extLst>
              <a:ext uri="{FF2B5EF4-FFF2-40B4-BE49-F238E27FC236}">
                <a16:creationId xmlns:a16="http://schemas.microsoft.com/office/drawing/2014/main" id="{A65E0445-3B09-4E25-BF90-EA39EBA53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8125" y="1916113"/>
            <a:ext cx="17287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84AA9012-A081-42EB-A4C5-F2F513FCB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Prameny českého práva</a:t>
            </a: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66C1B4E4-57FB-49EB-8DBE-C641B0020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773238"/>
            <a:ext cx="8140700" cy="39592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cs-CZ" altLang="cs-CZ" sz="2800" b="1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/>
              <a:t>právní normativní akt 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 b="1"/>
              <a:t>ústavní zákon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 b="1"/>
              <a:t>zákon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 b="1"/>
              <a:t>vládní nařízení, vyhlášky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 b="1"/>
              <a:t>(mezinárodní smlouvy)</a:t>
            </a:r>
          </a:p>
          <a:p>
            <a:pPr lvl="1" eaLnBrk="1" hangingPunct="1">
              <a:buClrTx/>
              <a:buFontTx/>
              <a:buNone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/>
              <a:t>normativní smlouva (kolektivní smlouva)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>
            <a:extLst>
              <a:ext uri="{FF2B5EF4-FFF2-40B4-BE49-F238E27FC236}">
                <a16:creationId xmlns:a16="http://schemas.microsoft.com/office/drawing/2014/main" id="{8CFB444D-F5BE-4FCC-93F1-D4BF01BF5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762000"/>
            <a:ext cx="8229600" cy="619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720" tIns="68040" rIns="81720" bIns="4248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B422F1A9-6268-42E5-B742-23937E4BE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3556" name="Group 3">
            <a:extLst>
              <a:ext uri="{FF2B5EF4-FFF2-40B4-BE49-F238E27FC236}">
                <a16:creationId xmlns:a16="http://schemas.microsoft.com/office/drawing/2014/main" id="{06BC92F3-04C5-4492-94DA-2BF10C490DC1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647700"/>
            <a:ext cx="7842250" cy="7672388"/>
            <a:chOff x="657" y="-408"/>
            <a:chExt cx="4940" cy="4833"/>
          </a:xfrm>
        </p:grpSpPr>
        <p:sp>
          <p:nvSpPr>
            <p:cNvPr id="23564" name="AutoShape 4">
              <a:extLst>
                <a:ext uri="{FF2B5EF4-FFF2-40B4-BE49-F238E27FC236}">
                  <a16:creationId xmlns:a16="http://schemas.microsoft.com/office/drawing/2014/main" id="{25EB0CE3-B5E1-4586-964D-05C006A8D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408"/>
              <a:ext cx="4940" cy="4833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3565" name="Rectangle 5">
              <a:extLst>
                <a:ext uri="{FF2B5EF4-FFF2-40B4-BE49-F238E27FC236}">
                  <a16:creationId xmlns:a16="http://schemas.microsoft.com/office/drawing/2014/main" id="{56AFA58B-146D-43D9-BE27-EBED1796B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" y="100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3566" name="Rectangle 6">
              <a:extLst>
                <a:ext uri="{FF2B5EF4-FFF2-40B4-BE49-F238E27FC236}">
                  <a16:creationId xmlns:a16="http://schemas.microsoft.com/office/drawing/2014/main" id="{8DAEBB23-B58A-4B2C-B5C4-41EE09A0E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480"/>
              <a:ext cx="862" cy="579"/>
            </a:xfrm>
            <a:prstGeom prst="rect">
              <a:avLst/>
            </a:prstGeom>
            <a:solidFill>
              <a:srgbClr val="FFFFFF"/>
            </a:solidFill>
            <a:ln w="572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20" tIns="52560" rIns="81720" bIns="4248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6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23567" name="Rectangle 7">
              <a:extLst>
                <a:ext uri="{FF2B5EF4-FFF2-40B4-BE49-F238E27FC236}">
                  <a16:creationId xmlns:a16="http://schemas.microsoft.com/office/drawing/2014/main" id="{E0B19E26-7380-4546-8D34-E9A9B5941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0" y="1480"/>
              <a:ext cx="863" cy="579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20" tIns="52560" rIns="81720" bIns="4248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6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23568" name="Rectangle 8">
              <a:extLst>
                <a:ext uri="{FF2B5EF4-FFF2-40B4-BE49-F238E27FC236}">
                  <a16:creationId xmlns:a16="http://schemas.microsoft.com/office/drawing/2014/main" id="{413ABF5A-1DDA-4451-A9F5-5C29F8BF3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2860"/>
              <a:ext cx="862" cy="580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20" tIns="50400" rIns="81720" bIns="4248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3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300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23569" name="Rectangle 9">
              <a:extLst>
                <a:ext uri="{FF2B5EF4-FFF2-40B4-BE49-F238E27FC236}">
                  <a16:creationId xmlns:a16="http://schemas.microsoft.com/office/drawing/2014/main" id="{8BE842C9-BA8F-4F0A-B138-F7924E514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0" y="2860"/>
              <a:ext cx="863" cy="580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20" tIns="50400" rIns="81720" bIns="4248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3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300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23570" name="Line 10">
              <a:extLst>
                <a:ext uri="{FF2B5EF4-FFF2-40B4-BE49-F238E27FC236}">
                  <a16:creationId xmlns:a16="http://schemas.microsoft.com/office/drawing/2014/main" id="{9B8C5463-091A-4A45-807A-D6608A630E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1" y="680"/>
              <a:ext cx="1018" cy="797"/>
            </a:xfrm>
            <a:prstGeom prst="line">
              <a:avLst/>
            </a:prstGeom>
            <a:noFill/>
            <a:ln w="324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1" name="Line 11">
              <a:extLst>
                <a:ext uri="{FF2B5EF4-FFF2-40B4-BE49-F238E27FC236}">
                  <a16:creationId xmlns:a16="http://schemas.microsoft.com/office/drawing/2014/main" id="{F4095E56-23DA-443E-B91A-037CA6481F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5" y="680"/>
              <a:ext cx="863" cy="797"/>
            </a:xfrm>
            <a:prstGeom prst="line">
              <a:avLst/>
            </a:prstGeom>
            <a:noFill/>
            <a:ln w="324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2" name="Line 12">
              <a:extLst>
                <a:ext uri="{FF2B5EF4-FFF2-40B4-BE49-F238E27FC236}">
                  <a16:creationId xmlns:a16="http://schemas.microsoft.com/office/drawing/2014/main" id="{5C817262-5039-4F13-AB9B-E1F09D133B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3" y="2062"/>
              <a:ext cx="0" cy="797"/>
            </a:xfrm>
            <a:prstGeom prst="line">
              <a:avLst/>
            </a:prstGeom>
            <a:noFill/>
            <a:ln w="3816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3" name="Line 13">
              <a:extLst>
                <a:ext uri="{FF2B5EF4-FFF2-40B4-BE49-F238E27FC236}">
                  <a16:creationId xmlns:a16="http://schemas.microsoft.com/office/drawing/2014/main" id="{267C198D-96EE-4E69-8E73-CAB8700163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3" y="2062"/>
              <a:ext cx="0" cy="797"/>
            </a:xfrm>
            <a:prstGeom prst="line">
              <a:avLst/>
            </a:prstGeom>
            <a:noFill/>
            <a:ln w="3816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4" name="Line 14">
              <a:extLst>
                <a:ext uri="{FF2B5EF4-FFF2-40B4-BE49-F238E27FC236}">
                  <a16:creationId xmlns:a16="http://schemas.microsoft.com/office/drawing/2014/main" id="{116B90CB-E4EE-4ACB-9241-38F1649CA7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4" y="1770"/>
              <a:ext cx="1223" cy="0"/>
            </a:xfrm>
            <a:prstGeom prst="line">
              <a:avLst/>
            </a:prstGeom>
            <a:noFill/>
            <a:ln w="7632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5" name="Line 15">
              <a:extLst>
                <a:ext uri="{FF2B5EF4-FFF2-40B4-BE49-F238E27FC236}">
                  <a16:creationId xmlns:a16="http://schemas.microsoft.com/office/drawing/2014/main" id="{3AEFCFAE-F8BA-494C-B0FA-87F4BF4327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4" y="3151"/>
              <a:ext cx="1223" cy="0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6" name="Line 16">
              <a:extLst>
                <a:ext uri="{FF2B5EF4-FFF2-40B4-BE49-F238E27FC236}">
                  <a16:creationId xmlns:a16="http://schemas.microsoft.com/office/drawing/2014/main" id="{945B8B96-961C-42DF-ACE8-E091ADC13B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1" y="680"/>
              <a:ext cx="947" cy="2176"/>
            </a:xfrm>
            <a:prstGeom prst="line">
              <a:avLst/>
            </a:prstGeom>
            <a:noFill/>
            <a:ln w="324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7" name="Line 17">
              <a:extLst>
                <a:ext uri="{FF2B5EF4-FFF2-40B4-BE49-F238E27FC236}">
                  <a16:creationId xmlns:a16="http://schemas.microsoft.com/office/drawing/2014/main" id="{42A521DF-34B4-4005-9A9C-26A73062D7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5" y="680"/>
              <a:ext cx="719" cy="2176"/>
            </a:xfrm>
            <a:prstGeom prst="line">
              <a:avLst/>
            </a:prstGeom>
            <a:noFill/>
            <a:ln w="324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3557" name="Text Box 18">
            <a:extLst>
              <a:ext uri="{FF2B5EF4-FFF2-40B4-BE49-F238E27FC236}">
                <a16:creationId xmlns:a16="http://schemas.microsoft.com/office/drawing/2014/main" id="{29C61DFB-1F95-43A4-AD86-CD7725777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811588"/>
            <a:ext cx="86836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493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23558" name="Text Box 19">
            <a:extLst>
              <a:ext uri="{FF2B5EF4-FFF2-40B4-BE49-F238E27FC236}">
                <a16:creationId xmlns:a16="http://schemas.microsoft.com/office/drawing/2014/main" id="{10585D8C-0B8F-440E-9D3A-0E5EFCC15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5525" y="3808413"/>
            <a:ext cx="86836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493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23559" name="Text Box 20">
            <a:extLst>
              <a:ext uri="{FF2B5EF4-FFF2-40B4-BE49-F238E27FC236}">
                <a16:creationId xmlns:a16="http://schemas.microsoft.com/office/drawing/2014/main" id="{1C89C59B-22CF-4B71-922E-7388B8E68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8888" y="3103563"/>
            <a:ext cx="92233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493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mezinárodní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právo</a:t>
            </a:r>
          </a:p>
        </p:txBody>
      </p:sp>
      <p:sp>
        <p:nvSpPr>
          <p:cNvPr id="23560" name="Text Box 21">
            <a:extLst>
              <a:ext uri="{FF2B5EF4-FFF2-40B4-BE49-F238E27FC236}">
                <a16:creationId xmlns:a16="http://schemas.microsoft.com/office/drawing/2014/main" id="{DFA95BC0-B89B-4ED1-9415-629A58207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6338" y="668338"/>
            <a:ext cx="290512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583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23561" name="Text Box 22">
            <a:extLst>
              <a:ext uri="{FF2B5EF4-FFF2-40B4-BE49-F238E27FC236}">
                <a16:creationId xmlns:a16="http://schemas.microsoft.com/office/drawing/2014/main" id="{CF23713C-061D-49AD-A94F-37B572294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38" y="596900"/>
            <a:ext cx="18415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3562" name="Text Box 23">
            <a:extLst>
              <a:ext uri="{FF2B5EF4-FFF2-40B4-BE49-F238E27FC236}">
                <a16:creationId xmlns:a16="http://schemas.microsoft.com/office/drawing/2014/main" id="{EBDCBE6E-64F1-469D-B114-EEB42DFE8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596900"/>
            <a:ext cx="461963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720" tIns="745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23563" name="Text Box 24">
            <a:extLst>
              <a:ext uri="{FF2B5EF4-FFF2-40B4-BE49-F238E27FC236}">
                <a16:creationId xmlns:a16="http://schemas.microsoft.com/office/drawing/2014/main" id="{1B0E9417-0142-40E0-9B92-245BC17C2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850" y="2881313"/>
            <a:ext cx="419100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745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>
                <a:solidFill>
                  <a:srgbClr val="FFFFFF"/>
                </a:solidFill>
              </a:rPr>
              <a:t>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DF579C9E-5045-4AF2-894E-1B7E15832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65163"/>
            <a:ext cx="822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44B847F-1F71-41E8-A58A-A83F8720C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5604" name="Group 3">
            <a:extLst>
              <a:ext uri="{FF2B5EF4-FFF2-40B4-BE49-F238E27FC236}">
                <a16:creationId xmlns:a16="http://schemas.microsoft.com/office/drawing/2014/main" id="{7C73BA5E-4E65-45D8-ACAB-DABC41185681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25610" name="AutoShape 4">
              <a:extLst>
                <a:ext uri="{FF2B5EF4-FFF2-40B4-BE49-F238E27FC236}">
                  <a16:creationId xmlns:a16="http://schemas.microsoft.com/office/drawing/2014/main" id="{FF7ADF78-5AD0-434C-A4AE-1D9AD991B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5611" name="Rectangle 5">
              <a:extLst>
                <a:ext uri="{FF2B5EF4-FFF2-40B4-BE49-F238E27FC236}">
                  <a16:creationId xmlns:a16="http://schemas.microsoft.com/office/drawing/2014/main" id="{4A24326E-0434-4B43-8AD3-97969D5A2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5612" name="Rectangle 6">
              <a:extLst>
                <a:ext uri="{FF2B5EF4-FFF2-40B4-BE49-F238E27FC236}">
                  <a16:creationId xmlns:a16="http://schemas.microsoft.com/office/drawing/2014/main" id="{D8FDD046-424D-4B26-BDF5-46BA3DE2F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A</a:t>
              </a:r>
            </a:p>
          </p:txBody>
        </p:sp>
        <p:sp>
          <p:nvSpPr>
            <p:cNvPr id="25613" name="Rectangle 7">
              <a:extLst>
                <a:ext uri="{FF2B5EF4-FFF2-40B4-BE49-F238E27FC236}">
                  <a16:creationId xmlns:a16="http://schemas.microsoft.com/office/drawing/2014/main" id="{1CF8B2B0-F0F2-4B85-B436-5A342CCE5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B</a:t>
              </a:r>
            </a:p>
          </p:txBody>
        </p:sp>
        <p:sp>
          <p:nvSpPr>
            <p:cNvPr id="25614" name="Rectangle 8">
              <a:extLst>
                <a:ext uri="{FF2B5EF4-FFF2-40B4-BE49-F238E27FC236}">
                  <a16:creationId xmlns:a16="http://schemas.microsoft.com/office/drawing/2014/main" id="{447EE934-2117-4186-BEF4-AAFE63D65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25615" name="Rectangle 9">
              <a:extLst>
                <a:ext uri="{FF2B5EF4-FFF2-40B4-BE49-F238E27FC236}">
                  <a16:creationId xmlns:a16="http://schemas.microsoft.com/office/drawing/2014/main" id="{795FE59D-34C6-4E77-8A01-16FEBEB02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B</a:t>
              </a:r>
            </a:p>
          </p:txBody>
        </p:sp>
        <p:sp>
          <p:nvSpPr>
            <p:cNvPr id="25616" name="Line 10">
              <a:extLst>
                <a:ext uri="{FF2B5EF4-FFF2-40B4-BE49-F238E27FC236}">
                  <a16:creationId xmlns:a16="http://schemas.microsoft.com/office/drawing/2014/main" id="{CE1DB017-C6FB-4CB8-A630-35B8C774A8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7" name="Line 11">
              <a:extLst>
                <a:ext uri="{FF2B5EF4-FFF2-40B4-BE49-F238E27FC236}">
                  <a16:creationId xmlns:a16="http://schemas.microsoft.com/office/drawing/2014/main" id="{4DD79B63-F74B-4F96-8506-1A86C60997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8" name="Line 12">
              <a:extLst>
                <a:ext uri="{FF2B5EF4-FFF2-40B4-BE49-F238E27FC236}">
                  <a16:creationId xmlns:a16="http://schemas.microsoft.com/office/drawing/2014/main" id="{A0943EC2-E21D-44FF-B3F1-1FA3D77AFC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9" name="Line 13">
              <a:extLst>
                <a:ext uri="{FF2B5EF4-FFF2-40B4-BE49-F238E27FC236}">
                  <a16:creationId xmlns:a16="http://schemas.microsoft.com/office/drawing/2014/main" id="{54E5130A-710F-43B9-AE34-0DEEA2D274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20" name="Line 16">
              <a:extLst>
                <a:ext uri="{FF2B5EF4-FFF2-40B4-BE49-F238E27FC236}">
                  <a16:creationId xmlns:a16="http://schemas.microsoft.com/office/drawing/2014/main" id="{F2BF670C-B64E-48F2-83E1-403720826D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21" name="Line 17">
              <a:extLst>
                <a:ext uri="{FF2B5EF4-FFF2-40B4-BE49-F238E27FC236}">
                  <a16:creationId xmlns:a16="http://schemas.microsoft.com/office/drawing/2014/main" id="{7E7FD942-5649-41BF-843C-2988528F5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5605" name="Text Box 18">
            <a:extLst>
              <a:ext uri="{FF2B5EF4-FFF2-40B4-BE49-F238E27FC236}">
                <a16:creationId xmlns:a16="http://schemas.microsoft.com/office/drawing/2014/main" id="{E77F0C51-EAC4-4010-9E3E-1EBE59F20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25606" name="Text Box 19">
            <a:extLst>
              <a:ext uri="{FF2B5EF4-FFF2-40B4-BE49-F238E27FC236}">
                <a16:creationId xmlns:a16="http://schemas.microsoft.com/office/drawing/2014/main" id="{B9B72FC1-3069-4AFD-B9D6-5AC863229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149725"/>
            <a:ext cx="1371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25607" name="Text Box 20">
            <a:extLst>
              <a:ext uri="{FF2B5EF4-FFF2-40B4-BE49-F238E27FC236}">
                <a16:creationId xmlns:a16="http://schemas.microsoft.com/office/drawing/2014/main" id="{0D426F2C-71E1-4944-8AC5-A926EAA2F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2969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B</a:t>
            </a:r>
          </a:p>
        </p:txBody>
      </p:sp>
      <p:sp>
        <p:nvSpPr>
          <p:cNvPr id="25608" name="Oval 23">
            <a:extLst>
              <a:ext uri="{FF2B5EF4-FFF2-40B4-BE49-F238E27FC236}">
                <a16:creationId xmlns:a16="http://schemas.microsoft.com/office/drawing/2014/main" id="{D3CA1575-320D-4813-938F-F3C72A93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1695450"/>
            <a:ext cx="3024188" cy="4897438"/>
          </a:xfrm>
          <a:prstGeom prst="ellipse">
            <a:avLst/>
          </a:prstGeom>
          <a:noFill/>
          <a:ln w="57240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5609" name="Oval 24">
            <a:extLst>
              <a:ext uri="{FF2B5EF4-FFF2-40B4-BE49-F238E27FC236}">
                <a16:creationId xmlns:a16="http://schemas.microsoft.com/office/drawing/2014/main" id="{A7C7F110-AAD1-4478-ACE7-B0068F0AE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63" y="1585913"/>
            <a:ext cx="2879725" cy="4895850"/>
          </a:xfrm>
          <a:prstGeom prst="ellipse">
            <a:avLst/>
          </a:prstGeom>
          <a:noFill/>
          <a:ln w="57240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11B3640A-3844-4476-A90F-2A867BCFC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1510C90-DCB0-415F-8C1D-A32C82C0C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7652" name="Group 3">
            <a:extLst>
              <a:ext uri="{FF2B5EF4-FFF2-40B4-BE49-F238E27FC236}">
                <a16:creationId xmlns:a16="http://schemas.microsoft.com/office/drawing/2014/main" id="{88AAD3EE-2DA2-4E62-AE5F-A7DEA03C53E0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27659" name="AutoShape 4">
              <a:extLst>
                <a:ext uri="{FF2B5EF4-FFF2-40B4-BE49-F238E27FC236}">
                  <a16:creationId xmlns:a16="http://schemas.microsoft.com/office/drawing/2014/main" id="{A83FB31A-730C-4F46-A9BB-126C26414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7660" name="Rectangle 5">
              <a:extLst>
                <a:ext uri="{FF2B5EF4-FFF2-40B4-BE49-F238E27FC236}">
                  <a16:creationId xmlns:a16="http://schemas.microsoft.com/office/drawing/2014/main" id="{3890DCF7-9CF0-40C2-9945-A0985D7E8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7661" name="Rectangle 6">
              <a:extLst>
                <a:ext uri="{FF2B5EF4-FFF2-40B4-BE49-F238E27FC236}">
                  <a16:creationId xmlns:a16="http://schemas.microsoft.com/office/drawing/2014/main" id="{86FD9D03-C2C9-402E-AF0C-69D2DC811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27662" name="Rectangle 7">
              <a:extLst>
                <a:ext uri="{FF2B5EF4-FFF2-40B4-BE49-F238E27FC236}">
                  <a16:creationId xmlns:a16="http://schemas.microsoft.com/office/drawing/2014/main" id="{95D02640-CC3C-4AEA-A67F-26984D2E7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27663" name="Rectangle 8">
              <a:extLst>
                <a:ext uri="{FF2B5EF4-FFF2-40B4-BE49-F238E27FC236}">
                  <a16:creationId xmlns:a16="http://schemas.microsoft.com/office/drawing/2014/main" id="{5C4414C7-AD0B-457D-841C-8B27A8BE4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27664" name="Rectangle 9">
              <a:extLst>
                <a:ext uri="{FF2B5EF4-FFF2-40B4-BE49-F238E27FC236}">
                  <a16:creationId xmlns:a16="http://schemas.microsoft.com/office/drawing/2014/main" id="{773676F8-0385-44F0-BB26-8FAA74432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27665" name="Line 10">
              <a:extLst>
                <a:ext uri="{FF2B5EF4-FFF2-40B4-BE49-F238E27FC236}">
                  <a16:creationId xmlns:a16="http://schemas.microsoft.com/office/drawing/2014/main" id="{AC4DD0AD-A330-4994-BD8D-D53EB2F5DB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6" name="Line 11">
              <a:extLst>
                <a:ext uri="{FF2B5EF4-FFF2-40B4-BE49-F238E27FC236}">
                  <a16:creationId xmlns:a16="http://schemas.microsoft.com/office/drawing/2014/main" id="{03899681-554F-48E9-98D1-A78D7FAF80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7" name="Line 12">
              <a:extLst>
                <a:ext uri="{FF2B5EF4-FFF2-40B4-BE49-F238E27FC236}">
                  <a16:creationId xmlns:a16="http://schemas.microsoft.com/office/drawing/2014/main" id="{EBA4D984-E777-45FE-9280-112BD581E4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8" name="Line 13">
              <a:extLst>
                <a:ext uri="{FF2B5EF4-FFF2-40B4-BE49-F238E27FC236}">
                  <a16:creationId xmlns:a16="http://schemas.microsoft.com/office/drawing/2014/main" id="{02F84B58-3531-4ACF-A2DB-033648E8B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9" name="Line 14">
              <a:extLst>
                <a:ext uri="{FF2B5EF4-FFF2-40B4-BE49-F238E27FC236}">
                  <a16:creationId xmlns:a16="http://schemas.microsoft.com/office/drawing/2014/main" id="{2DBA5AA1-A7B5-4127-807F-07B3CC35C0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0" name="Line 15">
              <a:extLst>
                <a:ext uri="{FF2B5EF4-FFF2-40B4-BE49-F238E27FC236}">
                  <a16:creationId xmlns:a16="http://schemas.microsoft.com/office/drawing/2014/main" id="{8161CECA-91E3-434C-A63C-899F14641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1" name="Line 16">
              <a:extLst>
                <a:ext uri="{FF2B5EF4-FFF2-40B4-BE49-F238E27FC236}">
                  <a16:creationId xmlns:a16="http://schemas.microsoft.com/office/drawing/2014/main" id="{B2B7CB39-1136-4058-B66D-AB092DF8F6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2" name="Line 17">
              <a:extLst>
                <a:ext uri="{FF2B5EF4-FFF2-40B4-BE49-F238E27FC236}">
                  <a16:creationId xmlns:a16="http://schemas.microsoft.com/office/drawing/2014/main" id="{7A11F8CE-8859-496C-ACC7-8BFCA56B59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7653" name="Text Box 18">
            <a:extLst>
              <a:ext uri="{FF2B5EF4-FFF2-40B4-BE49-F238E27FC236}">
                <a16:creationId xmlns:a16="http://schemas.microsoft.com/office/drawing/2014/main" id="{DC099136-8975-4555-9496-A3EBFDE0A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27654" name="Text Box 19">
            <a:extLst>
              <a:ext uri="{FF2B5EF4-FFF2-40B4-BE49-F238E27FC236}">
                <a16:creationId xmlns:a16="http://schemas.microsoft.com/office/drawing/2014/main" id="{AC60A656-5C6A-449C-B773-95A35055F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27655" name="Text Box 20">
            <a:extLst>
              <a:ext uri="{FF2B5EF4-FFF2-40B4-BE49-F238E27FC236}">
                <a16:creationId xmlns:a16="http://schemas.microsoft.com/office/drawing/2014/main" id="{07686573-62D8-4117-8286-43052D34F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27656" name="Text Box 21">
            <a:extLst>
              <a:ext uri="{FF2B5EF4-FFF2-40B4-BE49-F238E27FC236}">
                <a16:creationId xmlns:a16="http://schemas.microsoft.com/office/drawing/2014/main" id="{6CF2198C-EB3A-492E-8E5C-A4E7209B2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soukromé</a:t>
            </a:r>
          </a:p>
        </p:txBody>
      </p:sp>
      <p:sp>
        <p:nvSpPr>
          <p:cNvPr id="27657" name="Text Box 22">
            <a:extLst>
              <a:ext uri="{FF2B5EF4-FFF2-40B4-BE49-F238E27FC236}">
                <a16:creationId xmlns:a16="http://schemas.microsoft.com/office/drawing/2014/main" id="{EF11CE36-44EB-4FE1-8D83-F9F302588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429000"/>
            <a:ext cx="13684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875"/>
              </a:spcBef>
              <a:buClrTx/>
              <a:buFontTx/>
              <a:buNone/>
            </a:pPr>
            <a:r>
              <a:rPr lang="cs-CZ" altLang="cs-CZ" sz="1400" b="1"/>
              <a:t>mezinárodní právo (veřejné)</a:t>
            </a:r>
          </a:p>
        </p:txBody>
      </p:sp>
      <p:sp>
        <p:nvSpPr>
          <p:cNvPr id="27658" name="Oval 23">
            <a:extLst>
              <a:ext uri="{FF2B5EF4-FFF2-40B4-BE49-F238E27FC236}">
                <a16:creationId xmlns:a16="http://schemas.microsoft.com/office/drawing/2014/main" id="{E2AC1E38-7C20-4D97-8D59-8C880773B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412875"/>
            <a:ext cx="5976938" cy="3095625"/>
          </a:xfrm>
          <a:prstGeom prst="ellipse">
            <a:avLst/>
          </a:prstGeom>
          <a:noFill/>
          <a:ln w="5724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A2748676-9C46-4F66-8F3C-BD287BAC1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49275"/>
            <a:ext cx="7772400" cy="4032250"/>
          </a:xfrm>
          <a:prstGeom prst="rect">
            <a:avLst/>
          </a:prstGeom>
          <a:solidFill>
            <a:srgbClr val="1BED2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2. Mezinárodní právo </a:t>
            </a:r>
            <a:r>
              <a:rPr lang="cs-CZ" altLang="cs-CZ" sz="4400" b="1"/>
              <a:t>(veřejné)</a:t>
            </a:r>
            <a:br>
              <a:rPr lang="cs-CZ" altLang="cs-CZ" sz="4400" b="1"/>
            </a:br>
            <a:endParaRPr lang="cs-CZ" altLang="cs-CZ" sz="4400" b="1"/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98267453-144B-4046-98E0-F88132B6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860800"/>
            <a:ext cx="6400800" cy="208915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2400"/>
              <a:t>   </a:t>
            </a: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4800"/>
              <a:t>jako velmi specifický </a:t>
            </a:r>
            <a:br>
              <a:rPr lang="cs-CZ" altLang="cs-CZ" sz="4800"/>
            </a:br>
            <a:r>
              <a:rPr lang="cs-CZ" altLang="cs-CZ" sz="4800"/>
              <a:t>právní systém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496FA4E8-A471-471D-B8A7-BD4F92617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CE9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Pojem (definice) MP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67C434A3-414B-4236-8A74-3EE12ADEE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895850"/>
          </a:xfrm>
          <a:prstGeom prst="rect">
            <a:avLst/>
          </a:prstGeom>
          <a:solidFill>
            <a:srgbClr val="E2FE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 marL="830263" indent="-2159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souhrn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pravidel právně závazných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i zde platí: pravidla stanovená a vynutitelná státy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(modifikovaně)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pravidla upravující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vztahy mezi státy</a:t>
            </a: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 a dalšími subjekty mezinárodních vztahů (např. mezinárodní organizace)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chemeClr val="tx1"/>
                </a:solidFill>
                <a:cs typeface="Arial" panose="020B0604020202020204" pitchFamily="34" charset="0"/>
              </a:rPr>
              <a:t>vnitrostátní právo</a:t>
            </a: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: pravidla </a:t>
            </a: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uvnitř státu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chemeClr val="tx1"/>
                </a:solidFill>
                <a:cs typeface="Arial" panose="020B0604020202020204" pitchFamily="34" charset="0"/>
              </a:rPr>
              <a:t>mezinárodní právo: </a:t>
            </a: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pravidla </a:t>
            </a: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vně států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2D506AC2-CA55-43D1-AB82-1400EB705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A3E0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Původ a vývoj MP</a:t>
            </a: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3CB98C7E-9B06-4F05-AF84-AF588CDC1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ECEE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2800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>
                <a:latin typeface="Times New Roman" panose="02020603050405020304" pitchFamily="18" charset="0"/>
                <a:cs typeface="DejaVu Sans" panose="020B0603030804020204" pitchFamily="34" charset="0"/>
              </a:rPr>
              <a:t> </a:t>
            </a: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terminologie: MP = MPV 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 podmínky vzniku: 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–"/>
            </a:pP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národní a územní suverenita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–"/>
            </a:pP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nezávislost států</a:t>
            </a: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(po Vestfálském míru – 1648)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ClrTx/>
              <a:buSzPct val="45000"/>
              <a:buFontTx/>
              <a:buNone/>
            </a:pPr>
            <a:endParaRPr lang="cs-CZ" altLang="cs-CZ" sz="3600"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785747C4-226F-423E-B0D5-17B128C60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792288" y="5949950"/>
            <a:ext cx="5486400" cy="44450"/>
          </a:xfrm>
        </p:spPr>
        <p:txBody>
          <a:bodyPr/>
          <a:lstStyle/>
          <a:p>
            <a:r>
              <a:rPr lang="cs-CZ" altLang="cs-CZ"/>
              <a:t>    </a:t>
            </a:r>
          </a:p>
        </p:txBody>
      </p:sp>
      <p:pic>
        <p:nvPicPr>
          <p:cNvPr id="5123" name="Zástupný symbol pro obrázek 4">
            <a:extLst>
              <a:ext uri="{FF2B5EF4-FFF2-40B4-BE49-F238E27FC236}">
                <a16:creationId xmlns:a16="http://schemas.microsoft.com/office/drawing/2014/main" id="{FDC549FB-4F17-4147-975F-8C2F37E1465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61" b="12561"/>
          <a:stretch>
            <a:fillRect/>
          </a:stretch>
        </p:blipFill>
        <p:spPr>
          <a:xfrm>
            <a:off x="3059113" y="333375"/>
            <a:ext cx="4795837" cy="6191250"/>
          </a:xfrm>
        </p:spPr>
      </p:pic>
      <p:sp>
        <p:nvSpPr>
          <p:cNvPr id="5124" name="Zástupný symbol pro text 3">
            <a:extLst>
              <a:ext uri="{FF2B5EF4-FFF2-40B4-BE49-F238E27FC236}">
                <a16:creationId xmlns:a16="http://schemas.microsoft.com/office/drawing/2014/main" id="{A4FE8DB8-9E61-4915-99C6-31F370F6B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92288" y="6126163"/>
            <a:ext cx="5486400" cy="46037"/>
          </a:xfrm>
        </p:spPr>
        <p:txBody>
          <a:bodyPr/>
          <a:lstStyle/>
          <a:p>
            <a:r>
              <a:rPr lang="cs-CZ" altLang="cs-CZ"/>
              <a:t>            </a:t>
            </a:r>
          </a:p>
        </p:txBody>
      </p:sp>
      <p:sp>
        <p:nvSpPr>
          <p:cNvPr id="5125" name="TextovéPole 1">
            <a:extLst>
              <a:ext uri="{FF2B5EF4-FFF2-40B4-BE49-F238E27FC236}">
                <a16:creationId xmlns:a16="http://schemas.microsoft.com/office/drawing/2014/main" id="{4B6AF9E0-1B17-49BF-BD20-6049202D8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781300"/>
            <a:ext cx="208756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>
                <a:solidFill>
                  <a:schemeClr val="tx1"/>
                </a:solidFill>
              </a:rPr>
              <a:t>Druhé vydání</a:t>
            </a:r>
          </a:p>
          <a:p>
            <a:r>
              <a:rPr lang="cs-CZ" altLang="cs-CZ">
                <a:solidFill>
                  <a:schemeClr val="tx1"/>
                </a:solidFill>
              </a:rPr>
              <a:t>- zastaralé, </a:t>
            </a:r>
            <a:r>
              <a:rPr lang="cs-CZ" altLang="cs-CZ" b="1">
                <a:solidFill>
                  <a:schemeClr val="tx1"/>
                </a:solidFill>
              </a:rPr>
              <a:t>nepoužívat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BC80041B-B5BF-41F9-8131-3BC0D3F0A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A3E0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Účel mezinárodního práva</a:t>
            </a: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A426A1E2-B123-447C-B7EC-D60329F63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781550"/>
          </a:xfrm>
          <a:prstGeom prst="rect">
            <a:avLst/>
          </a:prstGeom>
          <a:solidFill>
            <a:srgbClr val="ECEE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430213" indent="-21590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SzPct val="45000"/>
              <a:buFontTx/>
              <a:buNone/>
            </a:pPr>
            <a:endParaRPr lang="cs-CZ" altLang="cs-CZ" sz="2400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100000"/>
              </a:lnSpc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cs-CZ" altLang="cs-CZ" sz="3600">
                <a:solidFill>
                  <a:srgbClr val="0000FF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</a:t>
            </a:r>
            <a:r>
              <a:rPr lang="cs-CZ" altLang="cs-CZ" sz="3600" b="1">
                <a:solidFill>
                  <a:srgbClr val="0000FF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Účel mezinárodního práva: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dříve: jen </a:t>
            </a:r>
            <a:r>
              <a:rPr lang="cs-CZ" altLang="cs-CZ" sz="3600" b="1">
                <a:latin typeface="Times New Roman" panose="02020603050405020304" pitchFamily="18" charset="0"/>
                <a:cs typeface="DejaVu Sans" panose="020B0603030804020204" pitchFamily="34" charset="0"/>
              </a:rPr>
              <a:t>fungování mezinárodního společenství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dnes i jeho pokrokový rozvoj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9732B145-810D-4D61-946B-0C33CB51F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93775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>
                <a:solidFill>
                  <a:srgbClr val="FFFFFF"/>
                </a:solidFill>
              </a:rPr>
              <a:t>Mezinárodní právo  </a:t>
            </a:r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E6882ACA-996A-4810-B7E6-E1AD03B5A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2875"/>
            <a:ext cx="8229600" cy="4968875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50000">
                <a:srgbClr val="FFFFCC"/>
              </a:gs>
              <a:gs pos="100000">
                <a:srgbClr val="CCFF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57200" indent="-45720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vztahy mezi státy + podobnými subjekty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mezinárodní společenství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i="1">
                <a:solidFill>
                  <a:srgbClr val="CC0000"/>
                </a:solidFill>
              </a:rPr>
              <a:t>zásada svrchované rovnosti</a:t>
            </a:r>
            <a:r>
              <a:rPr lang="cs-CZ" altLang="cs-CZ" i="1"/>
              <a:t> - suverenita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FF0000"/>
                </a:solidFill>
              </a:rPr>
              <a:t>koordinační charakter mezinárodního práva (nikoli subordinační!)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8000"/>
                </a:solidFill>
              </a:rPr>
              <a:t>NIKDO NENÍ NIKOMU PODŘÍZEN !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státy mezinárodní právo </a:t>
            </a:r>
            <a:r>
              <a:rPr lang="cs-CZ" altLang="cs-CZ" b="1" i="1"/>
              <a:t>vytvářejí,</a:t>
            </a:r>
            <a:r>
              <a:rPr lang="cs-CZ" altLang="cs-CZ"/>
              <a:t>                             mají ho </a:t>
            </a:r>
            <a:r>
              <a:rPr lang="cs-CZ" altLang="cs-CZ" b="1" i="1"/>
              <a:t>respektovat</a:t>
            </a:r>
            <a:r>
              <a:rPr lang="cs-CZ" altLang="cs-CZ"/>
              <a:t> a jeho            respektování </a:t>
            </a:r>
            <a:r>
              <a:rPr lang="cs-CZ" altLang="cs-CZ" b="1" i="1"/>
              <a:t>vynucují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9CA46A8-CEED-4C15-A5C6-0013B46AAF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  <a:solidFill>
            <a:srgbClr val="FDBDA1"/>
          </a:solidFill>
        </p:spPr>
        <p:txBody>
          <a:bodyPr/>
          <a:lstStyle/>
          <a:p>
            <a:r>
              <a:rPr lang="cs-CZ" altLang="cs-CZ"/>
              <a:t>Zvláštnosti mezinárodního práva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535A131-156F-462A-AEF3-B798EF379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2276475"/>
            <a:ext cx="8496300" cy="4176713"/>
          </a:xfrm>
          <a:solidFill>
            <a:srgbClr val="FEF2E2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altLang="cs-CZ" sz="3600" dirty="0"/>
              <a:t>	</a:t>
            </a:r>
            <a:r>
              <a:rPr lang="cs-CZ" altLang="cs-CZ" b="1" dirty="0"/>
              <a:t>S h r n u t í :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Pro vnitrostátní právo je nadřazenou mocí stát. 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U mezinárodního práva  nadřazená moc chybí.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/>
              <a:t>Státy jsou v MP tvůrci a adresáti norem.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>
                <a:solidFill>
                  <a:srgbClr val="CC0000"/>
                </a:solidFill>
              </a:rPr>
              <a:t>Zcela decentralizovaný systém bez mocenského centra.</a:t>
            </a:r>
            <a:endParaRPr lang="cs-CZ" altLang="cs-CZ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10633630-7839-4C64-94CD-00D83E7B3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Zásada svrchované rovnosti</a:t>
            </a:r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E4B456FF-4D04-4BDB-9867-9A270ED8B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430213" indent="-21590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None/>
            </a:pPr>
            <a:endParaRPr lang="cs-CZ" altLang="cs-CZ" sz="2400" b="1">
              <a:solidFill>
                <a:srgbClr val="CC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  <a:cs typeface="Arial" panose="020B0604020202020204" pitchFamily="34" charset="0"/>
              </a:rPr>
              <a:t>SVRCHOVANOST (SUVERENITA)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nezávislost na jiné moci uvnitř i vně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přirozené vymezení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dobrovolné omezení (EU x kolonie)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územní výsost = výlučný výkon suverenity státu na svém území - výjimky</a:t>
            </a:r>
          </a:p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  <a:cs typeface="Arial" panose="020B0604020202020204" pitchFamily="34" charset="0"/>
              </a:rPr>
              <a:t>ROVNOST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rovná práva, výjimky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AD513F4E-F8A9-4CDF-B52D-96577075E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7C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Je mezinárodní právo právem?</a:t>
            </a: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FCA110F8-7202-43A0-9FF1-CBA04E694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je vytvářeno státy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má závazný charakter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je vynutitelné státy (jiné pojetí a jiný charakter vynutitelnosti – nemusí být hned ozbrojené násilí)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SzPct val="45000"/>
              <a:buFontTx/>
              <a:buNone/>
            </a:pPr>
            <a:endParaRPr lang="cs-CZ" altLang="cs-CZ" sz="2800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CC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0000CC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je to právo, ale jiné povahy než právo vnitrostátní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CC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0000CC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je zcela nezbytné pro fungování mezinárodního společenství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8E4D98F-8F35-4965-8182-1B22C3694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DBFE8"/>
          </a:solidFill>
        </p:spPr>
        <p:txBody>
          <a:bodyPr/>
          <a:lstStyle/>
          <a:p>
            <a:pPr eaLnBrk="1" hangingPunct="1"/>
            <a:r>
              <a:rPr lang="cs-CZ" altLang="cs-CZ"/>
              <a:t>Mezinárodní právo 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5D8C6301-E9FB-4C8A-AB20-DD65CF0CC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497388"/>
          </a:xfrm>
        </p:spPr>
        <p:txBody>
          <a:bodyPr/>
          <a:lstStyle/>
          <a:p>
            <a:pPr eaLnBrk="1" hangingPunct="1"/>
            <a:r>
              <a:rPr lang="cs-CZ" altLang="cs-CZ" sz="2800" b="1">
                <a:solidFill>
                  <a:srgbClr val="008080"/>
                </a:solidFill>
              </a:rPr>
              <a:t>mezinárodní právo veřejné</a:t>
            </a:r>
          </a:p>
          <a:p>
            <a:pPr eaLnBrk="1" hangingPunct="1"/>
            <a:r>
              <a:rPr lang="cs-CZ" altLang="cs-CZ" sz="2800"/>
              <a:t>vztah mezinárodního a vnitrostátního práva: </a:t>
            </a:r>
            <a:r>
              <a:rPr lang="cs-CZ" altLang="cs-CZ" sz="2800" b="1" i="1">
                <a:solidFill>
                  <a:srgbClr val="CC0000"/>
                </a:solidFill>
              </a:rPr>
              <a:t>MEZINÁRODNÍ SMLOUVY ZASAHUJÍ DO VNITROSTÁTNÍHO PRÁVA </a:t>
            </a:r>
          </a:p>
          <a:p>
            <a:pPr eaLnBrk="1" hangingPunct="1">
              <a:buFontTx/>
              <a:buNone/>
            </a:pPr>
            <a:r>
              <a:rPr lang="cs-CZ" altLang="cs-CZ" sz="2800" b="1" i="1">
                <a:solidFill>
                  <a:srgbClr val="CC0000"/>
                </a:solidFill>
              </a:rPr>
              <a:t>	A UPRAVUJÍ I CHOVÁNÍ JEDNOTLIVCŮ</a:t>
            </a:r>
          </a:p>
          <a:p>
            <a:pPr eaLnBrk="1" hangingPunct="1"/>
            <a:r>
              <a:rPr lang="cs-CZ" altLang="cs-CZ" sz="2800">
                <a:solidFill>
                  <a:srgbClr val="CC0000"/>
                </a:solidFill>
              </a:rPr>
              <a:t>Ústava ČR: zejm. čl. 1 odst. 2, čl. 10</a:t>
            </a:r>
            <a:endParaRPr lang="cs-CZ" altLang="cs-CZ" sz="2800"/>
          </a:p>
          <a:p>
            <a:pPr eaLnBrk="1" hangingPunct="1">
              <a:buFontTx/>
              <a:buNone/>
            </a:pPr>
            <a:endParaRPr lang="cs-CZ" altLang="cs-CZ" sz="1000"/>
          </a:p>
          <a:p>
            <a:pPr eaLnBrk="1" hangingPunct="1"/>
            <a:r>
              <a:rPr lang="cs-CZ" altLang="cs-CZ" sz="2800" b="1">
                <a:solidFill>
                  <a:srgbClr val="0000FF"/>
                </a:solidFill>
              </a:rPr>
              <a:t>mezinárodní právo soukromé:</a:t>
            </a:r>
            <a:r>
              <a:rPr lang="cs-CZ" altLang="cs-CZ" sz="2800"/>
              <a:t> odvětví vnitrostátního práva</a:t>
            </a:r>
            <a:endParaRPr lang="cs-CZ" altLang="cs-CZ" sz="2800" b="1" i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>
            <a:extLst>
              <a:ext uri="{FF2B5EF4-FFF2-40B4-BE49-F238E27FC236}">
                <a16:creationId xmlns:a16="http://schemas.microsoft.com/office/drawing/2014/main" id="{025DAD56-07A6-4269-9F5F-B3E1BEDEC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7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Přesahy mezinárodního práva do práva vnitrostátního</a:t>
            </a:r>
          </a:p>
        </p:txBody>
      </p:sp>
      <p:sp>
        <p:nvSpPr>
          <p:cNvPr id="46083" name="Text Box 2">
            <a:extLst>
              <a:ext uri="{FF2B5EF4-FFF2-40B4-BE49-F238E27FC236}">
                <a16:creationId xmlns:a16="http://schemas.microsoft.com/office/drawing/2014/main" id="{7FA0C988-2F64-4BF0-9FEB-79F122750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74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430213" indent="-21590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None/>
            </a:pPr>
            <a:endParaRPr lang="cs-CZ" altLang="cs-CZ" sz="2400" b="1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b="1">
                <a:latin typeface="Times New Roman" panose="02020603050405020304" pitchFamily="18" charset="0"/>
                <a:cs typeface="DejaVu Sans" panose="020B0603030804020204" pitchFamily="34" charset="0"/>
              </a:rPr>
              <a:t>   </a:t>
            </a:r>
            <a:r>
              <a:rPr lang="cs-CZ" altLang="cs-CZ" sz="2800" b="1">
                <a:latin typeface="Lucida Sans Unicode" panose="020B0602030504020204" pitchFamily="34" charset="0"/>
              </a:rPr>
              <a:t>Mezinárodní smlouva</a:t>
            </a:r>
            <a:r>
              <a:rPr lang="cs-CZ" altLang="cs-CZ" sz="2800">
                <a:latin typeface="Lucida Sans Unicode" panose="020B0602030504020204" pitchFamily="34" charset="0"/>
              </a:rPr>
              <a:t> – vztahuje se na jednotlivce stejně jako zákon (viz Ústava ČR – čl. 10)</a:t>
            </a:r>
          </a:p>
          <a:p>
            <a:pPr lvl="1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latin typeface="Lucida Sans Unicode" panose="020B0602030504020204" pitchFamily="34" charset="0"/>
              </a:rPr>
              <a:t> Evropská úmluva o lidských právech</a:t>
            </a:r>
          </a:p>
          <a:p>
            <a:pPr lvl="1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latin typeface="Lucida Sans Unicode" panose="020B0602030504020204" pitchFamily="34" charset="0"/>
              </a:rPr>
              <a:t> obchod: Vídeňská úmluva o kupní smlouvě</a:t>
            </a:r>
          </a:p>
          <a:p>
            <a:pPr eaLnBrk="1" hangingPunct="1">
              <a:lnSpc>
                <a:spcPct val="90000"/>
              </a:lnSpc>
              <a:buClrTx/>
              <a:buSzPct val="45000"/>
              <a:buFontTx/>
              <a:buNone/>
            </a:pPr>
            <a:endParaRPr lang="cs-CZ" altLang="cs-CZ" sz="2800">
              <a:latin typeface="Lucida Sans Unicode" panose="020B0602030504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C0000"/>
                </a:solidFill>
                <a:latin typeface="Lucida Sans Unicode" panose="020B0602030504020204" pitchFamily="34" charset="0"/>
              </a:rPr>
              <a:t>   Právní poměry ve státě jsou regulovány nejen právem vnitrostátním, ale i mezinárodním (a evropským - EU)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>
            <a:extLst>
              <a:ext uri="{FF2B5EF4-FFF2-40B4-BE49-F238E27FC236}">
                <a16:creationId xmlns:a16="http://schemas.microsoft.com/office/drawing/2014/main" id="{0FD33A49-45C5-492C-AC05-4B2AA438F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08050"/>
            <a:ext cx="7772400" cy="2692400"/>
          </a:xfrm>
          <a:prstGeom prst="rect">
            <a:avLst/>
          </a:prstGeom>
          <a:solidFill>
            <a:srgbClr val="47FFD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3. Právo Evropské unie</a:t>
            </a:r>
          </a:p>
        </p:txBody>
      </p:sp>
      <p:sp>
        <p:nvSpPr>
          <p:cNvPr id="48131" name="Text Box 2">
            <a:extLst>
              <a:ext uri="{FF2B5EF4-FFF2-40B4-BE49-F238E27FC236}">
                <a16:creationId xmlns:a16="http://schemas.microsoft.com/office/drawing/2014/main" id="{6F18AA13-B518-421F-AC0C-6BFB7F300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292600"/>
            <a:ext cx="7273925" cy="1752600"/>
          </a:xfrm>
          <a:prstGeom prst="rect">
            <a:avLst/>
          </a:prstGeom>
          <a:solidFill>
            <a:srgbClr val="FFD8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3600"/>
              <a:t>EU: ani mezinárodní společenství, ani stát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CA29A30C-ACA1-4237-9985-1FC9A7DED93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cs-CZ" altLang="cs-CZ"/>
              <a:t>Podstata Evropské unie</a:t>
            </a:r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4F6DE121-6EA2-451B-AEA8-819EF38AEC6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</p:spPr>
        <p:txBody>
          <a:bodyPr/>
          <a:lstStyle/>
          <a:p>
            <a:endParaRPr lang="cs-CZ" altLang="cs-CZ"/>
          </a:p>
          <a:p>
            <a:r>
              <a:rPr lang="cs-CZ" altLang="cs-CZ"/>
              <a:t>  Členské státy </a:t>
            </a:r>
            <a:r>
              <a:rPr lang="cs-CZ" altLang="cs-CZ">
                <a:solidFill>
                  <a:srgbClr val="C00000"/>
                </a:solidFill>
              </a:rPr>
              <a:t>přenesly na Unii výkon některých svých svrchovaných pravomocí </a:t>
            </a:r>
            <a:r>
              <a:rPr lang="cs-CZ" altLang="cs-CZ"/>
              <a:t>(např. zákonodárnou)</a:t>
            </a:r>
          </a:p>
          <a:p>
            <a:endParaRPr lang="cs-CZ" altLang="cs-CZ"/>
          </a:p>
          <a:p>
            <a:r>
              <a:rPr lang="cs-CZ" altLang="cs-CZ"/>
              <a:t>  Na základě mezinárodního práva NEMOŽNÉ – bylo by to v rozporu se zásadou svrchované rovnosti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Obdélník 4">
            <a:extLst>
              <a:ext uri="{FF2B5EF4-FFF2-40B4-BE49-F238E27FC236}">
                <a16:creationId xmlns:a16="http://schemas.microsoft.com/office/drawing/2014/main" id="{8D16A4D1-E062-42B7-A72C-38B1B8481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" y="2565400"/>
            <a:ext cx="8226425" cy="3671888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1203" name="Text Box 1">
            <a:extLst>
              <a:ext uri="{FF2B5EF4-FFF2-40B4-BE49-F238E27FC236}">
                <a16:creationId xmlns:a16="http://schemas.microsoft.com/office/drawing/2014/main" id="{3CDE5B7D-C575-4955-8E12-5C525BCAD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MP: Mezinárodní společenství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stejná úroveň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489B9D8A-3B34-4DC4-847B-5CC70BA49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12925"/>
            <a:ext cx="8229600" cy="44640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25560" rIns="0" bIns="0"/>
          <a:lstStyle>
            <a:lvl1pPr marL="342900" indent="-339725" eaLnBrk="0" hangingPunct="0">
              <a:spcBef>
                <a:spcPts val="8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 eaLnBrk="0" hangingPunct="0">
              <a:spcBef>
                <a:spcPts val="7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 eaLnBrk="0" hangingPunct="0"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3000"/>
              </a:lnSpc>
              <a:buSzPct val="100000"/>
              <a:defRPr/>
            </a:pPr>
            <a:r>
              <a:rPr lang="cs-CZ" altLang="cs-CZ"/>
              <a:t> </a:t>
            </a:r>
          </a:p>
        </p:txBody>
      </p:sp>
      <p:sp>
        <p:nvSpPr>
          <p:cNvPr id="51205" name="Oval 3">
            <a:extLst>
              <a:ext uri="{FF2B5EF4-FFF2-40B4-BE49-F238E27FC236}">
                <a16:creationId xmlns:a16="http://schemas.microsoft.com/office/drawing/2014/main" id="{576608B7-43AC-46C2-A387-169AB68D8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357563"/>
            <a:ext cx="1620838" cy="7683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1206" name="Oval 4">
            <a:extLst>
              <a:ext uri="{FF2B5EF4-FFF2-40B4-BE49-F238E27FC236}">
                <a16:creationId xmlns:a16="http://schemas.microsoft.com/office/drawing/2014/main" id="{71E7FB6D-E98C-4161-95D0-543C7F412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4538663"/>
            <a:ext cx="2071688" cy="10683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1207" name="Oval 5">
            <a:extLst>
              <a:ext uri="{FF2B5EF4-FFF2-40B4-BE49-F238E27FC236}">
                <a16:creationId xmlns:a16="http://schemas.microsoft.com/office/drawing/2014/main" id="{29BD6408-5A76-4CC7-8667-C8344FD3B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9138" y="2924175"/>
            <a:ext cx="1443037" cy="56991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51208" name="Oval 6">
            <a:extLst>
              <a:ext uri="{FF2B5EF4-FFF2-40B4-BE49-F238E27FC236}">
                <a16:creationId xmlns:a16="http://schemas.microsoft.com/office/drawing/2014/main" id="{20785283-96F5-48D2-9DF5-E9EDBC5E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24175"/>
            <a:ext cx="1373188" cy="5715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1209" name="Oval 7">
            <a:extLst>
              <a:ext uri="{FF2B5EF4-FFF2-40B4-BE49-F238E27FC236}">
                <a16:creationId xmlns:a16="http://schemas.microsoft.com/office/drawing/2014/main" id="{52DD8F29-01B6-4BCC-AA82-C3D5EA842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3463" y="4724400"/>
            <a:ext cx="1800225" cy="10763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1210" name="Oval 8">
            <a:extLst>
              <a:ext uri="{FF2B5EF4-FFF2-40B4-BE49-F238E27FC236}">
                <a16:creationId xmlns:a16="http://schemas.microsoft.com/office/drawing/2014/main" id="{3CE13F73-A7D8-46C2-8FAB-8FF7B9CB7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3689350"/>
            <a:ext cx="1484312" cy="7112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1211" name="Oval 9">
            <a:extLst>
              <a:ext uri="{FF2B5EF4-FFF2-40B4-BE49-F238E27FC236}">
                <a16:creationId xmlns:a16="http://schemas.microsoft.com/office/drawing/2014/main" id="{8DAD507B-7B46-423C-8316-14E62FCBC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941888"/>
            <a:ext cx="2303462" cy="1209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1212" name="Oval 10">
            <a:extLst>
              <a:ext uri="{FF2B5EF4-FFF2-40B4-BE49-F238E27FC236}">
                <a16:creationId xmlns:a16="http://schemas.microsoft.com/office/drawing/2014/main" id="{CE9C956A-4AE7-4BBF-98A1-93E6F7754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00" y="3821113"/>
            <a:ext cx="1833563" cy="8397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>
                <a:solidFill>
                  <a:schemeClr val="bg1"/>
                </a:solidFill>
              </a:rPr>
              <a:t>Stát H</a:t>
            </a:r>
            <a:endParaRPr lang="cs-CZ" altLang="cs-CZ" sz="2300">
              <a:solidFill>
                <a:schemeClr val="bg1"/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F3DD673-B2DD-4EF5-9C65-4139339201C0}"/>
              </a:ext>
            </a:extLst>
          </p:cNvPr>
          <p:cNvSpPr/>
          <p:nvPr/>
        </p:nvSpPr>
        <p:spPr bwMode="auto">
          <a:xfrm>
            <a:off x="457200" y="1773238"/>
            <a:ext cx="8232775" cy="719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0A470FA2-D5C7-41AA-AEA5-EB1680343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150" y="6381750"/>
            <a:ext cx="5486400" cy="134938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  <p:sp>
        <p:nvSpPr>
          <p:cNvPr id="6147" name="Zástupný symbol pro text 3">
            <a:extLst>
              <a:ext uri="{FF2B5EF4-FFF2-40B4-BE49-F238E27FC236}">
                <a16:creationId xmlns:a16="http://schemas.microsoft.com/office/drawing/2014/main" id="{DCE47FB5-8A00-4D7E-A3A7-A50D4CB9F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63713" y="6597650"/>
            <a:ext cx="5486400" cy="79375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  <p:pic>
        <p:nvPicPr>
          <p:cNvPr id="6148" name="Obrázek 6">
            <a:extLst>
              <a:ext uri="{FF2B5EF4-FFF2-40B4-BE49-F238E27FC236}">
                <a16:creationId xmlns:a16="http://schemas.microsoft.com/office/drawing/2014/main" id="{6C8D1AB1-EEA8-46B6-A435-A25C706C98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53193"/>
            <a:ext cx="4954587" cy="655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ovéPole 7">
            <a:extLst>
              <a:ext uri="{FF2B5EF4-FFF2-40B4-BE49-F238E27FC236}">
                <a16:creationId xmlns:a16="http://schemas.microsoft.com/office/drawing/2014/main" id="{3D3D034C-FD76-4C88-BE1C-550E5041B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48" y="2237096"/>
            <a:ext cx="2736304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cs-CZ" altLang="cs-CZ" dirty="0">
                <a:solidFill>
                  <a:srgbClr val="C00000"/>
                </a:solidFill>
              </a:rPr>
              <a:t>Aktualizované</a:t>
            </a:r>
          </a:p>
          <a:p>
            <a:r>
              <a:rPr lang="cs-CZ" altLang="cs-CZ" dirty="0">
                <a:solidFill>
                  <a:srgbClr val="C00000"/>
                </a:solidFill>
              </a:rPr>
              <a:t>3. vydání 2018 -</a:t>
            </a:r>
          </a:p>
          <a:p>
            <a:r>
              <a:rPr lang="cs-CZ" altLang="cs-CZ" b="1" dirty="0">
                <a:solidFill>
                  <a:srgbClr val="C00000"/>
                </a:solidFill>
              </a:rPr>
              <a:t>doporučeno</a:t>
            </a:r>
          </a:p>
          <a:p>
            <a:r>
              <a:rPr lang="cs-CZ" altLang="cs-CZ" dirty="0">
                <a:solidFill>
                  <a:srgbClr val="C00000"/>
                </a:solidFill>
              </a:rPr>
              <a:t>k používání – </a:t>
            </a:r>
          </a:p>
          <a:p>
            <a:r>
              <a:rPr lang="cs-CZ" altLang="cs-CZ" b="1" i="1" dirty="0">
                <a:solidFill>
                  <a:srgbClr val="C00000"/>
                </a:solidFill>
              </a:rPr>
              <a:t>s vloženým </a:t>
            </a:r>
          </a:p>
          <a:p>
            <a:r>
              <a:rPr lang="cs-CZ" altLang="cs-CZ" b="1" i="1" dirty="0">
                <a:solidFill>
                  <a:srgbClr val="C00000"/>
                </a:solidFill>
              </a:rPr>
              <a:t>dodatkem</a:t>
            </a:r>
          </a:p>
          <a:p>
            <a:endParaRPr lang="cs-CZ" altLang="cs-CZ" b="1" i="1" dirty="0">
              <a:solidFill>
                <a:srgbClr val="C00000"/>
              </a:solidFill>
            </a:endParaRPr>
          </a:p>
          <a:p>
            <a:r>
              <a:rPr lang="cs-CZ" altLang="cs-CZ" b="1" i="1" dirty="0">
                <a:solidFill>
                  <a:schemeClr val="tx1"/>
                </a:solidFill>
                <a:highlight>
                  <a:srgbClr val="FFFF00"/>
                </a:highlight>
              </a:rPr>
              <a:t>POZOR – TATO SKRIPTA POKRÝVAJÍ JEN PRVNÍ POLOVINU PŘEDMĚTU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62D0B0D8-348F-439D-A458-9B93BBE5A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Mezinárodní organizace (běžná) </a:t>
            </a:r>
            <a:br>
              <a:rPr lang="cs-CZ" altLang="cs-CZ" sz="3600"/>
            </a:br>
            <a:r>
              <a:rPr lang="cs-CZ" altLang="cs-CZ" sz="3600"/>
              <a:t> stejná úroveň</a:t>
            </a:r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2D1EC2B4-56DA-4478-ABF6-ED9567017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8229600" cy="432117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53252" name="Oval 3">
            <a:extLst>
              <a:ext uri="{FF2B5EF4-FFF2-40B4-BE49-F238E27FC236}">
                <a16:creationId xmlns:a16="http://schemas.microsoft.com/office/drawing/2014/main" id="{24DFBE7D-40FF-4E72-86EB-EA6F0B5E9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3253" name="Oval 4">
            <a:extLst>
              <a:ext uri="{FF2B5EF4-FFF2-40B4-BE49-F238E27FC236}">
                <a16:creationId xmlns:a16="http://schemas.microsoft.com/office/drawing/2014/main" id="{73E1884F-EEC9-4751-A5AE-F81A2853E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4538663"/>
            <a:ext cx="2000250" cy="10683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3254" name="Oval 5">
            <a:extLst>
              <a:ext uri="{FF2B5EF4-FFF2-40B4-BE49-F238E27FC236}">
                <a16:creationId xmlns:a16="http://schemas.microsoft.com/office/drawing/2014/main" id="{5BE59B06-5255-47A9-AD75-11DBC7544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53255" name="Oval 6">
            <a:extLst>
              <a:ext uri="{FF2B5EF4-FFF2-40B4-BE49-F238E27FC236}">
                <a16:creationId xmlns:a16="http://schemas.microsoft.com/office/drawing/2014/main" id="{4398272E-70CA-48A6-95A5-2FD3B7D41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3256" name="Oval 7">
            <a:extLst>
              <a:ext uri="{FF2B5EF4-FFF2-40B4-BE49-F238E27FC236}">
                <a16:creationId xmlns:a16="http://schemas.microsoft.com/office/drawing/2014/main" id="{C29E72BA-6AE5-4857-9116-DDB243549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95475" cy="10033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3257" name="Oval 8">
            <a:extLst>
              <a:ext uri="{FF2B5EF4-FFF2-40B4-BE49-F238E27FC236}">
                <a16:creationId xmlns:a16="http://schemas.microsoft.com/office/drawing/2014/main" id="{BA0E3B97-C323-4584-9F15-B20AF3437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3258" name="Oval 9">
            <a:extLst>
              <a:ext uri="{FF2B5EF4-FFF2-40B4-BE49-F238E27FC236}">
                <a16:creationId xmlns:a16="http://schemas.microsoft.com/office/drawing/2014/main" id="{7F22FAE5-6E1D-4150-8B36-2D23037E5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4964113"/>
            <a:ext cx="2254250" cy="11874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3259" name="Oval 10">
            <a:extLst>
              <a:ext uri="{FF2B5EF4-FFF2-40B4-BE49-F238E27FC236}">
                <a16:creationId xmlns:a16="http://schemas.microsoft.com/office/drawing/2014/main" id="{EF939644-75F6-410A-8B21-2C170C996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3622675"/>
            <a:ext cx="3135313" cy="124142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Mezinárodní </a:t>
            </a:r>
          </a:p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organizace</a:t>
            </a:r>
            <a:r>
              <a:rPr lang="cs-CZ" altLang="cs-CZ" sz="23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3260" name="Line 11">
            <a:extLst>
              <a:ext uri="{FF2B5EF4-FFF2-40B4-BE49-F238E27FC236}">
                <a16:creationId xmlns:a16="http://schemas.microsoft.com/office/drawing/2014/main" id="{25E5AE64-0BB3-491D-800F-A8217A6CCF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1113"/>
            <a:ext cx="588962" cy="1952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1" name="Line 12">
            <a:extLst>
              <a:ext uri="{FF2B5EF4-FFF2-40B4-BE49-F238E27FC236}">
                <a16:creationId xmlns:a16="http://schemas.microsoft.com/office/drawing/2014/main" id="{71F98102-CB63-4C63-9695-D1F92A9652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60900"/>
            <a:ext cx="455613" cy="214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2" name="Line 13">
            <a:extLst>
              <a:ext uri="{FF2B5EF4-FFF2-40B4-BE49-F238E27FC236}">
                <a16:creationId xmlns:a16="http://schemas.microsoft.com/office/drawing/2014/main" id="{5828817B-2B2C-46C2-8B8E-8FF61AA76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94088"/>
            <a:ext cx="635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3" name="Line 14">
            <a:extLst>
              <a:ext uri="{FF2B5EF4-FFF2-40B4-BE49-F238E27FC236}">
                <a16:creationId xmlns:a16="http://schemas.microsoft.com/office/drawing/2014/main" id="{A373C741-6626-4A09-BFFB-C9F63C409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65688"/>
            <a:ext cx="1588" cy="1984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4" name="Line 15">
            <a:extLst>
              <a:ext uri="{FF2B5EF4-FFF2-40B4-BE49-F238E27FC236}">
                <a16:creationId xmlns:a16="http://schemas.microsoft.com/office/drawing/2014/main" id="{FBE1A558-36B7-4DC5-B6CC-A3E136EA74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8638" y="3494088"/>
            <a:ext cx="3429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5" name="Line 16">
            <a:extLst>
              <a:ext uri="{FF2B5EF4-FFF2-40B4-BE49-F238E27FC236}">
                <a16:creationId xmlns:a16="http://schemas.microsoft.com/office/drawing/2014/main" id="{87AC4EEE-9DD1-429D-A1A7-2BD85FB61E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89688" y="4083050"/>
            <a:ext cx="411162" cy="65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6" name="Line 17">
            <a:extLst>
              <a:ext uri="{FF2B5EF4-FFF2-40B4-BE49-F238E27FC236}">
                <a16:creationId xmlns:a16="http://schemas.microsoft.com/office/drawing/2014/main" id="{51207650-3959-4646-A0B2-9702E29DA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603750"/>
            <a:ext cx="454025" cy="2619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C6FC536C-C50F-4EE9-9EB9-507D44130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Nadstátní organizace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2 úrovně</a:t>
            </a:r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E1378A20-A359-4448-8AA4-53656158B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67995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55300" name="Oval 3">
            <a:extLst>
              <a:ext uri="{FF2B5EF4-FFF2-40B4-BE49-F238E27FC236}">
                <a16:creationId xmlns:a16="http://schemas.microsoft.com/office/drawing/2014/main" id="{1A05F35B-39BD-4AEB-9EE9-29749203E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5301" name="Oval 4">
            <a:extLst>
              <a:ext uri="{FF2B5EF4-FFF2-40B4-BE49-F238E27FC236}">
                <a16:creationId xmlns:a16="http://schemas.microsoft.com/office/drawing/2014/main" id="{4DF8C63B-D516-43F2-80A6-764FA9F3C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5302" name="Oval 5">
            <a:extLst>
              <a:ext uri="{FF2B5EF4-FFF2-40B4-BE49-F238E27FC236}">
                <a16:creationId xmlns:a16="http://schemas.microsoft.com/office/drawing/2014/main" id="{0AFDF7EF-8E0A-40B8-9988-9683856A6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774950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 E</a:t>
            </a:r>
          </a:p>
        </p:txBody>
      </p:sp>
      <p:sp>
        <p:nvSpPr>
          <p:cNvPr id="55303" name="Oval 6">
            <a:extLst>
              <a:ext uri="{FF2B5EF4-FFF2-40B4-BE49-F238E27FC236}">
                <a16:creationId xmlns:a16="http://schemas.microsoft.com/office/drawing/2014/main" id="{CD90E1C6-1E91-4AA0-A334-F650B9DAE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06713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5304" name="Oval 7">
            <a:extLst>
              <a:ext uri="{FF2B5EF4-FFF2-40B4-BE49-F238E27FC236}">
                <a16:creationId xmlns:a16="http://schemas.microsoft.com/office/drawing/2014/main" id="{16BD90A7-5952-4EE1-A5E3-BBDD3BAA8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5305" name="Oval 8">
            <a:extLst>
              <a:ext uri="{FF2B5EF4-FFF2-40B4-BE49-F238E27FC236}">
                <a16:creationId xmlns:a16="http://schemas.microsoft.com/office/drawing/2014/main" id="{C7459581-FB0F-474C-A06B-BB71D0FBB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5306" name="Oval 9">
            <a:extLst>
              <a:ext uri="{FF2B5EF4-FFF2-40B4-BE49-F238E27FC236}">
                <a16:creationId xmlns:a16="http://schemas.microsoft.com/office/drawing/2014/main" id="{49CCD63D-ED65-4027-8A66-363C41E93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5307" name="Oval 10">
            <a:extLst>
              <a:ext uri="{FF2B5EF4-FFF2-40B4-BE49-F238E27FC236}">
                <a16:creationId xmlns:a16="http://schemas.microsoft.com/office/drawing/2014/main" id="{FC73C902-D2DE-4117-A364-2DB4DAEA2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992313"/>
            <a:ext cx="3132138" cy="1241425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Nadstátní organizace</a:t>
            </a:r>
            <a:r>
              <a:rPr lang="cs-CZ" altLang="cs-CZ" sz="2300"/>
              <a:t> </a:t>
            </a:r>
          </a:p>
        </p:txBody>
      </p:sp>
      <p:sp>
        <p:nvSpPr>
          <p:cNvPr id="55308" name="Line 11">
            <a:extLst>
              <a:ext uri="{FF2B5EF4-FFF2-40B4-BE49-F238E27FC236}">
                <a16:creationId xmlns:a16="http://schemas.microsoft.com/office/drawing/2014/main" id="{73F5C2CD-A7E3-4567-81E6-E97696EB53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101975"/>
            <a:ext cx="1177925" cy="849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09" name="Line 12">
            <a:extLst>
              <a:ext uri="{FF2B5EF4-FFF2-40B4-BE49-F238E27FC236}">
                <a16:creationId xmlns:a16="http://schemas.microsoft.com/office/drawing/2014/main" id="{68CCA1FC-EC8F-4C98-9AD7-12378433EB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8288" y="3095625"/>
            <a:ext cx="914400" cy="5349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0" name="Line 13">
            <a:extLst>
              <a:ext uri="{FF2B5EF4-FFF2-40B4-BE49-F238E27FC236}">
                <a16:creationId xmlns:a16="http://schemas.microsoft.com/office/drawing/2014/main" id="{D1139F19-FA49-4B99-B1DA-41B8DE0A8F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27388"/>
            <a:ext cx="1111250" cy="164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1" name="Line 14">
            <a:extLst>
              <a:ext uri="{FF2B5EF4-FFF2-40B4-BE49-F238E27FC236}">
                <a16:creationId xmlns:a16="http://schemas.microsoft.com/office/drawing/2014/main" id="{E8354109-79BD-4BCE-B64A-3CBB327FE3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7088" y="3228975"/>
            <a:ext cx="128587" cy="1843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2" name="Line 15">
            <a:extLst>
              <a:ext uri="{FF2B5EF4-FFF2-40B4-BE49-F238E27FC236}">
                <a16:creationId xmlns:a16="http://schemas.microsoft.com/office/drawing/2014/main" id="{1996D79A-BF3D-4660-AEFA-2D00426EB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233738"/>
            <a:ext cx="1306513" cy="16970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A24717EF-9757-43EC-ADE4-EC5AC33EF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94DD8235-ECC2-4CB7-A2C2-F67560654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57348" name="Group 3">
            <a:extLst>
              <a:ext uri="{FF2B5EF4-FFF2-40B4-BE49-F238E27FC236}">
                <a16:creationId xmlns:a16="http://schemas.microsoft.com/office/drawing/2014/main" id="{E686B1AA-1267-42C6-949B-E2A2D8B9ED39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57354" name="AutoShape 4">
              <a:extLst>
                <a:ext uri="{FF2B5EF4-FFF2-40B4-BE49-F238E27FC236}">
                  <a16:creationId xmlns:a16="http://schemas.microsoft.com/office/drawing/2014/main" id="{B03BFBC7-5520-432B-9519-9C17F2019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7355" name="Rectangle 5">
              <a:extLst>
                <a:ext uri="{FF2B5EF4-FFF2-40B4-BE49-F238E27FC236}">
                  <a16:creationId xmlns:a16="http://schemas.microsoft.com/office/drawing/2014/main" id="{A31379D8-F167-4F36-81D6-7E51FA3C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Evropská unie</a:t>
              </a:r>
            </a:p>
          </p:txBody>
        </p:sp>
        <p:sp>
          <p:nvSpPr>
            <p:cNvPr id="57356" name="Rectangle 6">
              <a:extLst>
                <a:ext uri="{FF2B5EF4-FFF2-40B4-BE49-F238E27FC236}">
                  <a16:creationId xmlns:a16="http://schemas.microsoft.com/office/drawing/2014/main" id="{36AE71D8-5F2C-4D18-BDBA-3110BC398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/>
                <a:t>Stát A</a:t>
              </a:r>
            </a:p>
          </p:txBody>
        </p:sp>
        <p:sp>
          <p:nvSpPr>
            <p:cNvPr id="57357" name="Rectangle 7">
              <a:extLst>
                <a:ext uri="{FF2B5EF4-FFF2-40B4-BE49-F238E27FC236}">
                  <a16:creationId xmlns:a16="http://schemas.microsoft.com/office/drawing/2014/main" id="{E50D63CA-9876-4176-8070-7C5854BB6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7358" name="Rectangle 8">
              <a:extLst>
                <a:ext uri="{FF2B5EF4-FFF2-40B4-BE49-F238E27FC236}">
                  <a16:creationId xmlns:a16="http://schemas.microsoft.com/office/drawing/2014/main" id="{DE75D157-6024-4E21-AA0A-1F6D0E7BD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57359" name="Rectangle 9">
              <a:extLst>
                <a:ext uri="{FF2B5EF4-FFF2-40B4-BE49-F238E27FC236}">
                  <a16:creationId xmlns:a16="http://schemas.microsoft.com/office/drawing/2014/main" id="{FFAB3ABD-3B78-45EF-A755-325C70E24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57360" name="Line 10">
              <a:extLst>
                <a:ext uri="{FF2B5EF4-FFF2-40B4-BE49-F238E27FC236}">
                  <a16:creationId xmlns:a16="http://schemas.microsoft.com/office/drawing/2014/main" id="{D51B6013-BE3B-4661-B059-1CC93F35E8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1" name="Line 11">
              <a:extLst>
                <a:ext uri="{FF2B5EF4-FFF2-40B4-BE49-F238E27FC236}">
                  <a16:creationId xmlns:a16="http://schemas.microsoft.com/office/drawing/2014/main" id="{6691EF86-CAAD-485E-8EBE-77B6A2DC92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2" name="Line 12">
              <a:extLst>
                <a:ext uri="{FF2B5EF4-FFF2-40B4-BE49-F238E27FC236}">
                  <a16:creationId xmlns:a16="http://schemas.microsoft.com/office/drawing/2014/main" id="{F20A1637-4F23-4FB7-BD8F-4BAA3C516C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3" name="Line 13">
              <a:extLst>
                <a:ext uri="{FF2B5EF4-FFF2-40B4-BE49-F238E27FC236}">
                  <a16:creationId xmlns:a16="http://schemas.microsoft.com/office/drawing/2014/main" id="{44116AB5-7189-4ED2-8EE7-BEC3C6C74D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936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4" name="Line 14">
              <a:extLst>
                <a:ext uri="{FF2B5EF4-FFF2-40B4-BE49-F238E27FC236}">
                  <a16:creationId xmlns:a16="http://schemas.microsoft.com/office/drawing/2014/main" id="{51F6DFAF-599E-419E-BA0F-8513284654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66FF66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5" name="Line 15">
              <a:extLst>
                <a:ext uri="{FF2B5EF4-FFF2-40B4-BE49-F238E27FC236}">
                  <a16:creationId xmlns:a16="http://schemas.microsoft.com/office/drawing/2014/main" id="{99A44D7E-F2CD-42C8-A28E-4C1ACB37ED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6" name="Line 16">
              <a:extLst>
                <a:ext uri="{FF2B5EF4-FFF2-40B4-BE49-F238E27FC236}">
                  <a16:creationId xmlns:a16="http://schemas.microsoft.com/office/drawing/2014/main" id="{4910712C-F8CD-4191-BE32-EB5C23D7AB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7" name="Line 17">
              <a:extLst>
                <a:ext uri="{FF2B5EF4-FFF2-40B4-BE49-F238E27FC236}">
                  <a16:creationId xmlns:a16="http://schemas.microsoft.com/office/drawing/2014/main" id="{2E860A3E-907C-43AA-9ABF-25B06699EB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57349" name="Text Box 18">
            <a:extLst>
              <a:ext uri="{FF2B5EF4-FFF2-40B4-BE49-F238E27FC236}">
                <a16:creationId xmlns:a16="http://schemas.microsoft.com/office/drawing/2014/main" id="{46616807-BDC6-4F74-AE6F-71445AFAA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7350" name="Text Box 19">
            <a:extLst>
              <a:ext uri="{FF2B5EF4-FFF2-40B4-BE49-F238E27FC236}">
                <a16:creationId xmlns:a16="http://schemas.microsoft.com/office/drawing/2014/main" id="{C607C5BA-9ED5-4C2B-93E3-6ADC4B048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7351" name="Text Box 20">
            <a:extLst>
              <a:ext uri="{FF2B5EF4-FFF2-40B4-BE49-F238E27FC236}">
                <a16:creationId xmlns:a16="http://schemas.microsoft.com/office/drawing/2014/main" id="{821B63B8-5C2D-4151-879C-564A4899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57352" name="Text Box 21">
            <a:extLst>
              <a:ext uri="{FF2B5EF4-FFF2-40B4-BE49-F238E27FC236}">
                <a16:creationId xmlns:a16="http://schemas.microsoft.com/office/drawing/2014/main" id="{068F5D44-19CF-4FB1-87F2-9C0084480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4149725"/>
            <a:ext cx="115093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57353" name="Oval 22">
            <a:extLst>
              <a:ext uri="{FF2B5EF4-FFF2-40B4-BE49-F238E27FC236}">
                <a16:creationId xmlns:a16="http://schemas.microsoft.com/office/drawing/2014/main" id="{83329F1D-7F98-42B2-A706-8E575D38F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15888"/>
            <a:ext cx="4176713" cy="6597650"/>
          </a:xfrm>
          <a:prstGeom prst="ellipse">
            <a:avLst/>
          </a:prstGeom>
          <a:noFill/>
          <a:ln w="7632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622C614C-FE71-4DD6-B557-AF1D88279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F6AF6744-4479-4B3B-9C7D-F0EA09A0E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59396" name="Group 3">
            <a:extLst>
              <a:ext uri="{FF2B5EF4-FFF2-40B4-BE49-F238E27FC236}">
                <a16:creationId xmlns:a16="http://schemas.microsoft.com/office/drawing/2014/main" id="{AF8E1BD9-08FD-4DE8-8544-9C864067DFE0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59405" name="AutoShape 4">
              <a:extLst>
                <a:ext uri="{FF2B5EF4-FFF2-40B4-BE49-F238E27FC236}">
                  <a16:creationId xmlns:a16="http://schemas.microsoft.com/office/drawing/2014/main" id="{68D2603A-78F0-48FF-853F-DCE98C4EF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9406" name="Rectangle 5">
              <a:extLst>
                <a:ext uri="{FF2B5EF4-FFF2-40B4-BE49-F238E27FC236}">
                  <a16:creationId xmlns:a16="http://schemas.microsoft.com/office/drawing/2014/main" id="{69C95161-D399-4A02-9CF9-4106A4588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>
                  <a:latin typeface="Times New Roman" panose="02020603050405020304" pitchFamily="18" charset="0"/>
                </a:rPr>
                <a:t>Evropská unie</a:t>
              </a:r>
            </a:p>
          </p:txBody>
        </p:sp>
        <p:sp>
          <p:nvSpPr>
            <p:cNvPr id="59407" name="Rectangle 6">
              <a:extLst>
                <a:ext uri="{FF2B5EF4-FFF2-40B4-BE49-F238E27FC236}">
                  <a16:creationId xmlns:a16="http://schemas.microsoft.com/office/drawing/2014/main" id="{AF0B9947-54D9-4465-82DF-61BFECF82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59408" name="Rectangle 7">
              <a:extLst>
                <a:ext uri="{FF2B5EF4-FFF2-40B4-BE49-F238E27FC236}">
                  <a16:creationId xmlns:a16="http://schemas.microsoft.com/office/drawing/2014/main" id="{5228DFB6-2CB7-4FFF-831E-4E13CBD0C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59409" name="Rectangle 8">
              <a:extLst>
                <a:ext uri="{FF2B5EF4-FFF2-40B4-BE49-F238E27FC236}">
                  <a16:creationId xmlns:a16="http://schemas.microsoft.com/office/drawing/2014/main" id="{E4227348-54E1-401F-AD8C-A24148BD2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59410" name="Rectangle 9">
              <a:extLst>
                <a:ext uri="{FF2B5EF4-FFF2-40B4-BE49-F238E27FC236}">
                  <a16:creationId xmlns:a16="http://schemas.microsoft.com/office/drawing/2014/main" id="{599E21E2-CD36-4F5E-9AED-F6A79B32F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59411" name="Line 10">
              <a:extLst>
                <a:ext uri="{FF2B5EF4-FFF2-40B4-BE49-F238E27FC236}">
                  <a16:creationId xmlns:a16="http://schemas.microsoft.com/office/drawing/2014/main" id="{733D366D-9E34-4A16-B708-3F331CAEC6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2" name="Line 11">
              <a:extLst>
                <a:ext uri="{FF2B5EF4-FFF2-40B4-BE49-F238E27FC236}">
                  <a16:creationId xmlns:a16="http://schemas.microsoft.com/office/drawing/2014/main" id="{3EEDFF01-A7B5-46F5-8B64-324A4FE3DE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3" name="Line 12">
              <a:extLst>
                <a:ext uri="{FF2B5EF4-FFF2-40B4-BE49-F238E27FC236}">
                  <a16:creationId xmlns:a16="http://schemas.microsoft.com/office/drawing/2014/main" id="{70056646-7B36-44C5-8F43-ABB1C26D1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4" name="Line 13">
              <a:extLst>
                <a:ext uri="{FF2B5EF4-FFF2-40B4-BE49-F238E27FC236}">
                  <a16:creationId xmlns:a16="http://schemas.microsoft.com/office/drawing/2014/main" id="{36D13190-B637-4542-81A8-F0FA40AC56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5" name="Line 14">
              <a:extLst>
                <a:ext uri="{FF2B5EF4-FFF2-40B4-BE49-F238E27FC236}">
                  <a16:creationId xmlns:a16="http://schemas.microsoft.com/office/drawing/2014/main" id="{14A08599-ABBC-46FA-B763-47E7235FCE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6" name="Line 15">
              <a:extLst>
                <a:ext uri="{FF2B5EF4-FFF2-40B4-BE49-F238E27FC236}">
                  <a16:creationId xmlns:a16="http://schemas.microsoft.com/office/drawing/2014/main" id="{5CDBAC31-C4AB-4D17-ADD9-F8E106F71F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7" name="Line 16">
              <a:extLst>
                <a:ext uri="{FF2B5EF4-FFF2-40B4-BE49-F238E27FC236}">
                  <a16:creationId xmlns:a16="http://schemas.microsoft.com/office/drawing/2014/main" id="{72275328-4B98-483B-911C-927FB62829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8" name="Line 17">
              <a:extLst>
                <a:ext uri="{FF2B5EF4-FFF2-40B4-BE49-F238E27FC236}">
                  <a16:creationId xmlns:a16="http://schemas.microsoft.com/office/drawing/2014/main" id="{4A64634F-F35F-40F6-A8F1-320A2E0CDD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59397" name="Text Box 18">
            <a:extLst>
              <a:ext uri="{FF2B5EF4-FFF2-40B4-BE49-F238E27FC236}">
                <a16:creationId xmlns:a16="http://schemas.microsoft.com/office/drawing/2014/main" id="{820B52D7-4985-43AF-A4DC-C08F7DB5D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398" name="Text Box 19">
            <a:extLst>
              <a:ext uri="{FF2B5EF4-FFF2-40B4-BE49-F238E27FC236}">
                <a16:creationId xmlns:a16="http://schemas.microsoft.com/office/drawing/2014/main" id="{FD3E0DA2-6D24-4121-AD74-4E29F8965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1773238"/>
            <a:ext cx="100806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399" name="Text Box 20">
            <a:extLst>
              <a:ext uri="{FF2B5EF4-FFF2-40B4-BE49-F238E27FC236}">
                <a16:creationId xmlns:a16="http://schemas.microsoft.com/office/drawing/2014/main" id="{50A6E86F-0193-41C2-B50C-FEFB34CF7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400" name="Text Box 21">
            <a:extLst>
              <a:ext uri="{FF2B5EF4-FFF2-40B4-BE49-F238E27FC236}">
                <a16:creationId xmlns:a16="http://schemas.microsoft.com/office/drawing/2014/main" id="{D121E0BB-AF87-424F-912B-6A5E41420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075" y="4221163"/>
            <a:ext cx="10493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401" name="Text Box 22">
            <a:extLst>
              <a:ext uri="{FF2B5EF4-FFF2-40B4-BE49-F238E27FC236}">
                <a16:creationId xmlns:a16="http://schemas.microsoft.com/office/drawing/2014/main" id="{2DD8BD06-7ADA-4EB1-BDCD-118B4A76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59402" name="Text Box 23">
            <a:extLst>
              <a:ext uri="{FF2B5EF4-FFF2-40B4-BE49-F238E27FC236}">
                <a16:creationId xmlns:a16="http://schemas.microsoft.com/office/drawing/2014/main" id="{71151B59-AFA6-4BBA-97F4-185292B9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59403" name="Text Box 24">
            <a:extLst>
              <a:ext uri="{FF2B5EF4-FFF2-40B4-BE49-F238E27FC236}">
                <a16:creationId xmlns:a16="http://schemas.microsoft.com/office/drawing/2014/main" id="{5C23991E-5A8E-4361-8CA1-EE4526412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163" y="3284538"/>
            <a:ext cx="11430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právo</a:t>
            </a:r>
          </a:p>
        </p:txBody>
      </p:sp>
      <p:sp>
        <p:nvSpPr>
          <p:cNvPr id="59404" name="Text Box 25">
            <a:extLst>
              <a:ext uri="{FF2B5EF4-FFF2-40B4-BE49-F238E27FC236}">
                <a16:creationId xmlns:a16="http://schemas.microsoft.com/office/drawing/2014/main" id="{9B0E5AF3-1151-4E70-89F8-068362503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soukromé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680293E3-39DB-4958-B3E1-605427E18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0FE66"/>
          </a:solidFill>
        </p:spPr>
        <p:txBody>
          <a:bodyPr/>
          <a:lstStyle/>
          <a:p>
            <a:pPr eaLnBrk="1" hangingPunct="1"/>
            <a:r>
              <a:rPr lang="cs-CZ" altLang="cs-CZ" b="1"/>
              <a:t>Právo Evropské unie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E10ABF8E-D544-4BEA-8682-69782FBF5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EU = zcela zvláštní mezinárodní organizace</a:t>
            </a:r>
          </a:p>
          <a:p>
            <a:pPr eaLnBrk="1" hangingPunct="1"/>
            <a:r>
              <a:rPr lang="cs-CZ" altLang="cs-CZ" b="1" i="1"/>
              <a:t>členské státy podřízeny</a:t>
            </a:r>
          </a:p>
          <a:p>
            <a:pPr eaLnBrk="1" hangingPunct="1"/>
            <a:r>
              <a:rPr lang="cs-CZ" altLang="cs-CZ"/>
              <a:t>neplatí zásada svrchované rovnosti</a:t>
            </a:r>
          </a:p>
          <a:p>
            <a:pPr eaLnBrk="1" hangingPunct="1"/>
            <a:r>
              <a:rPr lang="cs-CZ" altLang="cs-CZ"/>
              <a:t>charakter </a:t>
            </a:r>
            <a:r>
              <a:rPr lang="cs-CZ" altLang="cs-CZ" b="1" i="1">
                <a:solidFill>
                  <a:srgbClr val="FF0000"/>
                </a:solidFill>
              </a:rPr>
              <a:t>subordinační</a:t>
            </a:r>
          </a:p>
          <a:p>
            <a:pPr eaLnBrk="1" hangingPunct="1"/>
            <a:r>
              <a:rPr lang="cs-CZ" altLang="cs-CZ"/>
              <a:t>upravuje vztahy mezi EU a členskými státy a mezi EU a jednotlivci</a:t>
            </a:r>
          </a:p>
          <a:p>
            <a:pPr eaLnBrk="1" hangingPunct="1"/>
            <a:r>
              <a:rPr lang="cs-CZ" altLang="cs-CZ"/>
              <a:t>není to mezinárodní právo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>
            <a:extLst>
              <a:ext uri="{FF2B5EF4-FFF2-40B4-BE49-F238E27FC236}">
                <a16:creationId xmlns:a16="http://schemas.microsoft.com/office/drawing/2014/main" id="{7642B124-798A-4BCA-9DEB-E5A207094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 EU </a:t>
            </a:r>
          </a:p>
        </p:txBody>
      </p:sp>
      <p:sp>
        <p:nvSpPr>
          <p:cNvPr id="62467" name="Text Box 2">
            <a:extLst>
              <a:ext uri="{FF2B5EF4-FFF2-40B4-BE49-F238E27FC236}">
                <a16:creationId xmlns:a16="http://schemas.microsoft.com/office/drawing/2014/main" id="{2E6E18E5-B864-42FF-9B3E-0FDE7BEBC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/>
              <a:t>základní funkce práva: vnitřní uspořádání systému (řád)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DC2300"/>
                </a:solidFill>
              </a:rPr>
              <a:t>EU je samostatný systém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orgány s vlastní pravomocí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aktivity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finanční nezávislost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 sz="2400"/>
              <a:t>PROTO MUSÍ MÍT VLASTNÍ REGULACI (PRAVIDLA) UVNITŘ I NAVENEK = PRÁVO EU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předpisy (právo) – není to ani mezinárodní, ani vnitrostátní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soudy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>
            <a:extLst>
              <a:ext uri="{FF2B5EF4-FFF2-40B4-BE49-F238E27FC236}">
                <a16:creationId xmlns:a16="http://schemas.microsoft.com/office/drawing/2014/main" id="{B8E6261F-CC4C-4890-9741-B02D8893E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 EU - 2</a:t>
            </a:r>
          </a:p>
        </p:txBody>
      </p:sp>
      <p:sp>
        <p:nvSpPr>
          <p:cNvPr id="64515" name="Text Box 2">
            <a:extLst>
              <a:ext uri="{FF2B5EF4-FFF2-40B4-BE49-F238E27FC236}">
                <a16:creationId xmlns:a16="http://schemas.microsoft.com/office/drawing/2014/main" id="{BFB12D25-B340-4AB9-AABB-330CB4FFF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1313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cs-CZ" altLang="cs-CZ" sz="2800" b="1"/>
          </a:p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993300"/>
                </a:solidFill>
              </a:rPr>
              <a:t>    Vlastní funkce práva EU:</a:t>
            </a:r>
          </a:p>
          <a:p>
            <a:pPr eaLnBrk="1" hangingPunct="1">
              <a:buClrTx/>
              <a:buFontTx/>
              <a:buNone/>
            </a:pPr>
            <a:endParaRPr lang="cs-CZ" altLang="cs-CZ" b="1">
              <a:solidFill>
                <a:srgbClr val="99330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1. výstavba EU</a:t>
            </a:r>
            <a:r>
              <a:rPr lang="cs-CZ" altLang="cs-CZ"/>
              <a:t> (institucionální struktura)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00FF"/>
                </a:solidFill>
              </a:rPr>
              <a:t>2. vztah k členským státům</a:t>
            </a:r>
            <a:r>
              <a:rPr lang="cs-CZ" altLang="cs-CZ">
                <a:solidFill>
                  <a:srgbClr val="0000FF"/>
                </a:solidFill>
              </a:rPr>
              <a:t> (pravomoci)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3. úprava vlastní činnosti</a:t>
            </a:r>
            <a:r>
              <a:rPr lang="cs-CZ" altLang="cs-CZ"/>
              <a:t> (jednotlivé oblasti integrace a spolupráce)</a:t>
            </a:r>
          </a:p>
          <a:p>
            <a:pPr eaLnBrk="1" hangingPunct="1">
              <a:buClrTx/>
              <a:buFontTx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A37891D6-8EAA-4C26-8297-4A41016B4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br>
              <a:rPr lang="cs-CZ" altLang="cs-CZ" sz="2800"/>
            </a:br>
            <a:br>
              <a:rPr lang="cs-CZ" altLang="cs-CZ" sz="2800"/>
            </a:br>
            <a:r>
              <a:rPr lang="cs-CZ" altLang="cs-CZ" sz="4400" b="1">
                <a:solidFill>
                  <a:srgbClr val="A50021"/>
                </a:solidFill>
              </a:rPr>
              <a:t>Právo jako společenský jev: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1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CC0000"/>
                </a:solidFill>
              </a:rPr>
              <a:t>PRÁVO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solidFill>
                  <a:srgbClr val="CC0000"/>
                </a:solidFill>
              </a:rPr>
              <a:t>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vnitrostátní,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mezinárodní a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evropské (EU)</a:t>
            </a:r>
            <a:br>
              <a:rPr lang="cs-CZ" altLang="cs-CZ" sz="30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endParaRPr lang="cs-CZ" altLang="cs-CZ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4CBDF50-01CA-40F6-8D4A-5C46AFC3DA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CC"/>
                </a:solidFill>
              </a:rPr>
              <a:t>Právo jako společenský jev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B645AC3-5E32-401D-872C-EFE45C25F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96300" cy="4967287"/>
          </a:xfrm>
          <a:solidFill>
            <a:srgbClr val="E5FFFC"/>
          </a:solidFill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právo = regulativní normativní systém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zajišťuje fungování </a:t>
            </a:r>
            <a:r>
              <a:rPr lang="cs-CZ" altLang="cs-CZ" b="1">
                <a:solidFill>
                  <a:srgbClr val="0000FF"/>
                </a:solidFill>
              </a:rPr>
              <a:t>společnosti lidí</a:t>
            </a:r>
            <a:r>
              <a:rPr lang="cs-CZ" altLang="cs-CZ"/>
              <a:t> (státu)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definice: </a:t>
            </a:r>
            <a:r>
              <a:rPr lang="cs-CZ" altLang="cs-CZ" b="1">
                <a:solidFill>
                  <a:srgbClr val="CC0000"/>
                </a:solidFill>
              </a:rPr>
              <a:t>soubor pravidel chování stanovených a vynutitelných státem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jiné normativní systémy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00FF"/>
                </a:solidFill>
              </a:rPr>
              <a:t>„společnost“ států:</a:t>
            </a:r>
            <a:r>
              <a:rPr lang="cs-CZ" altLang="cs-CZ"/>
              <a:t> mezinárodní rozměr práva </a:t>
            </a:r>
            <a:r>
              <a:rPr lang="cs-CZ" altLang="cs-CZ" b="1" i="1">
                <a:solidFill>
                  <a:srgbClr val="A50021"/>
                </a:solidFill>
              </a:rPr>
              <a:t>(mezinárodní společenství)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b="1" i="1">
                <a:solidFill>
                  <a:srgbClr val="FF0000"/>
                </a:solidFill>
              </a:rPr>
              <a:t>Evropská unie:</a:t>
            </a:r>
            <a:r>
              <a:rPr lang="cs-CZ" altLang="cs-CZ"/>
              <a:t> ani stát, ani mezinárodní společenství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B87B53E-31FF-49FF-B4A9-0616F2DF50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CC"/>
                </a:solidFill>
              </a:rPr>
              <a:t>Právo jako společenský jev - 2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5978FD1-8E38-4703-9717-373483EDB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24863" cy="4967287"/>
          </a:xfrm>
          <a:solidFill>
            <a:srgbClr val="E5FFFC"/>
          </a:solidFill>
        </p:spPr>
        <p:txBody>
          <a:bodyPr/>
          <a:lstStyle/>
          <a:p>
            <a:pPr eaLnBrk="1" hangingPunct="1"/>
            <a:r>
              <a:rPr lang="cs-CZ" altLang="cs-CZ" sz="2800"/>
              <a:t>mnohoznačnost práva v obecném pojímání – výsledek:</a:t>
            </a:r>
          </a:p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1. vnitrostátní (národní) právo</a:t>
            </a:r>
            <a:r>
              <a:rPr lang="cs-CZ" altLang="cs-CZ" sz="2800"/>
              <a:t> – má každý stát</a:t>
            </a:r>
          </a:p>
          <a:p>
            <a:pPr lvl="1" eaLnBrk="1" hangingPunct="1"/>
            <a:r>
              <a:rPr lang="cs-CZ" altLang="cs-CZ" sz="2400"/>
              <a:t>reguluje vnitrostátní vztahy - uvnitř jednotlivých států: stát --- jednotlivec, jednotlivci (osoby) navzájem</a:t>
            </a: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2. mezinárodní právo</a:t>
            </a:r>
            <a:r>
              <a:rPr lang="cs-CZ" altLang="cs-CZ" sz="2800"/>
              <a:t> </a:t>
            </a:r>
          </a:p>
          <a:p>
            <a:pPr lvl="1" eaLnBrk="1" hangingPunct="1"/>
            <a:r>
              <a:rPr lang="cs-CZ" altLang="cs-CZ" sz="2400"/>
              <a:t>reguluje mezinárodní vztahy (mezi státy)</a:t>
            </a: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3. právo Evropské unie</a:t>
            </a:r>
            <a:r>
              <a:rPr lang="cs-CZ" altLang="cs-CZ" sz="2800"/>
              <a:t> </a:t>
            </a:r>
          </a:p>
          <a:p>
            <a:pPr lvl="1" eaLnBrk="1" hangingPunct="1"/>
            <a:r>
              <a:rPr lang="cs-CZ" altLang="cs-CZ" sz="2400"/>
              <a:t>reguluje vztahy k EU a uvnitř EU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57D74894-C500-41BE-BFFE-561303121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73238"/>
            <a:ext cx="7772400" cy="33845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6000" b="1">
                <a:solidFill>
                  <a:srgbClr val="FFFF99"/>
                </a:solidFill>
              </a:rPr>
              <a:t>1. právo vnitrostátní (národní)</a:t>
            </a: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E6E6D35D-2347-4358-99A6-C032605B6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013325"/>
            <a:ext cx="64008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/>
              <a:t>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47A1F438-665C-4AC3-9B10-A6ABE8741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ve státu 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E2DD7620-B51C-423E-9D24-D6FDF30F8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1458913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1313" indent="-339725" eaLnBrk="0" hangingPunct="0">
              <a:spcBef>
                <a:spcPts val="8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 eaLnBrk="0" hangingPunct="0">
              <a:spcBef>
                <a:spcPts val="7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 eaLnBrk="0" hangingPunct="0">
              <a:spcBef>
                <a:spcPts val="6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 eaLnBrk="0" hangingPunct="0">
              <a:spcBef>
                <a:spcPts val="5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 eaLnBrk="0" hangingPunct="0">
              <a:spcBef>
                <a:spcPts val="5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3000"/>
              </a:lnSpc>
              <a:buSzPct val="100000"/>
              <a:defRPr/>
            </a:pPr>
            <a:endParaRPr lang="cs-CZ" altLang="cs-CZ" sz="2800" b="1" dirty="0">
              <a:solidFill>
                <a:srgbClr val="000080"/>
              </a:solidFill>
            </a:endParaRPr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800" b="1" u="sng" dirty="0">
                <a:solidFill>
                  <a:srgbClr val="000080"/>
                </a:solidFill>
              </a:rPr>
              <a:t>V N I T R O S T Á T N Í  (Č E S K É)  P R Á V O</a:t>
            </a:r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endParaRPr lang="cs-CZ" altLang="cs-CZ" b="1" dirty="0"/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 dirty="0"/>
              <a:t>pravidla určena: státu samotnému a jednotlivcům (subjektům)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endParaRPr lang="cs-CZ" altLang="cs-CZ" b="1" dirty="0">
              <a:solidFill>
                <a:srgbClr val="C00000"/>
              </a:solidFill>
            </a:endParaRP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SUBORDINAČNÍ CHARAKTER</a:t>
            </a:r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endParaRPr lang="cs-CZ" altLang="cs-CZ" b="1" dirty="0"/>
          </a:p>
        </p:txBody>
      </p:sp>
      <p:sp>
        <p:nvSpPr>
          <p:cNvPr id="13316" name="Text Box 1">
            <a:extLst>
              <a:ext uri="{FF2B5EF4-FFF2-40B4-BE49-F238E27FC236}">
                <a16:creationId xmlns:a16="http://schemas.microsoft.com/office/drawing/2014/main" id="{B91AF02F-076B-43CD-97C5-FB07CC000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492375"/>
            <a:ext cx="2376488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3317" name="Text Box 1">
            <a:extLst>
              <a:ext uri="{FF2B5EF4-FFF2-40B4-BE49-F238E27FC236}">
                <a16:creationId xmlns:a16="http://schemas.microsoft.com/office/drawing/2014/main" id="{682328B5-951B-4205-AEB3-04EAC51B9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0" y="2644775"/>
            <a:ext cx="2376488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5C716A67-7C50-4A34-ABE9-C73EAB751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341438"/>
            <a:ext cx="3313113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C63B703-5650-437E-9C62-497A3970B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15364" name="Group 3">
            <a:extLst>
              <a:ext uri="{FF2B5EF4-FFF2-40B4-BE49-F238E27FC236}">
                <a16:creationId xmlns:a16="http://schemas.microsoft.com/office/drawing/2014/main" id="{50630629-09C6-45B7-A638-C8647AEF565D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171450"/>
            <a:ext cx="7847012" cy="7675563"/>
            <a:chOff x="657" y="-108"/>
            <a:chExt cx="4943" cy="4835"/>
          </a:xfrm>
        </p:grpSpPr>
        <p:sp>
          <p:nvSpPr>
            <p:cNvPr id="15367" name="AutoShape 4">
              <a:extLst>
                <a:ext uri="{FF2B5EF4-FFF2-40B4-BE49-F238E27FC236}">
                  <a16:creationId xmlns:a16="http://schemas.microsoft.com/office/drawing/2014/main" id="{1698771F-03D2-41B6-A6CB-4CF5C348E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08"/>
              <a:ext cx="4943" cy="4835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5368" name="Rectangle 5">
              <a:extLst>
                <a:ext uri="{FF2B5EF4-FFF2-40B4-BE49-F238E27FC236}">
                  <a16:creationId xmlns:a16="http://schemas.microsoft.com/office/drawing/2014/main" id="{76D79162-856B-402D-BE1D-342A92361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400"/>
              <a:ext cx="1080" cy="823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Vnitrostátní právo jako systém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- subordinační charakter</a:t>
              </a:r>
            </a:p>
          </p:txBody>
        </p:sp>
        <p:sp>
          <p:nvSpPr>
            <p:cNvPr id="15369" name="Rectangle 6">
              <a:extLst>
                <a:ext uri="{FF2B5EF4-FFF2-40B4-BE49-F238E27FC236}">
                  <a16:creationId xmlns:a16="http://schemas.microsoft.com/office/drawing/2014/main" id="{AB72BE60-2CDC-4119-954F-31C9548D1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" y="961"/>
              <a:ext cx="1576" cy="979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800" b="1">
                  <a:cs typeface="Arial" panose="020B0604020202020204" pitchFamily="34" charset="0"/>
                </a:rPr>
                <a:t>Stát A</a:t>
              </a:r>
            </a:p>
          </p:txBody>
        </p:sp>
        <p:sp>
          <p:nvSpPr>
            <p:cNvPr id="13322" name="Rectangle 7">
              <a:extLst>
                <a:ext uri="{FF2B5EF4-FFF2-40B4-BE49-F238E27FC236}">
                  <a16:creationId xmlns:a16="http://schemas.microsoft.com/office/drawing/2014/main" id="{76F8BA18-4791-45AF-8194-76F712AF4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2732"/>
              <a:ext cx="1553" cy="101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cs-CZ" altLang="cs-CZ" sz="1800" b="1" dirty="0">
                  <a:latin typeface="+mj-lt"/>
                </a:rPr>
                <a:t>Jednotlivec státu A</a:t>
              </a:r>
            </a:p>
          </p:txBody>
        </p:sp>
        <p:sp>
          <p:nvSpPr>
            <p:cNvPr id="15371" name="Line 8">
              <a:extLst>
                <a:ext uri="{FF2B5EF4-FFF2-40B4-BE49-F238E27FC236}">
                  <a16:creationId xmlns:a16="http://schemas.microsoft.com/office/drawing/2014/main" id="{3FBB9EC4-4858-49E5-92A4-1F747B83DC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5" y="982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2" name="Line 9">
              <a:extLst>
                <a:ext uri="{FF2B5EF4-FFF2-40B4-BE49-F238E27FC236}">
                  <a16:creationId xmlns:a16="http://schemas.microsoft.com/office/drawing/2014/main" id="{5CEEF7DB-AD24-4395-AE78-2A351A6319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3" name="Line 10">
              <a:extLst>
                <a:ext uri="{FF2B5EF4-FFF2-40B4-BE49-F238E27FC236}">
                  <a16:creationId xmlns:a16="http://schemas.microsoft.com/office/drawing/2014/main" id="{18E0AD67-A75B-487A-9D49-8BF00AAD7C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1935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4" name="Line 11">
              <a:extLst>
                <a:ext uri="{FF2B5EF4-FFF2-40B4-BE49-F238E27FC236}">
                  <a16:creationId xmlns:a16="http://schemas.microsoft.com/office/drawing/2014/main" id="{7265635C-4D5C-4625-BAD9-BBC5FDE0C1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7" y="918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5" name="Line 12">
              <a:extLst>
                <a:ext uri="{FF2B5EF4-FFF2-40B4-BE49-F238E27FC236}">
                  <a16:creationId xmlns:a16="http://schemas.microsoft.com/office/drawing/2014/main" id="{C8E4712A-7119-4232-B307-E9C7080825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15365" name="Text Box 13">
            <a:extLst>
              <a:ext uri="{FF2B5EF4-FFF2-40B4-BE49-F238E27FC236}">
                <a16:creationId xmlns:a16="http://schemas.microsoft.com/office/drawing/2014/main" id="{12A6D616-5102-41C2-BA65-3C84C31EC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13318" name="Text Box 14">
            <a:extLst>
              <a:ext uri="{FF2B5EF4-FFF2-40B4-BE49-F238E27FC236}">
                <a16:creationId xmlns:a16="http://schemas.microsoft.com/office/drawing/2014/main" id="{99D669FF-B470-4D70-8F9C-F57ADADE4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3490913"/>
            <a:ext cx="11541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latin typeface="+mj-lt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latin typeface="+mj-lt"/>
              </a:rPr>
              <a:t>právo 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1843</TotalTime>
  <Words>1158</Words>
  <Application>Microsoft Office PowerPoint</Application>
  <PresentationFormat>Předvádění na obrazovce (4:3)</PresentationFormat>
  <Paragraphs>320</Paragraphs>
  <Slides>36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Arial</vt:lpstr>
      <vt:lpstr>Arial Unicode MS</vt:lpstr>
      <vt:lpstr>DejaVu Sans</vt:lpstr>
      <vt:lpstr>Lucida Sans Unicode</vt:lpstr>
      <vt:lpstr>Times New Roman</vt:lpstr>
      <vt:lpstr>WenQuanYi Micro Hei</vt:lpstr>
      <vt:lpstr>Wingdings</vt:lpstr>
      <vt:lpstr>Motiv systému Office</vt:lpstr>
      <vt:lpstr>Prezentace aplikace PowerPoint</vt:lpstr>
      <vt:lpstr>    </vt:lpstr>
      <vt:lpstr>   </vt:lpstr>
      <vt:lpstr>Prezentace aplikace PowerPoint</vt:lpstr>
      <vt:lpstr>Právo jako společenský jev</vt:lpstr>
      <vt:lpstr>Právo jako společenský jev - 2</vt:lpstr>
      <vt:lpstr>Prezentace aplikace PowerPoint</vt:lpstr>
      <vt:lpstr>Prezentace aplikace PowerPoint</vt:lpstr>
      <vt:lpstr>Prezentace aplikace PowerPoint</vt:lpstr>
      <vt:lpstr>Prezentace aplikace PowerPoint</vt:lpstr>
      <vt:lpstr>Vnitrostátní právo  1</vt:lpstr>
      <vt:lpstr>Vnitrostátní právo 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Zvláštnosti mezinárodního práva</vt:lpstr>
      <vt:lpstr>Prezentace aplikace PowerPoint</vt:lpstr>
      <vt:lpstr>Prezentace aplikace PowerPoint</vt:lpstr>
      <vt:lpstr>Mezinárodní právo  </vt:lpstr>
      <vt:lpstr>Prezentace aplikace PowerPoint</vt:lpstr>
      <vt:lpstr>Prezentace aplikace PowerPoint</vt:lpstr>
      <vt:lpstr>Podstata Evropské unie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Právo Evropské unie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82</cp:revision>
  <cp:lastPrinted>1601-01-01T00:00:00Z</cp:lastPrinted>
  <dcterms:created xsi:type="dcterms:W3CDTF">1601-01-01T00:00:00Z</dcterms:created>
  <dcterms:modified xsi:type="dcterms:W3CDTF">2021-03-24T12:51:37Z</dcterms:modified>
</cp:coreProperties>
</file>