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13" r:id="rId2"/>
    <p:sldId id="346" r:id="rId3"/>
    <p:sldId id="362" r:id="rId4"/>
    <p:sldId id="363" r:id="rId5"/>
    <p:sldId id="367" r:id="rId6"/>
    <p:sldId id="369" r:id="rId7"/>
    <p:sldId id="364" r:id="rId8"/>
    <p:sldId id="349" r:id="rId9"/>
    <p:sldId id="351" r:id="rId10"/>
    <p:sldId id="352" r:id="rId11"/>
    <p:sldId id="353" r:id="rId12"/>
    <p:sldId id="366" r:id="rId13"/>
    <p:sldId id="302" r:id="rId14"/>
    <p:sldId id="303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71" r:id="rId23"/>
    <p:sldId id="372" r:id="rId24"/>
    <p:sldId id="373" r:id="rId25"/>
    <p:sldId id="374" r:id="rId26"/>
    <p:sldId id="307" r:id="rId27"/>
    <p:sldId id="308" r:id="rId28"/>
    <p:sldId id="309" r:id="rId29"/>
    <p:sldId id="310" r:id="rId30"/>
    <p:sldId id="311" r:id="rId31"/>
    <p:sldId id="312" r:id="rId32"/>
    <p:sldId id="256" r:id="rId33"/>
    <p:sldId id="257" r:id="rId34"/>
    <p:sldId id="260" r:id="rId35"/>
    <p:sldId id="258" r:id="rId36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9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8F006"/>
    <a:srgbClr val="0D01AF"/>
    <a:srgbClr val="1B30F5"/>
    <a:srgbClr val="990000"/>
    <a:srgbClr val="FFFF99"/>
    <a:srgbClr val="000099"/>
    <a:srgbClr val="0000CC"/>
    <a:srgbClr val="CC0000"/>
    <a:srgbClr val="CCFF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9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9753451B-5A2E-48AB-9C69-70FE4B28BE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54953F9-4689-45B1-81B7-25F28AA73A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D8A09C61-7E19-4194-9B28-44F26C90E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06C87FE9-B6B6-4670-AF61-5531FB5080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62AB1F64-0595-4BE2-9453-B47F4F8BC8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9697ED65-2C63-4D7E-898D-DE6AF0EC748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4063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2706E0E-C6E0-4ABB-BB90-055AF1884C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DCBBCE1A-DE64-4191-8A09-3C8B2D82D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25" y="954088"/>
            <a:ext cx="4360863" cy="34337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C8CA57D-4F32-41AE-98A5-ED8AD601750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2DB22518-5F79-4268-B5B3-EEECBCCB4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25" y="954088"/>
            <a:ext cx="4360863" cy="34337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5F60BF7-85D2-485A-BD86-94716D44705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4013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AAD6ADA5-3AB9-4101-80A8-90122C844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477C7DC-7E24-4CB1-8443-0746A3BC3305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5A84EB05-4E80-4202-8F69-838A07A14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F744796-444C-4B48-8563-0AFDE0DC41C8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1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55635200-BDD7-4740-BDD5-0916B969524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CFE7A88-47F2-4AE3-9D33-E63F48B5B13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2949165B-C462-40A2-B0CE-A879DDBA20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8DAB621-32DB-45C6-958A-B85E135627F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A624062D-FE51-413B-A330-F5D7FD8B190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2E1090F-FBEF-47EF-A85A-FE86B573A0F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F083E4D4-DD90-48E2-9888-F1A650FB4BF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77B0259-D65A-48FD-B406-370FC71E067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1F0609-EA5A-49BE-9E3D-AA8A323D62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8E624E-C68F-44FF-9E75-202CA0BFE7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81BA85-4513-4BB7-8B25-6189BBC6F3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1CA4-B9BD-47B6-A415-C15D34E5D7D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8999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46F4C-2AC6-4643-AD0D-B4076B7F1E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3FE9A3-9F4B-47C0-95A7-173B2CEC7F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96CF2A-06BF-4426-9C0A-CB3DF6AE960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F7DE-6DBA-41B7-B3A9-809304B58A3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9616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D41B57-42BE-401A-9EAC-0701426548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376A7E-ECC8-484C-BF2F-7AD097CF3FA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97258B-5578-4F3E-BCC9-90894B6A259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FD26E-8376-4904-8030-B4FC4B23B2C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93696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88D3D9D-1F6A-465C-A03A-BD0F409D6F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32F65A-CBFE-4E2A-808A-99574099C4C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DFF178-BCC9-48FD-AEC3-A9930954E84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B236-DA98-4DF3-AF61-2132E063674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769372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DDB7D9C-94EA-4597-99FF-C9299F6BEB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94D90-D7DB-4F03-81C9-828C3A5C88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D0C410-CFFC-4D3D-92E8-F6F513657C7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06DE-5E48-4090-8F30-67DA8A971B0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4848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EA777E-8CDA-4A66-A236-9106D975FC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356A2A-FCC1-42E8-8F17-2D0CAB2BAF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37A90B-B1F2-4CCE-B072-7329FC99D74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3868E-6F49-4777-89BD-F3D2CDF4134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9360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A58B8B-6FD3-48BD-AEC9-28080C611D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1ABDAC-941F-455F-96D6-5498E8E5FFA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EE2D54-F0E3-42C4-BE5D-EBD42D4EDF3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16CB-9456-4091-9FCF-1CC3F8371E8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216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FE6C47B-D403-4C38-A5CE-3C6A3BB73D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6DE80E-0BAA-4EB0-B5BE-69363A33C9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2EACD02-CC28-4F68-90A6-2B9E140CD8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90085-0F97-4ACD-A692-6232DCB1689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686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F99AF82-73DA-4FBA-9B75-9AA837B192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6E4B1DE-5D89-49B4-96A3-99770CFA581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3242A61-417E-44AC-9BBE-25B0563B1C0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AFEB-8701-40BC-B68F-609936902D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9997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10ECC3E-4A6C-4B23-9EF7-D6D80FC50C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CE68F-FFD8-4FA3-844C-B2489D8ED9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13B50F-AF92-4E37-88B0-5C2C1DF37C1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F9608-3818-403E-9F5F-A5AEBF23A25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6417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D2A45CE-550E-405E-BC61-A85CF7218C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F923CD-764D-42E9-B121-8319119CDBF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C989CC-F84E-4D46-B43B-04C1CAE71C4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3B890-646D-444C-AABE-5890640DF38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5705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4B0AC91-9E20-449A-A43F-67D0B8C887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3D13F9A-81BE-4AB4-ABB5-7C7ED13D030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FBDD83-84DB-4F26-9DA1-97646807D97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48D2-FB43-4EDD-BE1E-9BF09DBD4D3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5408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034F5D-D9BB-4530-B2E7-E12F40F81E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5A08324-9AE3-439D-81F8-82285BD8BA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7B78081-4DC4-49F9-B45E-B114BB86B12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9E5D5-6BF2-4578-A540-0C69923D36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2423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6A86516-A3A4-4268-B307-77B70BC89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2D66845E-65DB-4DB3-B3B3-F6B0D67E9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784A4AD-AC44-44D4-86E4-1F4A15BB4D4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B8F631-87B5-4E39-81BB-338166CA9EC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A19DE4-B67B-4767-A3EB-278678023E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A3CA17ED-94FF-41F2-A4FD-F1595115010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6244DDC-CE68-4B7A-8E20-FF4A6A91F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CHARAKTERISTIKA</a:t>
            </a: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 EVROPSKÉ UNIE</a:t>
            </a: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a její vývoj</a:t>
            </a:r>
            <a:br>
              <a:rPr lang="cs-CZ" altLang="cs-CZ" b="1" dirty="0">
                <a:solidFill>
                  <a:srgbClr val="CC0000"/>
                </a:solidFill>
              </a:rPr>
            </a:br>
            <a:br>
              <a:rPr lang="cs-CZ" altLang="cs-CZ" sz="3000" b="1" dirty="0"/>
            </a:br>
            <a:br>
              <a:rPr lang="cs-CZ" altLang="cs-CZ" sz="3000" b="1" dirty="0"/>
            </a:br>
            <a:r>
              <a:rPr lang="cs-CZ" altLang="cs-CZ" sz="3200" b="1" dirty="0">
                <a:solidFill>
                  <a:srgbClr val="006600"/>
                </a:solidFill>
              </a:rPr>
              <a:t>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3EDCBB45-3986-4F3B-A437-A4B2BC6B1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852140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3200" dirty="0"/>
              <a:t>Charakteristika nadstátnosti - 2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A513C4C1-4CBD-4768-8529-6E9D16E7A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5"/>
            <a:ext cx="8228013" cy="5328444"/>
          </a:xfrm>
          <a:solidFill>
            <a:srgbClr val="FFFF99"/>
          </a:solidFill>
        </p:spPr>
        <p:txBody>
          <a:bodyPr/>
          <a:lstStyle/>
          <a:p>
            <a:r>
              <a:rPr lang="cs-CZ" sz="2400" dirty="0"/>
              <a:t>2. Založením Společenství </a:t>
            </a:r>
          </a:p>
          <a:p>
            <a:pPr lvl="1"/>
            <a:r>
              <a:rPr lang="cs-CZ" sz="2400" dirty="0"/>
              <a:t>na neomezenou dobu, </a:t>
            </a:r>
          </a:p>
          <a:p>
            <a:pPr lvl="1"/>
            <a:r>
              <a:rPr lang="cs-CZ" sz="2400" dirty="0"/>
              <a:t>s vlastními orgány (jednají vlastním jménem), </a:t>
            </a:r>
          </a:p>
          <a:p>
            <a:pPr lvl="1"/>
            <a:r>
              <a:rPr lang="cs-CZ" sz="2400" dirty="0"/>
              <a:t>s právní subjektivitou, </a:t>
            </a:r>
          </a:p>
          <a:p>
            <a:pPr lvl="1"/>
            <a:r>
              <a:rPr lang="cs-CZ" sz="2400" dirty="0"/>
              <a:t>způsobilostí k právním úkonům a k mezinárodně právnímu jednání </a:t>
            </a:r>
          </a:p>
          <a:p>
            <a:pPr lvl="1"/>
            <a:r>
              <a:rPr lang="cs-CZ" sz="2400" dirty="0"/>
              <a:t>kdy Společenství (Unie) získala </a:t>
            </a:r>
            <a:r>
              <a:rPr lang="cs-CZ" sz="2400" b="1" dirty="0"/>
              <a:t>skutečné pravomoci vyplývající z omezení svrchovaných pravomocí nebo jejich přenosu ze států na Společenství, </a:t>
            </a:r>
          </a:p>
          <a:p>
            <a:r>
              <a:rPr lang="cs-CZ" sz="2400" dirty="0"/>
              <a:t>tyto státy </a:t>
            </a:r>
            <a:r>
              <a:rPr lang="cs-CZ" sz="2400" b="1" dirty="0">
                <a:solidFill>
                  <a:srgbClr val="C00000"/>
                </a:solidFill>
              </a:rPr>
              <a:t>omezily, byť jen v omezených oblastech, svá suverénní práva, </a:t>
            </a:r>
            <a:r>
              <a:rPr lang="cs-CZ" sz="2400" dirty="0"/>
              <a:t>a </a:t>
            </a:r>
          </a:p>
          <a:p>
            <a:r>
              <a:rPr lang="cs-CZ" sz="2400" dirty="0"/>
              <a:t>vytvořily tak </a:t>
            </a:r>
            <a:r>
              <a:rPr lang="cs-CZ" sz="2400" b="1" dirty="0">
                <a:solidFill>
                  <a:srgbClr val="C00000"/>
                </a:solidFill>
              </a:rPr>
              <a:t>soubor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práva použitelného na své státní příslušníky (jednotlivce) i na sebe samotné.</a:t>
            </a: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A95AA4BD-FA6F-492C-A2AF-CB969F06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Charakteristika nadstátnosti - 3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BBCE6D3C-CC73-4446-AC24-6DC62E1D7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28013" cy="4424362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3. </a:t>
            </a:r>
            <a:r>
              <a:rPr lang="cs-CZ" sz="2800" dirty="0"/>
              <a:t>Důsledkem </a:t>
            </a:r>
            <a:r>
              <a:rPr lang="cs-CZ" sz="2800" b="1" dirty="0"/>
              <a:t>začlenění</a:t>
            </a:r>
            <a:r>
              <a:rPr lang="cs-CZ" sz="2800" dirty="0"/>
              <a:t> ustanovení pocházejících ze zdroje Společenství (Unie), a obecněji začlenění znění a ducha Smlouvy, </a:t>
            </a:r>
            <a:r>
              <a:rPr lang="cs-CZ" sz="2800" b="1" dirty="0"/>
              <a:t>do práva každého členského státu,</a:t>
            </a:r>
            <a:r>
              <a:rPr lang="cs-CZ" sz="2800" dirty="0"/>
              <a:t> je skutečnost, že </a:t>
            </a:r>
          </a:p>
          <a:p>
            <a:r>
              <a:rPr lang="cs-CZ" sz="2800" b="1" dirty="0"/>
              <a:t>členské státy nemohou </a:t>
            </a:r>
            <a:r>
              <a:rPr lang="cs-CZ" sz="2800" dirty="0"/>
              <a:t>proti právnímu řádu jimi přijatému na základě vzájemnosti s úspěchem uplatnit </a:t>
            </a:r>
            <a:r>
              <a:rPr lang="cs-CZ" sz="2800" b="1" dirty="0"/>
              <a:t>pozdější jednostranné opatření, </a:t>
            </a:r>
            <a:r>
              <a:rPr lang="cs-CZ" sz="2800" dirty="0"/>
              <a:t>jehož se tak nelze proti němu dovolávat.   </a:t>
            </a:r>
            <a:r>
              <a:rPr lang="cs-CZ" sz="2800" dirty="0">
                <a:solidFill>
                  <a:srgbClr val="1B30F5"/>
                </a:solidFill>
              </a:rPr>
              <a:t>(= přednost práva EU)</a:t>
            </a:r>
          </a:p>
          <a:p>
            <a:endParaRPr lang="cs-CZ" altLang="cs-CZ" sz="2800" dirty="0">
              <a:solidFill>
                <a:schemeClr val="tx1"/>
              </a:solidFill>
            </a:endParaRPr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69FA3-D07A-4C48-82E5-D34D9C68A96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Charakter právního modelu integrace</a:t>
            </a:r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66C78-D3FE-436A-8B64-9C86DEF0B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213"/>
            <a:ext cx="8228013" cy="468153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1. Suverénní stát je tvůrcem integračního procesu – jeho účast v této činnosti není omezením, ale výkonem kompetencí (pravomocí) vyplývajících ze suverenity</a:t>
            </a:r>
          </a:p>
          <a:p>
            <a:pPr>
              <a:defRPr/>
            </a:pPr>
            <a:r>
              <a:rPr lang="cs-CZ" dirty="0"/>
              <a:t>2. Modelem procesu integrace zůstává mezinárodní organizace, i když velmi zvláštní</a:t>
            </a:r>
          </a:p>
          <a:p>
            <a:pPr>
              <a:defRPr/>
            </a:pPr>
            <a:r>
              <a:rPr lang="cs-CZ" dirty="0"/>
              <a:t>3. Průnik dvou sfér – státní a integrační (unijní)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C1320E9-F43E-4D43-A68B-D3D414E752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1925"/>
          </a:xfrm>
        </p:spPr>
        <p:txBody>
          <a:bodyPr lIns="0" tIns="288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/>
              <a:t>Intergovernmental Organization </a:t>
            </a:r>
            <a:br>
              <a:rPr lang="cs-CZ" altLang="cs-CZ" sz="3600"/>
            </a:br>
            <a:r>
              <a:rPr lang="cs-CZ" altLang="cs-CZ" sz="3600"/>
              <a:t> one level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200EAB9-3D51-4AA2-8953-8081D18691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321175"/>
          </a:xfrm>
          <a:ln w="9360">
            <a:solidFill>
              <a:srgbClr val="000000"/>
            </a:solidFill>
            <a:round/>
            <a:headEnd/>
            <a:tailEnd/>
          </a:ln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 </a:t>
            </a:r>
          </a:p>
        </p:txBody>
      </p:sp>
      <p:sp>
        <p:nvSpPr>
          <p:cNvPr id="20484" name="Oval 4">
            <a:extLst>
              <a:ext uri="{FF2B5EF4-FFF2-40B4-BE49-F238E27FC236}">
                <a16:creationId xmlns:a16="http://schemas.microsoft.com/office/drawing/2014/main" id="{2D3E4266-6A80-4A87-8430-B1956A340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D</a:t>
            </a:r>
          </a:p>
        </p:txBody>
      </p:sp>
      <p:sp>
        <p:nvSpPr>
          <p:cNvPr id="20485" name="Oval 5">
            <a:extLst>
              <a:ext uri="{FF2B5EF4-FFF2-40B4-BE49-F238E27FC236}">
                <a16:creationId xmlns:a16="http://schemas.microsoft.com/office/drawing/2014/main" id="{22BEF4C4-1C14-440C-8A6B-9ACB1AFF7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C</a:t>
            </a:r>
          </a:p>
        </p:txBody>
      </p:sp>
      <p:sp>
        <p:nvSpPr>
          <p:cNvPr id="20486" name="Oval 6">
            <a:extLst>
              <a:ext uri="{FF2B5EF4-FFF2-40B4-BE49-F238E27FC236}">
                <a16:creationId xmlns:a16="http://schemas.microsoft.com/office/drawing/2014/main" id="{A528D487-A408-4182-99BC-2779F1948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E</a:t>
            </a:r>
          </a:p>
        </p:txBody>
      </p:sp>
      <p:sp>
        <p:nvSpPr>
          <p:cNvPr id="20487" name="Oval 7">
            <a:extLst>
              <a:ext uri="{FF2B5EF4-FFF2-40B4-BE49-F238E27FC236}">
                <a16:creationId xmlns:a16="http://schemas.microsoft.com/office/drawing/2014/main" id="{193ACFD8-6314-4937-9685-FB27FE171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F</a:t>
            </a:r>
          </a:p>
        </p:txBody>
      </p:sp>
      <p:sp>
        <p:nvSpPr>
          <p:cNvPr id="20488" name="Oval 8">
            <a:extLst>
              <a:ext uri="{FF2B5EF4-FFF2-40B4-BE49-F238E27FC236}">
                <a16:creationId xmlns:a16="http://schemas.microsoft.com/office/drawing/2014/main" id="{DA32DC67-E364-45AA-9805-AF86E1A96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A</a:t>
            </a:r>
          </a:p>
        </p:txBody>
      </p:sp>
      <p:sp>
        <p:nvSpPr>
          <p:cNvPr id="20489" name="Oval 9">
            <a:extLst>
              <a:ext uri="{FF2B5EF4-FFF2-40B4-BE49-F238E27FC236}">
                <a16:creationId xmlns:a16="http://schemas.microsoft.com/office/drawing/2014/main" id="{6339ADC3-BE3F-4869-B7E6-75BE6D20E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5391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State G</a:t>
            </a:r>
          </a:p>
        </p:txBody>
      </p:sp>
      <p:sp>
        <p:nvSpPr>
          <p:cNvPr id="20490" name="Oval 10">
            <a:extLst>
              <a:ext uri="{FF2B5EF4-FFF2-40B4-BE49-F238E27FC236}">
                <a16:creationId xmlns:a16="http://schemas.microsoft.com/office/drawing/2014/main" id="{87B4FC0A-61C4-4038-84B4-6E6C8823C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B</a:t>
            </a:r>
          </a:p>
        </p:txBody>
      </p:sp>
      <p:sp>
        <p:nvSpPr>
          <p:cNvPr id="20491" name="Oval 11">
            <a:extLst>
              <a:ext uri="{FF2B5EF4-FFF2-40B4-BE49-F238E27FC236}">
                <a16:creationId xmlns:a16="http://schemas.microsoft.com/office/drawing/2014/main" id="{484922AD-98C9-4905-BAA4-9DD4D9E87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7106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Intergovernmental</a:t>
            </a:r>
          </a:p>
          <a:p>
            <a:pPr algn="ctr" eaLnBrk="1">
              <a:lnSpc>
                <a:spcPct val="97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Organization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0492" name="Line 12">
            <a:extLst>
              <a:ext uri="{FF2B5EF4-FFF2-40B4-BE49-F238E27FC236}">
                <a16:creationId xmlns:a16="http://schemas.microsoft.com/office/drawing/2014/main" id="{7B5FC41F-242E-49BB-881D-A9D850FFAB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3" name="Line 13">
            <a:extLst>
              <a:ext uri="{FF2B5EF4-FFF2-40B4-BE49-F238E27FC236}">
                <a16:creationId xmlns:a16="http://schemas.microsoft.com/office/drawing/2014/main" id="{B32632DE-0E9B-4B11-9426-DC611E5506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4075"/>
            <a:ext cx="455613" cy="2079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4" name="Line 14">
            <a:extLst>
              <a:ext uri="{FF2B5EF4-FFF2-40B4-BE49-F238E27FC236}">
                <a16:creationId xmlns:a16="http://schemas.microsoft.com/office/drawing/2014/main" id="{95378B35-A22F-4695-9EE8-9D258A082F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5" name="Line 15">
            <a:extLst>
              <a:ext uri="{FF2B5EF4-FFF2-40B4-BE49-F238E27FC236}">
                <a16:creationId xmlns:a16="http://schemas.microsoft.com/office/drawing/2014/main" id="{B1408A41-70D2-41EE-A4A8-1EDD3D1443E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6" name="Line 16">
            <a:extLst>
              <a:ext uri="{FF2B5EF4-FFF2-40B4-BE49-F238E27FC236}">
                <a16:creationId xmlns:a16="http://schemas.microsoft.com/office/drawing/2014/main" id="{7AF9536E-EABB-4ED3-9F57-24085C5A16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11813" y="3494088"/>
            <a:ext cx="33655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7" name="Line 17">
            <a:extLst>
              <a:ext uri="{FF2B5EF4-FFF2-40B4-BE49-F238E27FC236}">
                <a16:creationId xmlns:a16="http://schemas.microsoft.com/office/drawing/2014/main" id="{1C634273-0C05-4025-8C77-2D8419AD6D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92863" y="4083050"/>
            <a:ext cx="40481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0498" name="Line 18">
            <a:extLst>
              <a:ext uri="{FF2B5EF4-FFF2-40B4-BE49-F238E27FC236}">
                <a16:creationId xmlns:a16="http://schemas.microsoft.com/office/drawing/2014/main" id="{27D31CE9-038A-4E4D-BB63-08A9467BFD9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3A972DF-A062-4153-8A79-016D3CC74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1925"/>
          </a:xfrm>
        </p:spPr>
        <p:txBody>
          <a:bodyPr lIns="0" tIns="256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200"/>
              <a:t>Supranational Organization – 2-level system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BA3BA38-A5B0-4962-AF26-8A2D22FE6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679950"/>
          </a:xfrm>
          <a:ln w="9360">
            <a:solidFill>
              <a:srgbClr val="000000"/>
            </a:solidFill>
            <a:round/>
            <a:headEnd/>
            <a:tailEnd/>
          </a:ln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 </a:t>
            </a:r>
          </a:p>
        </p:txBody>
      </p:sp>
      <p:sp>
        <p:nvSpPr>
          <p:cNvPr id="22532" name="Oval 4">
            <a:extLst>
              <a:ext uri="{FF2B5EF4-FFF2-40B4-BE49-F238E27FC236}">
                <a16:creationId xmlns:a16="http://schemas.microsoft.com/office/drawing/2014/main" id="{D08688F9-DCA5-43E5-9392-06EA86038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D</a:t>
            </a:r>
          </a:p>
        </p:txBody>
      </p:sp>
      <p:sp>
        <p:nvSpPr>
          <p:cNvPr id="22533" name="Oval 5">
            <a:extLst>
              <a:ext uri="{FF2B5EF4-FFF2-40B4-BE49-F238E27FC236}">
                <a16:creationId xmlns:a16="http://schemas.microsoft.com/office/drawing/2014/main" id="{22BFF346-5BAD-45BE-BD5E-C2FA22EE0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C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EAC6A7EB-7717-4F64-9409-E6A4B40B8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E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14A31709-5A1E-4503-A189-F5117B4A8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F</a:t>
            </a:r>
          </a:p>
        </p:txBody>
      </p:sp>
      <p:sp>
        <p:nvSpPr>
          <p:cNvPr id="22536" name="Oval 8">
            <a:extLst>
              <a:ext uri="{FF2B5EF4-FFF2-40B4-BE49-F238E27FC236}">
                <a16:creationId xmlns:a16="http://schemas.microsoft.com/office/drawing/2014/main" id="{347AB755-948B-4CCC-9AFF-A5770821C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A</a:t>
            </a:r>
          </a:p>
        </p:txBody>
      </p:sp>
      <p:sp>
        <p:nvSpPr>
          <p:cNvPr id="22537" name="Oval 9">
            <a:extLst>
              <a:ext uri="{FF2B5EF4-FFF2-40B4-BE49-F238E27FC236}">
                <a16:creationId xmlns:a16="http://schemas.microsoft.com/office/drawing/2014/main" id="{45992875-1B7A-4793-ABA3-2C4877FE8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5391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State G</a:t>
            </a:r>
          </a:p>
        </p:txBody>
      </p:sp>
      <p:sp>
        <p:nvSpPr>
          <p:cNvPr id="22538" name="Oval 10">
            <a:extLst>
              <a:ext uri="{FF2B5EF4-FFF2-40B4-BE49-F238E27FC236}">
                <a16:creationId xmlns:a16="http://schemas.microsoft.com/office/drawing/2014/main" id="{81C04FCC-07A9-40C3-B8C6-59886095E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B</a:t>
            </a:r>
          </a:p>
        </p:txBody>
      </p:sp>
      <p:sp>
        <p:nvSpPr>
          <p:cNvPr id="22539" name="Oval 11">
            <a:extLst>
              <a:ext uri="{FF2B5EF4-FFF2-40B4-BE49-F238E27FC236}">
                <a16:creationId xmlns:a16="http://schemas.microsoft.com/office/drawing/2014/main" id="{BA112C80-D829-41A7-8B07-AEC9DEFA8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7106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Supranational</a:t>
            </a:r>
          </a:p>
          <a:p>
            <a:pPr algn="ctr" eaLnBrk="1">
              <a:lnSpc>
                <a:spcPct val="97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Organization</a:t>
            </a:r>
            <a:r>
              <a:rPr lang="cs-CZ" altLang="cs-CZ" sz="2300"/>
              <a:t> </a:t>
            </a:r>
          </a:p>
        </p:txBody>
      </p:sp>
      <p:sp>
        <p:nvSpPr>
          <p:cNvPr id="22540" name="Line 12">
            <a:extLst>
              <a:ext uri="{FF2B5EF4-FFF2-40B4-BE49-F238E27FC236}">
                <a16:creationId xmlns:a16="http://schemas.microsoft.com/office/drawing/2014/main" id="{4A52E1FD-5A1D-4844-938E-75B2415CD9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1" name="Line 13">
            <a:extLst>
              <a:ext uri="{FF2B5EF4-FFF2-40B4-BE49-F238E27FC236}">
                <a16:creationId xmlns:a16="http://schemas.microsoft.com/office/drawing/2014/main" id="{E3A022DB-0B6E-4882-8126-250E7D24B5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8800"/>
            <a:ext cx="914400" cy="5286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823B3D95-8475-4F06-8FE5-B6818B82F6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30563"/>
            <a:ext cx="1111250" cy="16414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23975822-F316-42A0-99AD-7860B63D4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32150"/>
            <a:ext cx="128587" cy="18367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544" name="Line 16">
            <a:extLst>
              <a:ext uri="{FF2B5EF4-FFF2-40B4-BE49-F238E27FC236}">
                <a16:creationId xmlns:a16="http://schemas.microsoft.com/office/drawing/2014/main" id="{ED2728A4-1F7D-401F-9B2C-5DD5396552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0314965-DEA0-4A17-8BC7-B5AFC9E7CA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285875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Zdroje autonomie práva EU – </a:t>
            </a:r>
            <a:br>
              <a:rPr lang="cs-CZ" altLang="cs-CZ" dirty="0"/>
            </a:br>
            <a:r>
              <a:rPr lang="cs-CZ" altLang="cs-CZ" dirty="0"/>
              <a:t>2 teorie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988EE4F-9AAA-4667-97FD-90465FEC0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608513"/>
          </a:xfrm>
          <a:solidFill>
            <a:srgbClr val="E3FDA9"/>
          </a:solidFill>
        </p:spPr>
        <p:txBody>
          <a:bodyPr/>
          <a:lstStyle/>
          <a:p>
            <a:endParaRPr lang="cs-CZ" altLang="cs-CZ" sz="2800" b="1" dirty="0"/>
          </a:p>
          <a:p>
            <a:r>
              <a:rPr lang="cs-CZ" altLang="cs-CZ" sz="2800" b="1" dirty="0"/>
              <a:t>Federalistická</a:t>
            </a:r>
            <a:r>
              <a:rPr lang="cs-CZ" altLang="cs-CZ" sz="2800" dirty="0"/>
              <a:t> – členský stát plně podléhá Unii v určitých oblastech, protože se vzdal svrchovaných pravomocí (resp. jejich výkonu) – zdrojem práva je Unie sama</a:t>
            </a:r>
          </a:p>
          <a:p>
            <a:r>
              <a:rPr lang="cs-CZ" altLang="cs-CZ" sz="2800" b="1" dirty="0"/>
              <a:t>Konstitucionalistická</a:t>
            </a:r>
            <a:r>
              <a:rPr lang="cs-CZ" altLang="cs-CZ" sz="2800" dirty="0"/>
              <a:t> – zvláštní (autonomní) charakter práva EU má svůj původ v ústavách členských států, které přenesení pravomocí umožnily a dovolily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D139E3A-52B6-4731-B793-C118CE761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079500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3200" b="1" dirty="0"/>
              <a:t>Delegování (přenášení) výkonu svrchovaných pravomocí na EU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72C2482-22DC-4969-9F13-BF0C417B4C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FF0000"/>
                </a:solidFill>
              </a:rPr>
              <a:t>prvotní je členský stát</a:t>
            </a:r>
          </a:p>
          <a:p>
            <a:r>
              <a:rPr lang="cs-CZ" altLang="cs-CZ" sz="2800" dirty="0"/>
              <a:t>pravomoci členských států jsou prvotní</a:t>
            </a:r>
          </a:p>
          <a:p>
            <a:r>
              <a:rPr lang="cs-CZ" altLang="cs-CZ" sz="2800" dirty="0"/>
              <a:t>členský stát rozhoduje o tom, výkon kterých pravomocí bude delegovat (předávat)</a:t>
            </a:r>
          </a:p>
          <a:p>
            <a:r>
              <a:rPr lang="cs-CZ" altLang="cs-CZ" sz="2800" dirty="0"/>
              <a:t>nejednoznačnosti nebo nejasnosti: kdo rozhoduje o rozsahu předaného výkonu pravomocí?  (Soudní dvůr EU...!)</a:t>
            </a:r>
          </a:p>
          <a:p>
            <a:r>
              <a:rPr lang="cs-CZ" altLang="cs-CZ" sz="2800" dirty="0"/>
              <a:t>samotné právo EU určuje způsob své aplikace (přímý účinek) i podmínky platnosti                    (u sekundárního práva)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7B560DC-4DC5-40D5-956B-524ED6E8C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4000" b="1" dirty="0"/>
              <a:t>Omezení svrchovanosti: </a:t>
            </a:r>
            <a:r>
              <a:rPr lang="cs-CZ" altLang="cs-CZ" sz="4000" dirty="0"/>
              <a:t>dvojí pojetí svrchovanosti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3385303-4E07-4FBE-BBBC-31EC8DCBB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464050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2400" dirty="0"/>
              <a:t>Co je svrchovanost (suverenita): </a:t>
            </a:r>
            <a:r>
              <a:rPr lang="cs-CZ" altLang="cs-CZ" sz="2400" dirty="0">
                <a:solidFill>
                  <a:srgbClr val="FF0000"/>
                </a:solidFill>
              </a:rPr>
              <a:t>nezávislost státní moci na jakékoli jiné moci uvnitř nebo vně</a:t>
            </a:r>
          </a:p>
          <a:p>
            <a:r>
              <a:rPr lang="cs-CZ" altLang="cs-CZ" sz="2400" dirty="0"/>
              <a:t>1. V tomto smyslu je svrchovanost členského státu omezená – stát je povinen akceptovat rozhodování i právní předpisy práva EU i když nesouhlasí nebo proti své vůli bez ohledu na svou svrchovanost.  </a:t>
            </a:r>
          </a:p>
          <a:p>
            <a:r>
              <a:rPr lang="cs-CZ" altLang="cs-CZ" sz="2400" dirty="0"/>
              <a:t>2. ALE: k tomu došlo </a:t>
            </a:r>
            <a:r>
              <a:rPr lang="cs-CZ" altLang="cs-CZ" sz="2400" b="1" dirty="0">
                <a:solidFill>
                  <a:srgbClr val="C00000"/>
                </a:solidFill>
              </a:rPr>
              <a:t>vědomě a dobrovolně </a:t>
            </a:r>
            <a:r>
              <a:rPr lang="cs-CZ" altLang="cs-CZ" sz="2400" dirty="0"/>
              <a:t>vstupem do EU. Je možné vystoupit. To </a:t>
            </a:r>
            <a:r>
              <a:rPr lang="cs-CZ" altLang="cs-CZ" sz="2400" dirty="0" err="1"/>
              <a:t>stało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się</a:t>
            </a:r>
            <a:r>
              <a:rPr lang="cs-CZ" altLang="cs-CZ" sz="2400" dirty="0"/>
              <a:t> z </a:t>
            </a:r>
            <a:r>
              <a:rPr lang="cs-CZ" altLang="cs-CZ" sz="2400" dirty="0" err="1"/>
              <a:t>wiadomością</a:t>
            </a:r>
            <a:r>
              <a:rPr lang="cs-CZ" altLang="cs-CZ" sz="2400" dirty="0"/>
              <a:t> i </a:t>
            </a:r>
            <a:r>
              <a:rPr lang="cs-CZ" altLang="cs-CZ" sz="2400" dirty="0" err="1"/>
              <a:t>dobrowolnie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przez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przystąpienie</a:t>
            </a:r>
            <a:r>
              <a:rPr lang="cs-CZ" altLang="cs-CZ" sz="2400" dirty="0"/>
              <a:t> do UE. Jest </a:t>
            </a:r>
            <a:r>
              <a:rPr lang="cs-CZ" altLang="cs-CZ" sz="2400" dirty="0" err="1"/>
              <a:t>możliwe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wyjście</a:t>
            </a:r>
            <a:r>
              <a:rPr lang="cs-CZ" altLang="cs-CZ" sz="2400" dirty="0"/>
              <a:t> z UE. Proto má </a:t>
            </a:r>
            <a:r>
              <a:rPr lang="cs-CZ" altLang="cs-CZ" sz="2400" dirty="0" err="1"/>
              <a:t>člensý</a:t>
            </a:r>
            <a:r>
              <a:rPr lang="cs-CZ" altLang="cs-CZ" sz="2400" dirty="0"/>
              <a:t> stát plnou svrchovanost.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5C7CB4A-77D7-498D-B37E-C5323E21B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sz="4000" dirty="0"/>
            </a:br>
            <a:r>
              <a:rPr lang="cs-CZ" altLang="cs-CZ" sz="4000" dirty="0"/>
              <a:t>Argumentace ve prospěch druhého pojetí</a:t>
            </a:r>
            <a:br>
              <a:rPr lang="cs-CZ" altLang="cs-CZ" sz="4000" dirty="0"/>
            </a:br>
            <a:endParaRPr lang="cs-CZ" altLang="cs-CZ" sz="4000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2218D3E-1A29-4F1C-AFE5-B36FD6E8C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  <a:solidFill>
            <a:srgbClr val="E3FDA9"/>
          </a:solidFill>
        </p:spPr>
        <p:txBody>
          <a:bodyPr/>
          <a:lstStyle/>
          <a:p>
            <a:endParaRPr lang="cs-CZ" altLang="cs-CZ" sz="2800" dirty="0"/>
          </a:p>
          <a:p>
            <a:r>
              <a:rPr lang="cs-CZ" altLang="cs-CZ" sz="2800" dirty="0"/>
              <a:t>a) Suverenita státu by byla omezená uzavřením jakékoli mezinárodní smlouvy, neboť každá smlouva stanoví pro své strany nejen práva, ale i povinnosti.</a:t>
            </a:r>
          </a:p>
          <a:p>
            <a:r>
              <a:rPr lang="cs-CZ" altLang="cs-CZ" sz="2800" dirty="0"/>
              <a:t>b) Vysoký stupeň integrace nelze uskutečnit konvenčním způsobem jen prostřednictvím běžných mezinárodních smluv.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CBFFA5B5-8ED1-4267-8CE4-A49F9C535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38137"/>
          </a:xfrm>
          <a:solidFill>
            <a:srgbClr val="A8F006"/>
          </a:solidFill>
        </p:spPr>
        <p:txBody>
          <a:bodyPr/>
          <a:lstStyle/>
          <a:p>
            <a:r>
              <a:rPr lang="cs-CZ" altLang="cs-CZ" dirty="0">
                <a:solidFill>
                  <a:srgbClr val="0D01AF"/>
                </a:solidFill>
              </a:rPr>
              <a:t>Členské státy – „vládci Smluv“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C357CBB2-AA49-4ACC-9F61-4B38594E9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  <a:solidFill>
            <a:srgbClr val="E3FDA9"/>
          </a:solidFill>
        </p:spPr>
        <p:txBody>
          <a:bodyPr/>
          <a:lstStyle/>
          <a:p>
            <a:r>
              <a:rPr lang="cs-CZ" altLang="cs-CZ" sz="3000" dirty="0"/>
              <a:t>Transfer výkonu pravomocí: jen na základě (prostřednictvím) zřizovacích smluv. EU </a:t>
            </a:r>
            <a:r>
              <a:rPr lang="cs-CZ" altLang="cs-CZ" sz="3000" b="1" dirty="0"/>
              <a:t>nemá</a:t>
            </a:r>
            <a:r>
              <a:rPr lang="cs-CZ" altLang="cs-CZ" sz="3000" dirty="0"/>
              <a:t> žádné vlastní (původní) pravomoci.</a:t>
            </a:r>
          </a:p>
          <a:p>
            <a:r>
              <a:rPr lang="cs-CZ" altLang="cs-CZ" sz="3000" dirty="0"/>
              <a:t>Jedině členské státy tak určují rozsah přenosu výkonu svých pravomocí na Unii cestou zřizovacích smluv, které jen ony samy schvalují. Proto jsou „vládci Smluv“ (</a:t>
            </a:r>
            <a:r>
              <a:rPr lang="cs-CZ" altLang="cs-CZ" sz="3000" dirty="0" err="1"/>
              <a:t>Herren</a:t>
            </a:r>
            <a:r>
              <a:rPr lang="cs-CZ" altLang="cs-CZ" sz="3000" dirty="0"/>
              <a:t> des </a:t>
            </a:r>
            <a:r>
              <a:rPr lang="cs-CZ" altLang="cs-CZ" sz="3000" dirty="0" err="1"/>
              <a:t>Verträge</a:t>
            </a:r>
            <a:r>
              <a:rPr lang="cs-CZ" altLang="cs-CZ" sz="3000" dirty="0"/>
              <a:t>).</a:t>
            </a:r>
          </a:p>
          <a:p>
            <a:r>
              <a:rPr lang="cs-CZ" altLang="cs-CZ" sz="3000" dirty="0"/>
              <a:t>Žádná změna Smluv není možná bez souhlasu všech členských států.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8D87850-D9DA-415D-9BAD-F5DA61AA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br>
              <a:rPr lang="cs-CZ" altLang="cs-CZ" dirty="0"/>
            </a:br>
            <a:r>
              <a:rPr lang="cs-CZ" altLang="cs-CZ" dirty="0"/>
              <a:t>Představení EU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5123" name="Zástupný symbol pro obsah 2">
            <a:extLst>
              <a:ext uri="{FF2B5EF4-FFF2-40B4-BE49-F238E27FC236}">
                <a16:creationId xmlns:a16="http://schemas.microsoft.com/office/drawing/2014/main" id="{91CBCDA3-E7C0-4F6B-BFE6-958740B5D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84313"/>
            <a:ext cx="8496300" cy="5184775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po válce – úsilí o vytvoření jednotného trhu v Evropě a o celkovou ekonomickou integraci Evropy (bez její východní části) </a:t>
            </a:r>
          </a:p>
          <a:p>
            <a:r>
              <a:rPr lang="cs-CZ" altLang="cs-CZ" sz="2800" dirty="0">
                <a:solidFill>
                  <a:srgbClr val="000099"/>
                </a:solidFill>
              </a:rPr>
              <a:t>metody integrace - alternativy:</a:t>
            </a:r>
          </a:p>
          <a:p>
            <a:r>
              <a:rPr lang="cs-CZ" altLang="cs-CZ" sz="2800" dirty="0"/>
              <a:t>1. </a:t>
            </a:r>
            <a:r>
              <a:rPr lang="cs-CZ" altLang="cs-CZ" sz="2800" b="1" i="1" dirty="0"/>
              <a:t>klasická mezinárodní organizace </a:t>
            </a:r>
            <a:r>
              <a:rPr lang="cs-CZ" altLang="cs-CZ" sz="2800" dirty="0"/>
              <a:t>(RVHP) na základě mezinárodního práva</a:t>
            </a:r>
          </a:p>
          <a:p>
            <a:r>
              <a:rPr lang="cs-CZ" altLang="cs-CZ" sz="2800" dirty="0">
                <a:solidFill>
                  <a:srgbClr val="CC0000"/>
                </a:solidFill>
              </a:rPr>
              <a:t>2. </a:t>
            </a:r>
            <a:r>
              <a:rPr lang="cs-CZ" altLang="cs-CZ" sz="2800" b="1" i="1" dirty="0">
                <a:solidFill>
                  <a:srgbClr val="CC0000"/>
                </a:solidFill>
              </a:rPr>
              <a:t>nadstátní </a:t>
            </a:r>
            <a:r>
              <a:rPr lang="cs-CZ" altLang="cs-CZ" sz="2800" b="1" i="1" dirty="0" err="1">
                <a:solidFill>
                  <a:srgbClr val="CC0000"/>
                </a:solidFill>
              </a:rPr>
              <a:t>organizce</a:t>
            </a:r>
            <a:r>
              <a:rPr lang="cs-CZ" altLang="cs-CZ" sz="2800" b="1" i="1" dirty="0">
                <a:solidFill>
                  <a:srgbClr val="CC0000"/>
                </a:solidFill>
              </a:rPr>
              <a:t> </a:t>
            </a:r>
            <a:r>
              <a:rPr lang="cs-CZ" altLang="cs-CZ" sz="2800" dirty="0">
                <a:solidFill>
                  <a:srgbClr val="CC0000"/>
                </a:solidFill>
              </a:rPr>
              <a:t>na základě částečného přenosu suverénních pravomocí státu na tuto organizaci</a:t>
            </a:r>
          </a:p>
          <a:p>
            <a:r>
              <a:rPr lang="cs-CZ" altLang="cs-CZ" sz="2800" dirty="0"/>
              <a:t>druhá možnost přijata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40CD2AD-A16D-4F07-91E6-A3F048479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/>
              <a:t>Příklad: Ústava Francie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00C1655-32D1-4146-BFC2-CA6DD10455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  <a:solidFill>
            <a:srgbClr val="E3FDA9"/>
          </a:solidFill>
        </p:spPr>
        <p:txBody>
          <a:bodyPr/>
          <a:lstStyle/>
          <a:p>
            <a:r>
              <a:rPr lang="cs-CZ" altLang="cs-CZ" b="1" dirty="0"/>
              <a:t>Čl. 88-1</a:t>
            </a:r>
            <a:endParaRPr lang="cs-CZ" altLang="cs-CZ" dirty="0"/>
          </a:p>
          <a:p>
            <a:r>
              <a:rPr lang="cs-CZ" dirty="0"/>
              <a:t>„Francouzská republika je členem Evropské unie, kterou tvoří státy, jež se </a:t>
            </a:r>
            <a:r>
              <a:rPr lang="cs-CZ" b="1" dirty="0">
                <a:solidFill>
                  <a:srgbClr val="C00000"/>
                </a:solidFill>
              </a:rPr>
              <a:t>svobodně rozhodly společné vykonávat určité pravomoci, </a:t>
            </a:r>
            <a:r>
              <a:rPr lang="cs-CZ" dirty="0"/>
              <a:t>za podmínek stanovených ve Smlouvě o Evropské unii a Smlouvě o fungování Evropské unie, ...“</a:t>
            </a:r>
            <a:endParaRPr lang="cs-CZ" alt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912C44B-4C3E-4519-B3F7-45F875C80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br>
              <a:rPr lang="cs-CZ" altLang="cs-CZ" dirty="0"/>
            </a:br>
            <a:r>
              <a:rPr lang="cs-CZ" altLang="cs-CZ" dirty="0">
                <a:solidFill>
                  <a:srgbClr val="0D01AF"/>
                </a:solidFill>
              </a:rPr>
              <a:t>Charakter EU – státní moc</a:t>
            </a:r>
            <a:br>
              <a:rPr lang="cs-CZ" altLang="cs-CZ" dirty="0">
                <a:solidFill>
                  <a:srgbClr val="0D01AF"/>
                </a:solidFill>
              </a:rPr>
            </a:br>
            <a:endParaRPr lang="cs-CZ" altLang="cs-CZ" dirty="0">
              <a:solidFill>
                <a:srgbClr val="0D01AF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F42CD69-CA2C-4396-85E3-A56CC5941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  <a:solidFill>
            <a:srgbClr val="E3FDA9"/>
          </a:solidFill>
        </p:spPr>
        <p:txBody>
          <a:bodyPr/>
          <a:lstStyle/>
          <a:p>
            <a:pPr>
              <a:defRPr/>
            </a:pPr>
            <a:r>
              <a:rPr lang="cs-CZ" altLang="cs-CZ" dirty="0"/>
              <a:t>státní moc si zachovávají členské státy</a:t>
            </a:r>
          </a:p>
          <a:p>
            <a:pPr>
              <a:defRPr/>
            </a:pPr>
            <a:r>
              <a:rPr lang="cs-CZ" altLang="cs-CZ" dirty="0"/>
              <a:t>státní moc nepřechází na EU, přechází pouze výkon některých pravomocí, a to pod kontrolou členských států</a:t>
            </a:r>
          </a:p>
          <a:p>
            <a:pPr>
              <a:defRPr/>
            </a:pPr>
            <a:r>
              <a:rPr lang="cs-CZ" altLang="cs-CZ" dirty="0"/>
              <a:t>EU nemá žádnou státní moc, není státem. Nemá proto ani vlastní svrchovanost. Omezení svrchovanosti členských států (jejich podřízení EU) neznamená, že se jejich svrchovanost „přelévá“ na Unii</a:t>
            </a:r>
            <a:r>
              <a:rPr lang="cs-CZ" altLang="cs-CZ"/>
              <a:t>. </a:t>
            </a: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650DA-9CF2-4FAF-AD33-6F5F2DFF7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420092"/>
          </a:xfrm>
        </p:spPr>
        <p:txBody>
          <a:bodyPr/>
          <a:lstStyle/>
          <a:p>
            <a:r>
              <a:rPr lang="pl-PL"/>
              <a:t>Costa  -  6/64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6ED9E7-08DE-4A3A-9372-BF7A36BC2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6237312"/>
          </a:xfrm>
        </p:spPr>
        <p:txBody>
          <a:bodyPr/>
          <a:lstStyle/>
          <a:p>
            <a:pPr marL="0" indent="0">
              <a:buNone/>
            </a:pPr>
            <a:r>
              <a:rPr lang="cs-CZ" sz="1400" dirty="0"/>
              <a:t>Na rozdíl od běžných mezinárodních smluv Smlouva o EHS zavedla vlastní právní řád, který se stal součástí právních systémů členských států od vstupu Smlouvy v platnost a který je pro jejich soudy závazný.</a:t>
            </a:r>
          </a:p>
          <a:p>
            <a:pPr marL="0" indent="0">
              <a:buNone/>
            </a:pPr>
            <a:r>
              <a:rPr lang="cs-CZ" sz="1400" dirty="0"/>
              <a:t>Založením Společenství na neomezenou dobu, které má vlastní orgány, právní subjektivitu, způsobilost k právním úkonům, způsobilost k mezinárodně právnímu zastoupení a zvláště skutečné pravomoci vyplývající z omezení svrchovaných pravomocí nebo jejich přenosu ze států na Společenství, tyto státy omezily, byť jen v omezených oblastech, svá suverénní práva, a vytvořily tak soubor práva použitelného na své státní příslušníky i na sebe samotné.</a:t>
            </a:r>
          </a:p>
          <a:p>
            <a:pPr marL="0" indent="0">
              <a:buNone/>
            </a:pPr>
            <a:r>
              <a:rPr lang="cs-CZ" sz="1400" dirty="0"/>
              <a:t>Důsledkem začlenění ustanovení pocházejících ze zdroje Společenství, a obecněji začlenění znění a ducha Smlouvy, do práva každého členského státu, je skutečnost, že členské státy nemohou proti právnímu řádu jimi přijatému na základě vzájemnosti s úspěchem uplatnit pozdější jednostranné opatření, jehož se tak nelze proti němu dovolávat.</a:t>
            </a:r>
          </a:p>
          <a:p>
            <a:pPr marL="0" indent="0">
              <a:buNone/>
            </a:pPr>
            <a:r>
              <a:rPr lang="cs-CZ" sz="1400" dirty="0"/>
              <a:t>Vykonatelnost práva Společenství se totiž nemůže stát od státu lišit v závislosti na pozdějších vnitrostátních právních předpisech, aniž by bylo ohroženo dosažení cílů Smlouvy uvedených v čl. 5 odst. 2 nebo vyvolána diskriminace zakázaná článkem 7.</a:t>
            </a:r>
          </a:p>
          <a:p>
            <a:pPr marL="0" indent="0">
              <a:buNone/>
            </a:pPr>
            <a:r>
              <a:rPr lang="cs-CZ" sz="1400" dirty="0"/>
              <a:t>Závazky dohodnuté ve Smlouvě o založení Společenství by nebyly bezpodmínečné, ale pouze eventuální, pokud by mohly být zpochybněny pozdějšími legislativními akty signatářů. Přednost práva Společenství je potvrzena článkem 189, podle kterého jsou nařízení „závazná“ a jsou „přímo použitelná ve všech členských státech“.</a:t>
            </a:r>
          </a:p>
          <a:p>
            <a:pPr marL="0" indent="0">
              <a:buNone/>
            </a:pPr>
            <a:r>
              <a:rPr lang="cs-CZ" sz="1400" dirty="0"/>
              <a:t>Toto ustanovení, které není doprovázeno žádnou výhradou, by nemělo žádný dosah, pokud by některý stát mohl jednostranně zrušit jeho účinky legislativním aktem odporujícím právu Společenství.</a:t>
            </a:r>
          </a:p>
          <a:p>
            <a:pPr marL="0" indent="0">
              <a:buNone/>
            </a:pPr>
            <a:r>
              <a:rPr lang="cs-CZ" sz="1400" dirty="0"/>
              <a:t>Ze všech těchto skutečností vyplývá, že  proti právu založenému na Smlouvě vycházejícímu z autonomního zdroje se nelze s ohledem na jeho zvláštní originální povahu před soudy dovolávat jakéhokoli vnitrostátního právního předpisu, aniž by přišlo o svou povahu práva Společenství a aniž by byl zpochybněn právní základ samotného Společenství.</a:t>
            </a:r>
          </a:p>
          <a:p>
            <a:pPr marL="0" indent="0">
              <a:buNone/>
            </a:pPr>
            <a:r>
              <a:rPr lang="cs-CZ" sz="1400" dirty="0"/>
              <a:t>Přenos práv a povinností odpovídajících ustanovením Smlouvy, učiněný státy z jejich vnitrostátního právního řádu do právního řádu Společenství, způsobuje konečné omezení jejich suverénních práv, nad nímž nemůže převážit pozdější jednostranný akt neslučitelný s pojmem Společenství.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7436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BC53B-9EDA-4B3C-A3A7-2CBD68532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pl-PL" dirty="0"/>
              <a:t>Van </a:t>
            </a:r>
            <a:r>
              <a:rPr lang="pl-PL" dirty="0" err="1"/>
              <a:t>Gend</a:t>
            </a:r>
            <a:r>
              <a:rPr lang="pl-PL" dirty="0"/>
              <a:t>  26/62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E678B0-03BC-4F96-B373-2AF71D67E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8013" cy="4999831"/>
          </a:xfrm>
        </p:spPr>
        <p:txBody>
          <a:bodyPr/>
          <a:lstStyle/>
          <a:p>
            <a:r>
              <a:rPr lang="cs-CZ" sz="2000" dirty="0"/>
              <a:t>Krom toho úloha Soudního dvora v rámci článku 177, jehož cílem je zajistit jednotný výklad Smlouvy vnitrostátními soudy, potvrzuje, že členské státy přiznaly právu Společenství závaznou povahu, které se jejich příslušníci mohou dovolávat před těmito soudy.</a:t>
            </a:r>
          </a:p>
          <a:p>
            <a:r>
              <a:rPr lang="cs-CZ" sz="2000" dirty="0"/>
              <a:t>Z tohoto stavu věcí je třeba vyvodit, že Společenství představuje nový právní řád mezinárodního práva, v jehož prospěch státy omezily, byť ve vymezených oblastech, svá suverénní práva a jehož subjekty nejsou jen členské státy, ale rovněž jejich příslušníci.</a:t>
            </a:r>
          </a:p>
          <a:p>
            <a:r>
              <a:rPr lang="cs-CZ" sz="2000" dirty="0"/>
              <a:t>Právo Společenství, nezávislé na zákonodárství členských států, tudíž nejen ukládá jednotlivcům povinnosti, ale je rovněž určeno k vytváření práv, která se jako taková stávají součástí jejich jmění.</a:t>
            </a:r>
          </a:p>
          <a:p>
            <a:r>
              <a:rPr lang="cs-CZ" sz="2000" dirty="0"/>
              <a:t>Tato práva vznikají nejenom tehdy, když to Smlouva výslovně stanoví, ale také v důsledku povinností, které Smlouva jasně stanoveným způsobem ukládá jak jednotlivcům, tak členským státům a orgánům Společenství.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9720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60C616C-7E0B-4D72-B79B-77FF5B44C7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1925"/>
          </a:xfrm>
        </p:spPr>
        <p:txBody>
          <a:bodyPr lIns="0" tIns="288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/>
              <a:t>Mezivládní organizace – jediná úroveň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9AF3B0A-B017-4BB2-AC68-3A8DFC431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49737"/>
          </a:xfrm>
          <a:ln w="9360">
            <a:solidFill>
              <a:srgbClr val="000000"/>
            </a:solidFill>
            <a:round/>
            <a:headEnd/>
            <a:tailEnd/>
          </a:ln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   </a:t>
            </a:r>
          </a:p>
        </p:txBody>
      </p:sp>
      <p:sp>
        <p:nvSpPr>
          <p:cNvPr id="3076" name="Oval 4">
            <a:extLst>
              <a:ext uri="{FF2B5EF4-FFF2-40B4-BE49-F238E27FC236}">
                <a16:creationId xmlns:a16="http://schemas.microsoft.com/office/drawing/2014/main" id="{F92EAF28-EE01-419D-B4D2-576F76440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D</a:t>
            </a:r>
          </a:p>
        </p:txBody>
      </p:sp>
      <p:sp>
        <p:nvSpPr>
          <p:cNvPr id="3077" name="Oval 5">
            <a:extLst>
              <a:ext uri="{FF2B5EF4-FFF2-40B4-BE49-F238E27FC236}">
                <a16:creationId xmlns:a16="http://schemas.microsoft.com/office/drawing/2014/main" id="{6CB6B65B-3F3F-48BA-B17F-0AAE04FCB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C</a:t>
            </a:r>
          </a:p>
        </p:txBody>
      </p:sp>
      <p:sp>
        <p:nvSpPr>
          <p:cNvPr id="3078" name="Oval 6">
            <a:extLst>
              <a:ext uri="{FF2B5EF4-FFF2-40B4-BE49-F238E27FC236}">
                <a16:creationId xmlns:a16="http://schemas.microsoft.com/office/drawing/2014/main" id="{EF165BD6-092C-4C7D-8DAE-6DA36E543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E</a:t>
            </a:r>
          </a:p>
        </p:txBody>
      </p:sp>
      <p:sp>
        <p:nvSpPr>
          <p:cNvPr id="3079" name="Oval 7">
            <a:extLst>
              <a:ext uri="{FF2B5EF4-FFF2-40B4-BE49-F238E27FC236}">
                <a16:creationId xmlns:a16="http://schemas.microsoft.com/office/drawing/2014/main" id="{EAF10DD7-65C1-478D-B43D-A99E39586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F</a:t>
            </a:r>
          </a:p>
        </p:txBody>
      </p:sp>
      <p:sp>
        <p:nvSpPr>
          <p:cNvPr id="3080" name="Oval 8">
            <a:extLst>
              <a:ext uri="{FF2B5EF4-FFF2-40B4-BE49-F238E27FC236}">
                <a16:creationId xmlns:a16="http://schemas.microsoft.com/office/drawing/2014/main" id="{B06CAD2C-EF04-4AFF-8487-76B3B6952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A</a:t>
            </a:r>
          </a:p>
        </p:txBody>
      </p:sp>
      <p:sp>
        <p:nvSpPr>
          <p:cNvPr id="3081" name="Oval 9">
            <a:extLst>
              <a:ext uri="{FF2B5EF4-FFF2-40B4-BE49-F238E27FC236}">
                <a16:creationId xmlns:a16="http://schemas.microsoft.com/office/drawing/2014/main" id="{92EE9C04-F5D8-4813-8A1A-E40BB09A1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5391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State G</a:t>
            </a:r>
          </a:p>
        </p:txBody>
      </p:sp>
      <p:sp>
        <p:nvSpPr>
          <p:cNvPr id="3082" name="Oval 10">
            <a:extLst>
              <a:ext uri="{FF2B5EF4-FFF2-40B4-BE49-F238E27FC236}">
                <a16:creationId xmlns:a16="http://schemas.microsoft.com/office/drawing/2014/main" id="{A4A99DED-1EEA-4A3F-B663-CD7EE0F9A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B</a:t>
            </a:r>
          </a:p>
        </p:txBody>
      </p:sp>
      <p:sp>
        <p:nvSpPr>
          <p:cNvPr id="3083" name="Oval 11">
            <a:extLst>
              <a:ext uri="{FF2B5EF4-FFF2-40B4-BE49-F238E27FC236}">
                <a16:creationId xmlns:a16="http://schemas.microsoft.com/office/drawing/2014/main" id="{9C10E99A-5F86-4FE9-8136-BAF46375B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7106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Mezivládní</a:t>
            </a:r>
          </a:p>
          <a:p>
            <a:pPr algn="ctr" eaLnBrk="1">
              <a:lnSpc>
                <a:spcPct val="97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organizace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084" name="Line 12">
            <a:extLst>
              <a:ext uri="{FF2B5EF4-FFF2-40B4-BE49-F238E27FC236}">
                <a16:creationId xmlns:a16="http://schemas.microsoft.com/office/drawing/2014/main" id="{7DEFFD58-BD5B-45B2-AE47-17CA963E06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85" name="Line 13">
            <a:extLst>
              <a:ext uri="{FF2B5EF4-FFF2-40B4-BE49-F238E27FC236}">
                <a16:creationId xmlns:a16="http://schemas.microsoft.com/office/drawing/2014/main" id="{2355953D-7978-4866-B959-2064E88004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4075"/>
            <a:ext cx="455613" cy="2079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86" name="Line 14">
            <a:extLst>
              <a:ext uri="{FF2B5EF4-FFF2-40B4-BE49-F238E27FC236}">
                <a16:creationId xmlns:a16="http://schemas.microsoft.com/office/drawing/2014/main" id="{270E35C5-3BD5-4A47-AED5-34FAC229C4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87" name="Line 15">
            <a:extLst>
              <a:ext uri="{FF2B5EF4-FFF2-40B4-BE49-F238E27FC236}">
                <a16:creationId xmlns:a16="http://schemas.microsoft.com/office/drawing/2014/main" id="{E9289857-7FB8-443E-A236-BDD932517A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88" name="Line 16">
            <a:extLst>
              <a:ext uri="{FF2B5EF4-FFF2-40B4-BE49-F238E27FC236}">
                <a16:creationId xmlns:a16="http://schemas.microsoft.com/office/drawing/2014/main" id="{89F3C411-5526-44B4-BD15-F19BEEBFFD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11813" y="3494088"/>
            <a:ext cx="33655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89" name="Line 17">
            <a:extLst>
              <a:ext uri="{FF2B5EF4-FFF2-40B4-BE49-F238E27FC236}">
                <a16:creationId xmlns:a16="http://schemas.microsoft.com/office/drawing/2014/main" id="{680D8C9F-2F88-45C0-9C0B-203311E7F9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92863" y="4083050"/>
            <a:ext cx="40481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90" name="Line 18">
            <a:extLst>
              <a:ext uri="{FF2B5EF4-FFF2-40B4-BE49-F238E27FC236}">
                <a16:creationId xmlns:a16="http://schemas.microsoft.com/office/drawing/2014/main" id="{93918466-1793-449F-B12F-C63A5B9E6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3AD1860-D38A-487B-9F53-D2EC7D675B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1925"/>
          </a:xfrm>
        </p:spPr>
        <p:txBody>
          <a:bodyPr lIns="0" tIns="256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200"/>
              <a:t>Nadstátní organizace – dvouúrovňová soustava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2D9D6E8-1F86-424C-9728-EF95327C4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95438"/>
            <a:ext cx="8229600" cy="4527550"/>
          </a:xfrm>
          <a:ln w="9360">
            <a:solidFill>
              <a:srgbClr val="000000"/>
            </a:solidFill>
            <a:round/>
            <a:headEnd/>
            <a:tailEnd/>
          </a:ln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   </a:t>
            </a:r>
          </a:p>
        </p:txBody>
      </p:sp>
      <p:sp>
        <p:nvSpPr>
          <p:cNvPr id="5124" name="Oval 4">
            <a:extLst>
              <a:ext uri="{FF2B5EF4-FFF2-40B4-BE49-F238E27FC236}">
                <a16:creationId xmlns:a16="http://schemas.microsoft.com/office/drawing/2014/main" id="{2DFD5615-B593-4275-B0AB-A5062029B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D</a:t>
            </a:r>
          </a:p>
        </p:txBody>
      </p:sp>
      <p:sp>
        <p:nvSpPr>
          <p:cNvPr id="5125" name="Oval 5">
            <a:extLst>
              <a:ext uri="{FF2B5EF4-FFF2-40B4-BE49-F238E27FC236}">
                <a16:creationId xmlns:a16="http://schemas.microsoft.com/office/drawing/2014/main" id="{BA7E870A-C583-47DD-B42D-6B7FB44BB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C</a:t>
            </a:r>
          </a:p>
        </p:txBody>
      </p:sp>
      <p:sp>
        <p:nvSpPr>
          <p:cNvPr id="5126" name="Oval 6">
            <a:extLst>
              <a:ext uri="{FF2B5EF4-FFF2-40B4-BE49-F238E27FC236}">
                <a16:creationId xmlns:a16="http://schemas.microsoft.com/office/drawing/2014/main" id="{3DDE0385-C9E0-4B39-A68C-8026C0F01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E</a:t>
            </a:r>
          </a:p>
        </p:txBody>
      </p:sp>
      <p:sp>
        <p:nvSpPr>
          <p:cNvPr id="5127" name="Oval 7">
            <a:extLst>
              <a:ext uri="{FF2B5EF4-FFF2-40B4-BE49-F238E27FC236}">
                <a16:creationId xmlns:a16="http://schemas.microsoft.com/office/drawing/2014/main" id="{4247DD9F-B3A7-4601-80C6-D2104E6F5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F</a:t>
            </a:r>
          </a:p>
        </p:txBody>
      </p:sp>
      <p:sp>
        <p:nvSpPr>
          <p:cNvPr id="5128" name="Oval 8">
            <a:extLst>
              <a:ext uri="{FF2B5EF4-FFF2-40B4-BE49-F238E27FC236}">
                <a16:creationId xmlns:a16="http://schemas.microsoft.com/office/drawing/2014/main" id="{454E67E8-EE68-4E17-8F86-104A82FC2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A</a:t>
            </a:r>
          </a:p>
        </p:txBody>
      </p:sp>
      <p:sp>
        <p:nvSpPr>
          <p:cNvPr id="5129" name="Oval 9">
            <a:extLst>
              <a:ext uri="{FF2B5EF4-FFF2-40B4-BE49-F238E27FC236}">
                <a16:creationId xmlns:a16="http://schemas.microsoft.com/office/drawing/2014/main" id="{E659D09B-B621-4E71-B9E9-9D7342112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5391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State G</a:t>
            </a:r>
          </a:p>
        </p:txBody>
      </p:sp>
      <p:sp>
        <p:nvSpPr>
          <p:cNvPr id="5130" name="Oval 10">
            <a:extLst>
              <a:ext uri="{FF2B5EF4-FFF2-40B4-BE49-F238E27FC236}">
                <a16:creationId xmlns:a16="http://schemas.microsoft.com/office/drawing/2014/main" id="{EF901E28-0CA4-4DE6-898B-627B7D1E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State B</a:t>
            </a:r>
          </a:p>
        </p:txBody>
      </p:sp>
      <p:sp>
        <p:nvSpPr>
          <p:cNvPr id="5131" name="Oval 11">
            <a:extLst>
              <a:ext uri="{FF2B5EF4-FFF2-40B4-BE49-F238E27FC236}">
                <a16:creationId xmlns:a16="http://schemas.microsoft.com/office/drawing/2014/main" id="{0C4D74C3-1633-461C-988B-AEC875166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28" tIns="47106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Nadstátní </a:t>
            </a:r>
          </a:p>
          <a:p>
            <a:pPr algn="ctr" eaLnBrk="1">
              <a:lnSpc>
                <a:spcPct val="97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300" i="1"/>
              <a:t>organizace</a:t>
            </a:r>
            <a:r>
              <a:rPr lang="cs-CZ" altLang="cs-CZ" sz="2300"/>
              <a:t> </a:t>
            </a:r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id="{4C22B351-979C-472F-83CC-25EC404A792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3" name="Line 13">
            <a:extLst>
              <a:ext uri="{FF2B5EF4-FFF2-40B4-BE49-F238E27FC236}">
                <a16:creationId xmlns:a16="http://schemas.microsoft.com/office/drawing/2014/main" id="{7F986562-B065-47C8-B1B6-F477715481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8800"/>
            <a:ext cx="914400" cy="5286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4" name="Line 14">
            <a:extLst>
              <a:ext uri="{FF2B5EF4-FFF2-40B4-BE49-F238E27FC236}">
                <a16:creationId xmlns:a16="http://schemas.microsoft.com/office/drawing/2014/main" id="{F36C9FB7-AC4A-4DAC-82B8-5FE30354F5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30563"/>
            <a:ext cx="1111250" cy="16414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5" name="Line 15">
            <a:extLst>
              <a:ext uri="{FF2B5EF4-FFF2-40B4-BE49-F238E27FC236}">
                <a16:creationId xmlns:a16="http://schemas.microsoft.com/office/drawing/2014/main" id="{5FBDC387-222A-4719-A862-36FA155965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32150"/>
            <a:ext cx="128587" cy="18367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6" name="Line 16">
            <a:extLst>
              <a:ext uri="{FF2B5EF4-FFF2-40B4-BE49-F238E27FC236}">
                <a16:creationId xmlns:a16="http://schemas.microsoft.com/office/drawing/2014/main" id="{52A93640-BC2E-4C34-972C-A328D46FEE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71F44A0-155E-4259-9449-DD9C9FED912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4392612"/>
          </a:xfrm>
          <a:solidFill>
            <a:srgbClr val="F1FB71"/>
          </a:solidFill>
        </p:spPr>
        <p:txBody>
          <a:bodyPr/>
          <a:lstStyle/>
          <a:p>
            <a:pPr>
              <a:lnSpc>
                <a:spcPct val="140000"/>
              </a:lnSpc>
            </a:pPr>
            <a:r>
              <a:rPr lang="cs-CZ" altLang="cs-CZ" b="1">
                <a:solidFill>
                  <a:srgbClr val="CC0066"/>
                </a:solidFill>
              </a:rPr>
              <a:t>Vývoj</a:t>
            </a:r>
            <a:br>
              <a:rPr lang="cs-CZ" altLang="cs-CZ" b="1">
                <a:solidFill>
                  <a:srgbClr val="CC0066"/>
                </a:solidFill>
              </a:rPr>
            </a:br>
            <a:r>
              <a:rPr lang="cs-CZ" altLang="cs-CZ" b="1">
                <a:solidFill>
                  <a:srgbClr val="CC0066"/>
                </a:solidFill>
              </a:rPr>
              <a:t>Evropských společenství a Evropské unie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682D178-6CEE-4500-BFA7-A7FCDA2E443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7426EB1-BFCD-40E0-9B6A-772E5E4929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4000" b="1">
                <a:solidFill>
                  <a:srgbClr val="CC0000"/>
                </a:solidFill>
              </a:rPr>
              <a:t>Vývoj základních smluvních dokumentů ES a EU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FFFB631-A903-49D3-BBE7-300AF62786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454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1. </a:t>
            </a:r>
            <a:r>
              <a:rPr lang="cs-CZ" altLang="cs-CZ" b="1">
                <a:solidFill>
                  <a:srgbClr val="CC0000"/>
                </a:solidFill>
              </a:rPr>
              <a:t>Pařížská smlouva</a:t>
            </a:r>
            <a:r>
              <a:rPr lang="cs-CZ" altLang="cs-CZ"/>
              <a:t> (o zřízení </a:t>
            </a:r>
            <a:r>
              <a:rPr lang="cs-CZ" altLang="cs-CZ" b="1">
                <a:solidFill>
                  <a:srgbClr val="0000FF"/>
                </a:solidFill>
              </a:rPr>
              <a:t>ESUO</a:t>
            </a:r>
            <a:r>
              <a:rPr lang="cs-CZ" altLang="cs-CZ"/>
              <a:t>) (1951/1952),</a:t>
            </a:r>
          </a:p>
          <a:p>
            <a:pPr>
              <a:lnSpc>
                <a:spcPct val="90000"/>
              </a:lnSpc>
            </a:pPr>
            <a:r>
              <a:rPr lang="cs-CZ" altLang="cs-CZ"/>
              <a:t>2.-3. </a:t>
            </a:r>
            <a:r>
              <a:rPr lang="cs-CZ" altLang="cs-CZ" b="1">
                <a:solidFill>
                  <a:srgbClr val="CC0000"/>
                </a:solidFill>
              </a:rPr>
              <a:t>Římské smlouvy</a:t>
            </a:r>
            <a:r>
              <a:rPr lang="cs-CZ" altLang="cs-CZ"/>
              <a:t> (o zřízení </a:t>
            </a:r>
            <a:r>
              <a:rPr lang="cs-CZ" altLang="cs-CZ" b="1">
                <a:solidFill>
                  <a:srgbClr val="0000FF"/>
                </a:solidFill>
              </a:rPr>
              <a:t>EHS a Euratomu</a:t>
            </a:r>
            <a:r>
              <a:rPr lang="cs-CZ" altLang="cs-CZ"/>
              <a:t>) (1957/1958),</a:t>
            </a:r>
          </a:p>
          <a:p>
            <a:pPr>
              <a:lnSpc>
                <a:spcPct val="90000"/>
              </a:lnSpc>
            </a:pPr>
            <a:r>
              <a:rPr lang="cs-CZ" altLang="cs-CZ"/>
              <a:t>4. Úmluva o společných orgánech (Slučovací smlouva) (1965/1967),</a:t>
            </a:r>
          </a:p>
          <a:p>
            <a:pPr>
              <a:lnSpc>
                <a:spcPct val="90000"/>
              </a:lnSpc>
            </a:pPr>
            <a:r>
              <a:rPr lang="cs-CZ" altLang="cs-CZ"/>
              <a:t>5. </a:t>
            </a:r>
            <a:r>
              <a:rPr lang="cs-CZ" altLang="cs-CZ" b="1"/>
              <a:t>Jednotný evropský akt</a:t>
            </a:r>
            <a:r>
              <a:rPr lang="cs-CZ" altLang="cs-CZ"/>
              <a:t> (1986/1987),</a:t>
            </a:r>
          </a:p>
          <a:p>
            <a:pPr>
              <a:lnSpc>
                <a:spcPct val="90000"/>
              </a:lnSpc>
            </a:pPr>
            <a:r>
              <a:rPr lang="cs-CZ" altLang="cs-CZ"/>
              <a:t>6. </a:t>
            </a:r>
            <a:r>
              <a:rPr lang="cs-CZ" altLang="cs-CZ" b="1">
                <a:solidFill>
                  <a:srgbClr val="CC0000"/>
                </a:solidFill>
              </a:rPr>
              <a:t>Maastrichtská</a:t>
            </a:r>
            <a:r>
              <a:rPr lang="cs-CZ" altLang="cs-CZ"/>
              <a:t> smlouva o </a:t>
            </a:r>
            <a:r>
              <a:rPr lang="cs-CZ" altLang="cs-CZ" b="1">
                <a:solidFill>
                  <a:srgbClr val="0000FF"/>
                </a:solidFill>
              </a:rPr>
              <a:t>Evropské unii</a:t>
            </a:r>
            <a:r>
              <a:rPr lang="cs-CZ" altLang="cs-CZ"/>
              <a:t> (1992/1993)       		      </a:t>
            </a:r>
            <a:r>
              <a:rPr lang="cs-CZ" altLang="cs-CZ" b="1"/>
              <a:t>…….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4D247C7-19BB-415F-9D50-3BDFDF0F0B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244"/>
          </a:solidFill>
        </p:spPr>
        <p:txBody>
          <a:bodyPr/>
          <a:lstStyle/>
          <a:p>
            <a:r>
              <a:rPr lang="cs-CZ" altLang="cs-CZ" sz="4000" b="1">
                <a:solidFill>
                  <a:srgbClr val="CC0000"/>
                </a:solidFill>
              </a:rPr>
              <a:t>Vývoj základních smluvních dokumentů ES a EU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D189D07-2EEC-4D05-8C2C-B7A6D1BDC6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968875"/>
          </a:xfrm>
        </p:spPr>
        <p:txBody>
          <a:bodyPr/>
          <a:lstStyle/>
          <a:p>
            <a:r>
              <a:rPr lang="cs-CZ" altLang="cs-CZ"/>
              <a:t>7. </a:t>
            </a:r>
            <a:r>
              <a:rPr lang="cs-CZ" altLang="cs-CZ" b="1">
                <a:solidFill>
                  <a:srgbClr val="CC0000"/>
                </a:solidFill>
              </a:rPr>
              <a:t>Amsterdamská</a:t>
            </a:r>
            <a:r>
              <a:rPr lang="cs-CZ" altLang="cs-CZ"/>
              <a:t> smlouva (1997/1999),</a:t>
            </a:r>
          </a:p>
          <a:p>
            <a:r>
              <a:rPr lang="cs-CZ" altLang="cs-CZ"/>
              <a:t>8. </a:t>
            </a:r>
            <a:r>
              <a:rPr lang="cs-CZ" altLang="cs-CZ" b="1">
                <a:solidFill>
                  <a:srgbClr val="CC0000"/>
                </a:solidFill>
              </a:rPr>
              <a:t>Smlouva z Nice</a:t>
            </a:r>
            <a:r>
              <a:rPr lang="cs-CZ" altLang="cs-CZ"/>
              <a:t> (2000/2003),</a:t>
            </a:r>
          </a:p>
          <a:p>
            <a:r>
              <a:rPr lang="cs-CZ" altLang="cs-CZ"/>
              <a:t>9. Smlouva o </a:t>
            </a:r>
            <a:r>
              <a:rPr lang="cs-CZ" altLang="cs-CZ" b="1">
                <a:solidFill>
                  <a:srgbClr val="CC0000"/>
                </a:solidFill>
              </a:rPr>
              <a:t>ústavě pro Evropu</a:t>
            </a:r>
            <a:r>
              <a:rPr lang="cs-CZ" altLang="cs-CZ"/>
              <a:t> (Ústava EU)- podeps. 2004, nevstoupila v platnost,</a:t>
            </a:r>
          </a:p>
          <a:p>
            <a:r>
              <a:rPr lang="cs-CZ" altLang="cs-CZ"/>
              <a:t>10. </a:t>
            </a:r>
            <a:r>
              <a:rPr lang="cs-CZ" altLang="cs-CZ" b="1">
                <a:solidFill>
                  <a:srgbClr val="CC0000"/>
                </a:solidFill>
              </a:rPr>
              <a:t>Lisabonská smlouva</a:t>
            </a:r>
            <a:r>
              <a:rPr lang="cs-CZ" altLang="cs-CZ"/>
              <a:t> (2007/2009).</a:t>
            </a:r>
          </a:p>
          <a:p>
            <a:r>
              <a:rPr lang="cs-CZ" altLang="cs-CZ" sz="2800"/>
              <a:t>K tomuto výčtu je ještě třeba doplnit </a:t>
            </a:r>
            <a:r>
              <a:rPr lang="cs-CZ" altLang="cs-CZ" sz="2800" b="1" i="1"/>
              <a:t>smlouvy rozpočtové</a:t>
            </a:r>
            <a:r>
              <a:rPr lang="cs-CZ" altLang="cs-CZ" sz="2800"/>
              <a:t> a </a:t>
            </a:r>
            <a:r>
              <a:rPr lang="cs-CZ" altLang="cs-CZ" sz="2800" b="1" i="1"/>
              <a:t>smlouvy o přístupu nových členů </a:t>
            </a:r>
            <a:r>
              <a:rPr lang="cs-CZ" altLang="cs-CZ" sz="2800" i="1"/>
              <a:t>(ČR: 2003/2004).</a:t>
            </a:r>
          </a:p>
          <a:p>
            <a:r>
              <a:rPr lang="cs-CZ" altLang="cs-CZ" sz="2400" b="1" i="1">
                <a:solidFill>
                  <a:srgbClr val="0099FF"/>
                </a:solidFill>
              </a:rPr>
              <a:t>Letopočty: přijetí (podpis) dokumentu / vstup v platnost</a:t>
            </a:r>
            <a:endParaRPr lang="cs-CZ" altLang="cs-CZ" sz="2400" b="1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3A9BE3C-95E0-4A63-977B-4DC6D8D22E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8066C7C-ACC2-4796-BC4A-4AC8C4C0C8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49630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/>
              <a:t>1952</a:t>
            </a:r>
            <a:r>
              <a:rPr lang="cs-CZ" altLang="cs-CZ"/>
              <a:t> - vznik </a:t>
            </a:r>
            <a:r>
              <a:rPr lang="cs-CZ" altLang="cs-CZ" b="1">
                <a:solidFill>
                  <a:srgbClr val="CC0000"/>
                </a:solidFill>
              </a:rPr>
              <a:t>ESUO</a:t>
            </a:r>
            <a:r>
              <a:rPr lang="cs-CZ" altLang="cs-CZ"/>
              <a:t>, </a:t>
            </a:r>
            <a:r>
              <a:rPr lang="cs-CZ" altLang="cs-CZ">
                <a:solidFill>
                  <a:srgbClr val="0000FF"/>
                </a:solidFill>
              </a:rPr>
              <a:t>nadstátní organizace</a:t>
            </a:r>
          </a:p>
          <a:p>
            <a:pPr>
              <a:lnSpc>
                <a:spcPct val="80000"/>
              </a:lnSpc>
            </a:pPr>
            <a:r>
              <a:rPr lang="cs-CZ" altLang="cs-CZ" b="1"/>
              <a:t>1958</a:t>
            </a:r>
            <a:r>
              <a:rPr lang="cs-CZ" altLang="cs-CZ"/>
              <a:t> - vznik </a:t>
            </a:r>
            <a:r>
              <a:rPr lang="cs-CZ" altLang="cs-CZ" b="1">
                <a:solidFill>
                  <a:srgbClr val="CC0000"/>
                </a:solidFill>
              </a:rPr>
              <a:t>EHS a EURATOMu</a:t>
            </a:r>
            <a:r>
              <a:rPr lang="cs-CZ" altLang="cs-CZ"/>
              <a:t>, </a:t>
            </a:r>
            <a:r>
              <a:rPr lang="cs-CZ" altLang="cs-CZ">
                <a:solidFill>
                  <a:srgbClr val="0000FF"/>
                </a:solidFill>
              </a:rPr>
              <a:t>nadstátních organizací</a:t>
            </a:r>
          </a:p>
          <a:p>
            <a:pPr>
              <a:lnSpc>
                <a:spcPct val="80000"/>
              </a:lnSpc>
            </a:pPr>
            <a:r>
              <a:rPr lang="cs-CZ" altLang="cs-CZ" b="1"/>
              <a:t>1993</a:t>
            </a:r>
            <a:r>
              <a:rPr lang="cs-CZ" altLang="cs-CZ"/>
              <a:t> - vznik </a:t>
            </a:r>
            <a:r>
              <a:rPr lang="cs-CZ" altLang="cs-CZ" b="1">
                <a:solidFill>
                  <a:srgbClr val="CC0000"/>
                </a:solidFill>
              </a:rPr>
              <a:t>EU</a:t>
            </a:r>
            <a:r>
              <a:rPr lang="cs-CZ" altLang="cs-CZ"/>
              <a:t>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/>
              <a:t>= </a:t>
            </a:r>
            <a:r>
              <a:rPr lang="cs-CZ" altLang="cs-CZ">
                <a:solidFill>
                  <a:srgbClr val="0000FF"/>
                </a:solidFill>
              </a:rPr>
              <a:t>zastřešení</a:t>
            </a:r>
            <a:r>
              <a:rPr lang="cs-CZ" altLang="cs-CZ"/>
              <a:t> tří Společenství (tzv. I. pilíř - nadstátní)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/>
              <a:t>+ další oblasti mezivládní spolupráce (tzv. II. a III. pilíř), 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tři Společenství existují nadále, </a:t>
            </a:r>
          </a:p>
          <a:p>
            <a:pPr lvl="1">
              <a:lnSpc>
                <a:spcPct val="80000"/>
              </a:lnSpc>
            </a:pPr>
            <a:r>
              <a:rPr lang="cs-CZ" altLang="cs-CZ"/>
              <a:t>EHS je přejmenováno na </a:t>
            </a:r>
            <a:r>
              <a:rPr lang="cs-CZ" altLang="cs-CZ" b="1">
                <a:solidFill>
                  <a:srgbClr val="CC0000"/>
                </a:solidFill>
              </a:rPr>
              <a:t>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DCDAD7A-0249-415C-B76B-B61A4D044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850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Výkon pravomocí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7065AFB1-D61D-4A06-90A9-AEA06CCA629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cs-CZ" altLang="cs-CZ" dirty="0"/>
          </a:p>
          <a:p>
            <a:r>
              <a:rPr lang="cs-CZ" altLang="cs-CZ" dirty="0"/>
              <a:t>EU je organizace vytvořená státy, které se  dobrovolně rozhodly </a:t>
            </a:r>
            <a:r>
              <a:rPr lang="cs-CZ" altLang="cs-CZ" b="1" dirty="0"/>
              <a:t>společně vykonávat některé svoje pravomoci </a:t>
            </a:r>
            <a:r>
              <a:rPr lang="cs-CZ" altLang="cs-CZ" dirty="0"/>
              <a:t>(legislativní) podle Smlouvy o EU a Smlouvy o fungování EU.</a:t>
            </a:r>
          </a:p>
          <a:p>
            <a:r>
              <a:rPr lang="cs-CZ" altLang="cs-CZ" dirty="0"/>
              <a:t>Společný výkon: prostřednictvím orgánů (institucí) Unie.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8C335C9-13A9-44AD-BDFF-225DE632D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6800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- 2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B1612F0-3B9C-4824-BEAA-ABA43EBB1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49630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 b="1"/>
              <a:t>2002</a:t>
            </a:r>
            <a:r>
              <a:rPr lang="cs-CZ" altLang="cs-CZ" sz="3600"/>
              <a:t> - zánik ESUO, zbývá ES a EURATOM</a:t>
            </a:r>
          </a:p>
          <a:p>
            <a:pPr>
              <a:lnSpc>
                <a:spcPct val="80000"/>
              </a:lnSpc>
            </a:pPr>
            <a:r>
              <a:rPr lang="cs-CZ" altLang="cs-CZ" sz="3600" b="1"/>
              <a:t>2009</a:t>
            </a:r>
            <a:r>
              <a:rPr lang="cs-CZ" altLang="cs-CZ" sz="3600"/>
              <a:t> - </a:t>
            </a:r>
            <a:r>
              <a:rPr lang="cs-CZ" altLang="cs-CZ" sz="3600" b="1">
                <a:solidFill>
                  <a:srgbClr val="CC0000"/>
                </a:solidFill>
              </a:rPr>
              <a:t>ES zaniká</a:t>
            </a:r>
            <a:r>
              <a:rPr lang="cs-CZ" altLang="cs-CZ" sz="3600"/>
              <a:t>, resp. přeměňuje se v </a:t>
            </a:r>
            <a:r>
              <a:rPr lang="cs-CZ" altLang="cs-CZ" sz="3600" b="1">
                <a:solidFill>
                  <a:srgbClr val="CC0000"/>
                </a:solidFill>
              </a:rPr>
              <a:t>novou EU,</a:t>
            </a:r>
            <a:r>
              <a:rPr lang="cs-CZ" altLang="cs-CZ" sz="3600"/>
              <a:t> ta ztrácí charakter pouhého zastřešení a stává se </a:t>
            </a:r>
            <a:r>
              <a:rPr lang="cs-CZ" altLang="cs-CZ" sz="3600">
                <a:solidFill>
                  <a:srgbClr val="0000FF"/>
                </a:solidFill>
              </a:rPr>
              <a:t>nadstátní organizací</a:t>
            </a:r>
            <a:r>
              <a:rPr lang="cs-CZ" altLang="cs-CZ" sz="3600"/>
              <a:t>, jakou bylo dosud ES. 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EURATOM existuje nadále vedle EU.</a:t>
            </a:r>
          </a:p>
          <a:p>
            <a:pPr>
              <a:lnSpc>
                <a:spcPct val="80000"/>
              </a:lnSpc>
            </a:pPr>
            <a:r>
              <a:rPr lang="cs-CZ" altLang="cs-CZ" sz="2800" i="1">
                <a:solidFill>
                  <a:srgbClr val="0099FF"/>
                </a:solidFill>
              </a:rPr>
              <a:t>(Letopočty = vstup v platnost příslušného dokumentu.)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1B2D974-14A6-4EEB-BF5B-0E3F1E418D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Přehled vývoje ES a EU (zjednodušené)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A96E893-F6F6-4576-9547-048AB38964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640762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b="1"/>
              <a:t>1952</a:t>
            </a:r>
            <a:r>
              <a:rPr lang="cs-CZ" altLang="cs-CZ"/>
              <a:t> vznik </a:t>
            </a:r>
            <a:r>
              <a:rPr lang="cs-CZ" altLang="cs-CZ" b="1"/>
              <a:t>ESUO</a:t>
            </a:r>
            <a:r>
              <a:rPr lang="cs-CZ" altLang="cs-CZ"/>
              <a:t> (nadstátní organizace)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1958</a:t>
            </a:r>
            <a:r>
              <a:rPr lang="cs-CZ" altLang="cs-CZ"/>
              <a:t> vznik </a:t>
            </a:r>
            <a:r>
              <a:rPr lang="cs-CZ" altLang="cs-CZ" b="1"/>
              <a:t>EHS, EURATOM</a:t>
            </a:r>
            <a:r>
              <a:rPr lang="cs-CZ" altLang="cs-CZ"/>
              <a:t> (nadstátní organizace)</a:t>
            </a:r>
          </a:p>
          <a:p>
            <a:pPr>
              <a:lnSpc>
                <a:spcPct val="90000"/>
              </a:lnSpc>
            </a:pPr>
            <a:r>
              <a:rPr lang="cs-CZ" altLang="cs-CZ" b="1"/>
              <a:t>1993</a:t>
            </a:r>
            <a:r>
              <a:rPr lang="cs-CZ" altLang="cs-CZ"/>
              <a:t> vznik </a:t>
            </a:r>
            <a:r>
              <a:rPr lang="cs-CZ" altLang="cs-CZ" b="1"/>
              <a:t>EU</a:t>
            </a:r>
            <a:r>
              <a:rPr lang="cs-CZ" altLang="cs-CZ"/>
              <a:t> jako pouhého zastřešení tří Společenství, EHS přejmenováno na </a:t>
            </a:r>
            <a:r>
              <a:rPr lang="cs-CZ" altLang="cs-CZ" b="1"/>
              <a:t>ES</a:t>
            </a:r>
            <a:r>
              <a:rPr lang="cs-CZ" altLang="cs-CZ"/>
              <a:t>, ostatní beze změny</a:t>
            </a:r>
          </a:p>
          <a:p>
            <a:pPr>
              <a:lnSpc>
                <a:spcPct val="90000"/>
              </a:lnSpc>
            </a:pPr>
            <a:r>
              <a:rPr lang="cs-CZ" altLang="cs-CZ"/>
              <a:t>2002 zánik </a:t>
            </a:r>
            <a:r>
              <a:rPr lang="cs-CZ" altLang="cs-CZ" b="1"/>
              <a:t>ESUO</a:t>
            </a:r>
          </a:p>
          <a:p>
            <a:pPr>
              <a:lnSpc>
                <a:spcPct val="90000"/>
              </a:lnSpc>
            </a:pPr>
            <a:r>
              <a:rPr lang="cs-CZ" altLang="cs-CZ"/>
              <a:t>2009 přeměna </a:t>
            </a:r>
            <a:r>
              <a:rPr lang="cs-CZ" altLang="cs-CZ" b="1"/>
              <a:t>ES na EU</a:t>
            </a:r>
            <a:r>
              <a:rPr lang="cs-CZ" altLang="cs-CZ"/>
              <a:t> nové kvality (nadstátní organizace), </a:t>
            </a:r>
            <a:r>
              <a:rPr lang="cs-CZ" altLang="cs-CZ" b="1"/>
              <a:t>EURATOM</a:t>
            </a:r>
            <a:r>
              <a:rPr lang="cs-CZ" altLang="cs-CZ"/>
              <a:t> beze zm.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1">
            <a:extLst>
              <a:ext uri="{FF2B5EF4-FFF2-40B4-BE49-F238E27FC236}">
                <a16:creationId xmlns:a16="http://schemas.microsoft.com/office/drawing/2014/main" id="{33FB8A68-7875-4FC0-9720-C076C33B7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1978988-2CE3-44D5-ADE6-0D0BC6965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74A8762-F60A-4AE5-8F7F-3BC2121C8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Společná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zahraniční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bezpečnostní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politika</a:t>
            </a: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169B3D6C-F697-4710-B60B-0A549834F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Justice 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vnitřní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věci</a:t>
            </a:r>
          </a:p>
        </p:txBody>
      </p:sp>
      <p:sp>
        <p:nvSpPr>
          <p:cNvPr id="13318" name="Text Box 5">
            <a:extLst>
              <a:ext uri="{FF2B5EF4-FFF2-40B4-BE49-F238E27FC236}">
                <a16:creationId xmlns:a16="http://schemas.microsoft.com/office/drawing/2014/main" id="{1CC2E727-FCA6-46D6-B557-90788DFA2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I.</a:t>
            </a: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92CEB838-7BAA-4015-AA88-8947324BB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II.</a:t>
            </a:r>
          </a:p>
        </p:txBody>
      </p:sp>
      <p:sp>
        <p:nvSpPr>
          <p:cNvPr id="13320" name="Text Box 7">
            <a:extLst>
              <a:ext uri="{FF2B5EF4-FFF2-40B4-BE49-F238E27FC236}">
                <a16:creationId xmlns:a16="http://schemas.microsoft.com/office/drawing/2014/main" id="{ED401D59-2CFA-48EB-81E3-767F504E2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III.</a:t>
            </a:r>
          </a:p>
        </p:txBody>
      </p:sp>
      <p:sp>
        <p:nvSpPr>
          <p:cNvPr id="13321" name="Text Box 8">
            <a:extLst>
              <a:ext uri="{FF2B5EF4-FFF2-40B4-BE49-F238E27FC236}">
                <a16:creationId xmlns:a16="http://schemas.microsoft.com/office/drawing/2014/main" id="{E3D10DCF-2507-4D3E-A8D9-9DBF85B93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ES (EHS)</a:t>
            </a:r>
          </a:p>
        </p:txBody>
      </p:sp>
      <p:sp>
        <p:nvSpPr>
          <p:cNvPr id="13322" name="Text Box 9">
            <a:extLst>
              <a:ext uri="{FF2B5EF4-FFF2-40B4-BE49-F238E27FC236}">
                <a16:creationId xmlns:a16="http://schemas.microsoft.com/office/drawing/2014/main" id="{B3260920-2831-4377-B9B1-CE94FF8EB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EURATOM</a:t>
            </a:r>
          </a:p>
        </p:txBody>
      </p:sp>
      <p:sp>
        <p:nvSpPr>
          <p:cNvPr id="13323" name="Text Box 10">
            <a:extLst>
              <a:ext uri="{FF2B5EF4-FFF2-40B4-BE49-F238E27FC236}">
                <a16:creationId xmlns:a16="http://schemas.microsoft.com/office/drawing/2014/main" id="{CB0A46A7-33B9-46C7-A549-B9137D1F8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CB0802DE-C17C-4B9F-8AA7-9CC85A732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3325" name="Line 12">
            <a:extLst>
              <a:ext uri="{FF2B5EF4-FFF2-40B4-BE49-F238E27FC236}">
                <a16:creationId xmlns:a16="http://schemas.microsoft.com/office/drawing/2014/main" id="{41B8D24B-CD16-4A82-A011-2544F251AB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3326" name="Text Box 13">
            <a:extLst>
              <a:ext uri="{FF2B5EF4-FFF2-40B4-BE49-F238E27FC236}">
                <a16:creationId xmlns:a16="http://schemas.microsoft.com/office/drawing/2014/main" id="{1653A531-87EF-430C-A50F-B8D355534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 </a:t>
            </a:r>
            <a:r>
              <a:rPr lang="en-GB" altLang="cs-CZ" sz="1400" b="1"/>
              <a:t>pilíř komunitární                   pilíře mezivládní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 b="1"/>
              <a:t>        (nadstátní)</a:t>
            </a: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54FFA0F0-7115-436C-9ECF-A0E8E5E68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384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Tři pilíře Evropské unie podle Maastrichtu</a:t>
            </a:r>
            <a:endParaRPr lang="cs-CZ" altLang="cs-CZ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/>
              <a:t>(do r. 2009)</a:t>
            </a:r>
            <a:endParaRPr lang="en-GB" altLang="cs-CZ" sz="18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1">
            <a:extLst>
              <a:ext uri="{FF2B5EF4-FFF2-40B4-BE49-F238E27FC236}">
                <a16:creationId xmlns:a16="http://schemas.microsoft.com/office/drawing/2014/main" id="{77AB142F-DE0E-499D-AE68-3811F8FEF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71550"/>
            <a:ext cx="7129462" cy="4968875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		</a:t>
            </a:r>
            <a:r>
              <a:rPr lang="cs-CZ" altLang="cs-CZ" sz="1800"/>
              <a:t>             </a:t>
            </a:r>
            <a:r>
              <a:rPr lang="en-GB" altLang="cs-CZ" sz="6600"/>
              <a:t>E U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FEED1EF0-634A-437C-BA3B-2C61F1265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32FAD51B-E21B-42C3-8541-A0B4A3C76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02684B2C-2906-4C5E-B0CB-918AB9D73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40961DB6-1193-4225-9DDB-46C764C36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1FB20D1D-29CC-4FC5-8C00-32990A939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365719E0-1912-4750-B594-FA63B4B46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5369" name="Line 8">
            <a:extLst>
              <a:ext uri="{FF2B5EF4-FFF2-40B4-BE49-F238E27FC236}">
                <a16:creationId xmlns:a16="http://schemas.microsoft.com/office/drawing/2014/main" id="{E800D533-FE69-40ED-B214-9D1C96AD94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70" name="Text Box 9">
            <a:extLst>
              <a:ext uri="{FF2B5EF4-FFF2-40B4-BE49-F238E27FC236}">
                <a16:creationId xmlns:a16="http://schemas.microsoft.com/office/drawing/2014/main" id="{4D6E8BCD-40F8-46D1-AEB1-2442F4966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</a:t>
            </a:r>
          </a:p>
        </p:txBody>
      </p:sp>
      <p:sp>
        <p:nvSpPr>
          <p:cNvPr id="15371" name="Text Box 10">
            <a:extLst>
              <a:ext uri="{FF2B5EF4-FFF2-40B4-BE49-F238E27FC236}">
                <a16:creationId xmlns:a16="http://schemas.microsoft.com/office/drawing/2014/main" id="{35DEA7EE-53BF-4370-9C24-7AB44A242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435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 Evropská unie podle Lisabonské smlouvy</a:t>
            </a:r>
            <a:endParaRPr lang="cs-CZ" altLang="cs-CZ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/>
              <a:t>(od 2009)</a:t>
            </a:r>
            <a:endParaRPr lang="en-GB" altLang="cs-CZ" sz="18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CB60C09B-5E95-414B-A7D0-5C401A438A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9A311FB-4356-4BFD-9F63-A46FF9383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A38F900-1A9A-4323-8EAC-C4AF4FF60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B62F4AC4-0BC8-40CB-8F38-16F2ED3E8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7414" name="Line 5">
            <a:extLst>
              <a:ext uri="{FF2B5EF4-FFF2-40B4-BE49-F238E27FC236}">
                <a16:creationId xmlns:a16="http://schemas.microsoft.com/office/drawing/2014/main" id="{9375DE71-7A9C-496C-8873-EB83F72153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5" name="Line 6">
            <a:extLst>
              <a:ext uri="{FF2B5EF4-FFF2-40B4-BE49-F238E27FC236}">
                <a16:creationId xmlns:a16="http://schemas.microsoft.com/office/drawing/2014/main" id="{0C4A8281-8DAF-4A05-8787-10E4F4D5F4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6" name="Text Box 7">
            <a:extLst>
              <a:ext uri="{FF2B5EF4-FFF2-40B4-BE49-F238E27FC236}">
                <a16:creationId xmlns:a16="http://schemas.microsoft.com/office/drawing/2014/main" id="{7A87E20F-5704-47C0-9774-4177872F1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438" y="690563"/>
            <a:ext cx="544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17417" name="Text Box 8">
            <a:extLst>
              <a:ext uri="{FF2B5EF4-FFF2-40B4-BE49-F238E27FC236}">
                <a16:creationId xmlns:a16="http://schemas.microsoft.com/office/drawing/2014/main" id="{C25509B0-E5D0-4646-8E2F-EF3C4B435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17418" name="Text Box 9">
            <a:extLst>
              <a:ext uri="{FF2B5EF4-FFF2-40B4-BE49-F238E27FC236}">
                <a16:creationId xmlns:a16="http://schemas.microsoft.com/office/drawing/2014/main" id="{5B28D4A1-521D-462E-9184-AB2053ECC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17419" name="Text Box 10">
            <a:extLst>
              <a:ext uri="{FF2B5EF4-FFF2-40B4-BE49-F238E27FC236}">
                <a16:creationId xmlns:a16="http://schemas.microsoft.com/office/drawing/2014/main" id="{B9394F1A-9B8E-4BA5-AD73-EF7922BD0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FE5ECFC5-5B8C-4FD8-AEDC-C51B37E3D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31C7ED14-FBA4-4A6C-9762-000901BEF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B0CEEE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2738C66-1376-4F26-AC0E-12B714294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k o m i s 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62ACD3D-D815-423A-96DC-424E3F7E6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parlament</a:t>
            </a: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F78E93DB-6E67-4DEA-AEFE-D80F0C96E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B0CEEE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EU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49F59152-6F37-4753-A34C-2DA8E45BC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5989CE3-6B05-46B8-AD06-481F22EED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14362588-4257-455A-95AC-00B0808A6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00CC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Arial Unicode MS" pitchFamily="34" charset="-128"/>
              </a:rPr>
              <a:t>Evropská rada</a:t>
            </a:r>
          </a:p>
        </p:txBody>
      </p:sp>
      <p:sp>
        <p:nvSpPr>
          <p:cNvPr id="19465" name="Line 8">
            <a:extLst>
              <a:ext uri="{FF2B5EF4-FFF2-40B4-BE49-F238E27FC236}">
                <a16:creationId xmlns:a16="http://schemas.microsoft.com/office/drawing/2014/main" id="{C8FF536C-7774-47A8-BEF2-CE77D4665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6" name="Line 9">
            <a:extLst>
              <a:ext uri="{FF2B5EF4-FFF2-40B4-BE49-F238E27FC236}">
                <a16:creationId xmlns:a16="http://schemas.microsoft.com/office/drawing/2014/main" id="{C01A3D22-483E-46AA-A4B0-28F66153FC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7" name="Line 10">
            <a:extLst>
              <a:ext uri="{FF2B5EF4-FFF2-40B4-BE49-F238E27FC236}">
                <a16:creationId xmlns:a16="http://schemas.microsoft.com/office/drawing/2014/main" id="{356C01C3-3215-4063-A0C4-FEA402EC8A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8" name="Line 11">
            <a:extLst>
              <a:ext uri="{FF2B5EF4-FFF2-40B4-BE49-F238E27FC236}">
                <a16:creationId xmlns:a16="http://schemas.microsoft.com/office/drawing/2014/main" id="{14CD11F1-7B17-4109-82C4-FF876AD0D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9" name="Line 12">
            <a:extLst>
              <a:ext uri="{FF2B5EF4-FFF2-40B4-BE49-F238E27FC236}">
                <a16:creationId xmlns:a16="http://schemas.microsoft.com/office/drawing/2014/main" id="{5499608C-DC4A-4A5B-A50C-501C789A6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0" name="Line 13">
            <a:extLst>
              <a:ext uri="{FF2B5EF4-FFF2-40B4-BE49-F238E27FC236}">
                <a16:creationId xmlns:a16="http://schemas.microsoft.com/office/drawing/2014/main" id="{43F453DB-9AE0-4E84-A885-CB921BC47D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1" name="Line 14">
            <a:extLst>
              <a:ext uri="{FF2B5EF4-FFF2-40B4-BE49-F238E27FC236}">
                <a16:creationId xmlns:a16="http://schemas.microsoft.com/office/drawing/2014/main" id="{CF05F1C0-B42F-4A46-89A6-33CDDBCD12B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2" name="Line 15">
            <a:extLst>
              <a:ext uri="{FF2B5EF4-FFF2-40B4-BE49-F238E27FC236}">
                <a16:creationId xmlns:a16="http://schemas.microsoft.com/office/drawing/2014/main" id="{6831DF96-30E8-473B-8607-A79320AE7C0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3" name="Line 16">
            <a:extLst>
              <a:ext uri="{FF2B5EF4-FFF2-40B4-BE49-F238E27FC236}">
                <a16:creationId xmlns:a16="http://schemas.microsoft.com/office/drawing/2014/main" id="{E4DAF37F-6B15-495A-87BF-BDDCAA23340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4" name="Line 17">
            <a:extLst>
              <a:ext uri="{FF2B5EF4-FFF2-40B4-BE49-F238E27FC236}">
                <a16:creationId xmlns:a16="http://schemas.microsoft.com/office/drawing/2014/main" id="{A3E76CE1-BB0B-4A43-8EED-A3255F91D0AF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5" name="Text Box 18">
            <a:extLst>
              <a:ext uri="{FF2B5EF4-FFF2-40B4-BE49-F238E27FC236}">
                <a16:creationId xmlns:a16="http://schemas.microsoft.com/office/drawing/2014/main" id="{9AD7A759-34B2-493D-8D8C-6F2CE4376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549275"/>
            <a:ext cx="4722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CD7832D2-DF66-42C0-99B1-CD29C04E658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Předpoklady nadstátnosti: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CA73A2-D010-4706-AD42-2E4754DF94F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sz="2800" b="1" dirty="0">
              <a:solidFill>
                <a:srgbClr val="990000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rgbClr val="990000"/>
                </a:solidFill>
              </a:rPr>
              <a:t>Členské státy </a:t>
            </a:r>
            <a:r>
              <a:rPr lang="cs-CZ" sz="2800" b="1" i="1" dirty="0">
                <a:solidFill>
                  <a:srgbClr val="990000"/>
                </a:solidFill>
              </a:rPr>
              <a:t>se vzdávají ve prospěch této organizace (Společenství, dnes Unie) části svých svrchovaných práv.</a:t>
            </a:r>
          </a:p>
          <a:p>
            <a:pPr>
              <a:defRPr/>
            </a:pPr>
            <a:r>
              <a:rPr lang="cs-CZ" sz="2800" i="1" dirty="0"/>
              <a:t>Evropské hospodářské společenství (EHS) a později </a:t>
            </a:r>
            <a:r>
              <a:rPr lang="cs-CZ" sz="2800" b="1" i="1" dirty="0"/>
              <a:t>Evropská unie </a:t>
            </a:r>
            <a:r>
              <a:rPr lang="cs-CZ" sz="2800" i="1" dirty="0"/>
              <a:t>vytvořily nový mezinárodní řád, v jehož prospěch </a:t>
            </a:r>
            <a:r>
              <a:rPr lang="cs-CZ" sz="2800" b="1" i="1" dirty="0"/>
              <a:t>členské státy převedly svá svrchovaná práva.</a:t>
            </a:r>
            <a:endParaRPr lang="cs-CZ" sz="2800" b="1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pl-PL" dirty="0"/>
          </a:p>
          <a:p>
            <a:pPr marL="0" indent="0">
              <a:buFont typeface="Arial" panose="020B0604020202020204" pitchFamily="34" charset="0"/>
              <a:buNone/>
              <a:defRPr/>
            </a:pPr>
            <a:br>
              <a:rPr lang="cs-CZ" b="1" dirty="0"/>
            </a:br>
            <a:br>
              <a:rPr lang="cs-CZ" dirty="0"/>
            </a:b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4E8CB505-797C-4614-853C-F671D2B44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139825"/>
          </a:xfrm>
        </p:spPr>
        <p:txBody>
          <a:bodyPr/>
          <a:lstStyle/>
          <a:p>
            <a:r>
              <a:rPr lang="cs-CZ" altLang="cs-CZ" dirty="0"/>
              <a:t>Nadstátnost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0941F00D-24B9-4FE8-8310-F7EED33E9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8013" cy="4567237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Costa</a:t>
            </a:r>
            <a:r>
              <a:rPr lang="cs-CZ" dirty="0"/>
              <a:t> v. ENEL (6/64)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Na rozdíl od běžných mezinárodních smluv </a:t>
            </a:r>
            <a:r>
              <a:rPr lang="cs-CZ" b="1" dirty="0">
                <a:solidFill>
                  <a:srgbClr val="1B30F5"/>
                </a:solidFill>
              </a:rPr>
              <a:t>Smlouva o EHS zavedla vlastní právní řád,</a:t>
            </a:r>
            <a:r>
              <a:rPr lang="cs-CZ" dirty="0"/>
              <a:t> který se stal </a:t>
            </a:r>
            <a:r>
              <a:rPr lang="cs-CZ" b="1" dirty="0"/>
              <a:t>součástí právních systémů členských států </a:t>
            </a:r>
            <a:r>
              <a:rPr lang="cs-CZ" dirty="0"/>
              <a:t>od vstupu Smlouvy v platnost a který je pro jejich soudy závazný.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7FC22B2D-14F0-4813-B633-8C202E099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2"/>
          </a:xfrm>
        </p:spPr>
        <p:txBody>
          <a:bodyPr/>
          <a:lstStyle/>
          <a:p>
            <a:r>
              <a:rPr lang="cs-CZ" altLang="cs-CZ" sz="3600" dirty="0"/>
              <a:t>Nadstátnost – </a:t>
            </a:r>
            <a:r>
              <a:rPr lang="cs-CZ" altLang="cs-CZ" sz="3600" dirty="0" err="1"/>
              <a:t>pokrač</a:t>
            </a:r>
            <a:r>
              <a:rPr lang="cs-CZ" altLang="cs-CZ" sz="3600" dirty="0"/>
              <a:t>. </a:t>
            </a:r>
            <a:r>
              <a:rPr lang="cs-CZ" altLang="cs-CZ" sz="3600" dirty="0" err="1"/>
              <a:t>Costa</a:t>
            </a:r>
            <a:r>
              <a:rPr lang="cs-CZ" altLang="cs-CZ" sz="3600" dirty="0"/>
              <a:t> v ENEL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923FDC-41C6-4D3C-8AC0-7F2BDCE4B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400600"/>
          </a:xfrm>
        </p:spPr>
        <p:txBody>
          <a:bodyPr/>
          <a:lstStyle/>
          <a:p>
            <a:pPr>
              <a:defRPr/>
            </a:pPr>
            <a:r>
              <a:rPr lang="cs-CZ" dirty="0"/>
              <a:t>Založením na neomezenou dobu </a:t>
            </a:r>
            <a:r>
              <a:rPr lang="cs-CZ" b="1" dirty="0"/>
              <a:t>Společenství,</a:t>
            </a:r>
            <a:r>
              <a:rPr lang="cs-CZ" dirty="0"/>
              <a:t> které má vlastní orgány, právní subjektivitu, způsobilost k právním úkonům, ... a zvláště </a:t>
            </a:r>
            <a:r>
              <a:rPr lang="cs-CZ" b="1" dirty="0">
                <a:solidFill>
                  <a:srgbClr val="C00000"/>
                </a:solidFill>
              </a:rPr>
              <a:t>skutečné pravomoci vyplývající z omezení svrchovaných pravomocí nebo jejich přenosu ze států </a:t>
            </a:r>
            <a:r>
              <a:rPr lang="cs-CZ" dirty="0"/>
              <a:t>na Společenství, </a:t>
            </a:r>
          </a:p>
          <a:p>
            <a:pPr>
              <a:defRPr/>
            </a:pPr>
            <a:r>
              <a:rPr lang="cs-CZ" dirty="0"/>
              <a:t>tyto státy omezily, byť jen v omezených oblastech, svá suverénní práva, a </a:t>
            </a:r>
            <a:r>
              <a:rPr lang="cs-CZ" b="1" i="1" dirty="0">
                <a:solidFill>
                  <a:srgbClr val="FF0000"/>
                </a:solidFill>
              </a:rPr>
              <a:t>vytvořily tak </a:t>
            </a:r>
            <a:r>
              <a:rPr lang="cs-CZ" b="1" i="1" u="sng" dirty="0">
                <a:solidFill>
                  <a:srgbClr val="FF0000"/>
                </a:solidFill>
              </a:rPr>
              <a:t>soubor práva použitelného na své státní příslušníky i na sebe samotné</a:t>
            </a:r>
            <a:r>
              <a:rPr lang="cs-CZ" b="1" i="1" dirty="0">
                <a:solidFill>
                  <a:srgbClr val="FF0000"/>
                </a:solidFill>
              </a:rPr>
              <a:t>.</a:t>
            </a:r>
          </a:p>
          <a:p>
            <a:pPr>
              <a:defRPr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60E7955-A73D-412F-8C1A-0FB78CBF0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FFFF00"/>
          </a:solidFill>
        </p:spPr>
        <p:txBody>
          <a:bodyPr/>
          <a:lstStyle/>
          <a:p>
            <a:r>
              <a:rPr lang="cs-CZ" altLang="cs-CZ" b="1" i="1" dirty="0"/>
              <a:t>Znaky nadstátnosti:</a:t>
            </a:r>
            <a:endParaRPr lang="cs-CZ" alt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66EEF2-FC75-4ED7-B76D-67D238CA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708525"/>
          </a:xfrm>
          <a:solidFill>
            <a:srgbClr val="FFFF99"/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instituce, které </a:t>
            </a:r>
            <a:r>
              <a:rPr lang="cs-CZ" sz="2000" b="1" dirty="0"/>
              <a:t>nereprezentují </a:t>
            </a:r>
            <a:r>
              <a:rPr lang="cs-CZ" sz="2000" dirty="0"/>
              <a:t>členské státy;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přijímání rozhodnutí </a:t>
            </a:r>
            <a:r>
              <a:rPr lang="cs-CZ" sz="2000" b="1" dirty="0"/>
              <a:t>většinou hlasů, </a:t>
            </a:r>
            <a:r>
              <a:rPr lang="cs-CZ" sz="2000" dirty="0"/>
              <a:t>přičemž tato rozhodnutí zavazují všechny členské státy (i ty, které hlasovali proti),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zmocnění orgánů organizace k </a:t>
            </a:r>
            <a:r>
              <a:rPr lang="cs-CZ" sz="2000" b="1" dirty="0"/>
              <a:t>přijímání aktů závazných pro členské státy i jednotlivce;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přímá závaznost některých aktů i pro </a:t>
            </a:r>
            <a:r>
              <a:rPr lang="cs-CZ" sz="2000" b="1" dirty="0"/>
              <a:t>fyzické a právnické osoby,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dirty="0"/>
              <a:t>nový právní řád (dnes právo EU): nejen Smlouva (původně EHS), ale i </a:t>
            </a:r>
            <a:r>
              <a:rPr lang="cs-CZ" sz="2000" b="1" dirty="0"/>
              <a:t>sekundární právo, které tvoří instituce EHS (dnes EU);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platnost aktů organizace (sekundární právo) posuzuje výhradně orgán (soud) organizace,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2000" b="1" i="1" dirty="0"/>
              <a:t>porušení povinností členského státu podle práva EU posuzují taktéž výhradně orgány organizace.</a:t>
            </a:r>
            <a:endParaRPr lang="cs-CZ" sz="2000" b="1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42203DB-7973-446F-A8AE-DC1E02374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9"/>
            <a:ext cx="8228013" cy="780132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Nadstátnost (</a:t>
            </a:r>
            <a:r>
              <a:rPr lang="cs-CZ" altLang="cs-CZ" dirty="0" err="1"/>
              <a:t>supranacionalita</a:t>
            </a:r>
            <a:r>
              <a:rPr lang="cs-CZ" altLang="cs-CZ" dirty="0"/>
              <a:t>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732F001A-63D0-4EFE-8B94-EEA9FAABA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8013" cy="5256584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2800" dirty="0"/>
              <a:t>nadstátnost – nová metoda pro těsnou integraci (nejen obvyklá spolupráce)</a:t>
            </a:r>
          </a:p>
          <a:p>
            <a:r>
              <a:rPr lang="cs-CZ" altLang="cs-CZ" sz="2800" dirty="0"/>
              <a:t>dosud bezprecedentní v mezinárodních vztazích</a:t>
            </a:r>
          </a:p>
          <a:p>
            <a:r>
              <a:rPr lang="cs-CZ" altLang="cs-CZ" sz="2800" dirty="0"/>
              <a:t>členské státy </a:t>
            </a:r>
            <a:r>
              <a:rPr lang="cs-CZ" altLang="cs-CZ" sz="2800" b="1" dirty="0"/>
              <a:t>delegují pravomoci na instituce </a:t>
            </a:r>
            <a:r>
              <a:rPr lang="cs-CZ" altLang="cs-CZ" sz="2800" b="1" dirty="0" err="1"/>
              <a:t>mezin</a:t>
            </a:r>
            <a:r>
              <a:rPr lang="cs-CZ" altLang="cs-CZ" sz="2800" b="1" dirty="0"/>
              <a:t>. organizace - </a:t>
            </a:r>
            <a:r>
              <a:rPr lang="cs-CZ" altLang="cs-CZ" sz="2800" dirty="0"/>
              <a:t>Společenství (Unie) - cestou zřizovacích mezinárodních smluv</a:t>
            </a:r>
          </a:p>
          <a:p>
            <a:r>
              <a:rPr lang="cs-CZ" altLang="cs-CZ" sz="2800" dirty="0"/>
              <a:t>dva aspekty nadstátnosti </a:t>
            </a:r>
            <a:r>
              <a:rPr lang="cs-CZ" altLang="cs-CZ" sz="2800" dirty="0" err="1"/>
              <a:t>mezin</a:t>
            </a:r>
            <a:r>
              <a:rPr lang="cs-CZ" altLang="cs-CZ" sz="2800" dirty="0"/>
              <a:t>. organizace:</a:t>
            </a:r>
          </a:p>
          <a:p>
            <a:pPr lvl="1"/>
            <a:r>
              <a:rPr lang="cs-CZ" altLang="cs-CZ" dirty="0"/>
              <a:t>musí získat od členských států pravomoci </a:t>
            </a:r>
            <a:r>
              <a:rPr lang="cs-CZ" altLang="cs-CZ" b="1" i="1" dirty="0"/>
              <a:t>ve vymezených oblastech</a:t>
            </a:r>
          </a:p>
          <a:p>
            <a:pPr lvl="1"/>
            <a:r>
              <a:rPr lang="cs-CZ" altLang="cs-CZ" dirty="0"/>
              <a:t>musí mít prostředky k </a:t>
            </a:r>
            <a:r>
              <a:rPr lang="cs-CZ" altLang="cs-CZ" b="1" i="1" dirty="0"/>
              <a:t>realizaci nadstátních pravomocí (právní akty = PRÁVO) 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13DE3385-0694-44C4-BD89-64EF90C27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Charakteristika nadstátnosti - 1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17A9283D-8F2A-44DC-B3A0-B93730E4A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7338"/>
            <a:ext cx="8228013" cy="4567237"/>
          </a:xfrm>
          <a:solidFill>
            <a:srgbClr val="FFFF99"/>
          </a:solidFill>
        </p:spPr>
        <p:txBody>
          <a:bodyPr/>
          <a:lstStyle/>
          <a:p>
            <a:endParaRPr lang="cs-CZ" altLang="cs-CZ" sz="2400" dirty="0"/>
          </a:p>
          <a:p>
            <a:r>
              <a:rPr lang="cs-CZ" altLang="cs-CZ" sz="2400" b="1" dirty="0">
                <a:solidFill>
                  <a:srgbClr val="C00000"/>
                </a:solidFill>
              </a:rPr>
              <a:t>Soudní dvůr - </a:t>
            </a:r>
            <a:r>
              <a:rPr lang="cs-CZ" altLang="cs-CZ" sz="2400" b="1" i="1" dirty="0" err="1">
                <a:solidFill>
                  <a:srgbClr val="C00000"/>
                </a:solidFill>
              </a:rPr>
              <a:t>Costa</a:t>
            </a:r>
            <a:r>
              <a:rPr lang="cs-CZ" altLang="cs-CZ" sz="2400" b="1" i="1" dirty="0">
                <a:solidFill>
                  <a:srgbClr val="C00000"/>
                </a:solidFill>
              </a:rPr>
              <a:t> v. ENEL (6/64)</a:t>
            </a:r>
            <a:r>
              <a:rPr lang="cs-CZ" altLang="cs-CZ" sz="2400" b="1" dirty="0">
                <a:solidFill>
                  <a:srgbClr val="C00000"/>
                </a:solidFill>
              </a:rPr>
              <a:t> :</a:t>
            </a:r>
          </a:p>
          <a:p>
            <a:endParaRPr lang="cs-CZ" altLang="cs-CZ" sz="2400" dirty="0"/>
          </a:p>
          <a:p>
            <a:r>
              <a:rPr lang="cs-CZ" altLang="cs-CZ" sz="2400" dirty="0"/>
              <a:t>1. </a:t>
            </a:r>
            <a:r>
              <a:rPr lang="cs-CZ" sz="2400" dirty="0"/>
              <a:t>Na rozdíl od běžných mezinárodních smluv Smlouva o EHS zavedla </a:t>
            </a:r>
          </a:p>
          <a:p>
            <a:r>
              <a:rPr lang="cs-CZ" sz="2400" b="1" dirty="0"/>
              <a:t>vlastní právní řád, který se stal </a:t>
            </a:r>
          </a:p>
          <a:p>
            <a:r>
              <a:rPr lang="cs-CZ" sz="2400" b="1" dirty="0"/>
              <a:t>součástí právních systémů členských států</a:t>
            </a:r>
            <a:r>
              <a:rPr lang="cs-CZ" sz="2400" dirty="0"/>
              <a:t> a který je</a:t>
            </a:r>
          </a:p>
          <a:p>
            <a:r>
              <a:rPr lang="cs-CZ" sz="2400" b="1" dirty="0"/>
              <a:t>pro jejich soudy závazný </a:t>
            </a:r>
            <a:r>
              <a:rPr lang="cs-CZ" sz="2400" b="1" dirty="0">
                <a:solidFill>
                  <a:srgbClr val="FF0000"/>
                </a:solidFill>
              </a:rPr>
              <a:t>(nejen pro soudy)</a:t>
            </a:r>
            <a:r>
              <a:rPr lang="cs-CZ" sz="2400" dirty="0">
                <a:solidFill>
                  <a:srgbClr val="FF0000"/>
                </a:solidFill>
              </a:rPr>
              <a:t>.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4106</TotalTime>
  <Words>2315</Words>
  <Application>Microsoft Office PowerPoint</Application>
  <PresentationFormat>Předvádění na obrazovce (4:3)</PresentationFormat>
  <Paragraphs>229</Paragraphs>
  <Slides>35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 Unicode MS</vt:lpstr>
      <vt:lpstr>Arial</vt:lpstr>
      <vt:lpstr>Arial Black</vt:lpstr>
      <vt:lpstr>Times New Roman</vt:lpstr>
      <vt:lpstr>Výchozí návrh</vt:lpstr>
      <vt:lpstr>Prof. JUDr. Vladimír Týč, CSc.   CHARAKTERISTIKA  EVROPSKÉ UNIE a její vývoj   2021</vt:lpstr>
      <vt:lpstr> Představení EU </vt:lpstr>
      <vt:lpstr>Výkon pravomocí</vt:lpstr>
      <vt:lpstr>Předpoklady nadstátnosti:</vt:lpstr>
      <vt:lpstr>Nadstátnost</vt:lpstr>
      <vt:lpstr>Nadstátnost – pokrač. Costa v ENEL</vt:lpstr>
      <vt:lpstr>Znaky nadstátnosti:</vt:lpstr>
      <vt:lpstr>Nadstátnost (supranacionalita)</vt:lpstr>
      <vt:lpstr>Charakteristika nadstátnosti - 1</vt:lpstr>
      <vt:lpstr>Charakteristika nadstátnosti - 2</vt:lpstr>
      <vt:lpstr>Charakteristika nadstátnosti - 3</vt:lpstr>
      <vt:lpstr>Charakter právního modelu integrace</vt:lpstr>
      <vt:lpstr>Intergovernmental Organization   one level</vt:lpstr>
      <vt:lpstr>Supranational Organization – 2-level system</vt:lpstr>
      <vt:lpstr> Zdroje autonomie práva EU –  2 teorie </vt:lpstr>
      <vt:lpstr> Delegování (přenášení) výkonu svrchovaných pravomocí na EU </vt:lpstr>
      <vt:lpstr> Omezení svrchovanosti: dvojí pojetí svrchovanosti </vt:lpstr>
      <vt:lpstr> Argumentace ve prospěch druhého pojetí </vt:lpstr>
      <vt:lpstr>Členské státy – „vládci Smluv“</vt:lpstr>
      <vt:lpstr> Příklad: Ústava Francie </vt:lpstr>
      <vt:lpstr> Charakter EU – státní moc </vt:lpstr>
      <vt:lpstr>Costa  -  6/64</vt:lpstr>
      <vt:lpstr>Van Gend  26/62</vt:lpstr>
      <vt:lpstr>Mezivládní organizace – jediná úroveň</vt:lpstr>
      <vt:lpstr>Nadstátní organizace – dvouúrovňová soustava</vt:lpstr>
      <vt:lpstr>Vývoj Evropských společenství a Evropské unie</vt:lpstr>
      <vt:lpstr>Vývoj základních smluvních dokumentů ES a EU - 1</vt:lpstr>
      <vt:lpstr>Vývoj základních smluvních dokumentů ES a EU - 2</vt:lpstr>
      <vt:lpstr>Přehled vývoje ES a EU - 1</vt:lpstr>
      <vt:lpstr>Přehled vývoje ES a EU - 2</vt:lpstr>
      <vt:lpstr>Přehled vývoje ES a EU (zjednodušené)</vt:lpstr>
      <vt:lpstr>Prezentace aplikace PowerPoint</vt:lpstr>
      <vt:lpstr>Prezentace aplikace PowerPoint</vt:lpstr>
      <vt:lpstr>   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Tyc Vladimir</cp:lastModifiedBy>
  <cp:revision>166</cp:revision>
  <cp:lastPrinted>2016-10-17T14:07:27Z</cp:lastPrinted>
  <dcterms:modified xsi:type="dcterms:W3CDTF">2021-03-24T13:50:30Z</dcterms:modified>
</cp:coreProperties>
</file>