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3" r:id="rId2"/>
    <p:sldId id="327" r:id="rId3"/>
    <p:sldId id="329" r:id="rId4"/>
    <p:sldId id="330" r:id="rId5"/>
    <p:sldId id="306" r:id="rId6"/>
    <p:sldId id="332" r:id="rId7"/>
    <p:sldId id="261" r:id="rId8"/>
    <p:sldId id="262" r:id="rId9"/>
    <p:sldId id="336" r:id="rId10"/>
    <p:sldId id="337" r:id="rId11"/>
    <p:sldId id="338" r:id="rId12"/>
    <p:sldId id="334" r:id="rId13"/>
    <p:sldId id="335" r:id="rId14"/>
    <p:sldId id="333" r:id="rId15"/>
    <p:sldId id="269" r:id="rId16"/>
    <p:sldId id="270" r:id="rId17"/>
    <p:sldId id="271" r:id="rId18"/>
    <p:sldId id="339" r:id="rId19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CCECFF"/>
    <a:srgbClr val="FFFF99"/>
    <a:srgbClr val="00FF00"/>
    <a:srgbClr val="FF3300"/>
    <a:srgbClr val="0000FF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B17CA30-2513-4A31-849E-D577454CBF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AF13E82-5EEC-471C-A107-9A53CD2AE7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F18BA796-DAED-4D52-826F-23B3328EF9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A28C64D-A8A5-4537-8690-8F12D5D9C1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8338570-B39D-4DF1-B574-3E857D8E2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6003757-24EF-4D12-8C6D-5B699980CD6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3E2BB27-0C97-4071-B384-516CBCBAE8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A28E56A-BF88-4FFD-B8BB-A971BA4D63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5CBF510A-2BFA-4FC3-930F-57BB803AC7E4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2F32CCC-F821-4FED-8613-5FD5E2C0A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1053591-83BA-408D-9DF4-750F963A3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AE412A0-7B2E-4A47-B659-07B057A0FB0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C8E42013-A5FE-4644-888B-001416A27204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F38CB67-C608-4D86-B680-39256CBF0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4AAB884-7BC1-452F-8025-A63B7B52E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FB5FFA2-9255-4880-986B-CDB9B30438B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DE287A-C317-4481-9418-A73FD18C7E9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EA8A69C-17FA-439F-8C99-0658981D5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D2712B4-183F-4920-8AF2-07233828F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0A9031-BD2E-43C0-9FF7-CF97023191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4552D6D-55C9-4273-9ABB-DFB69CEA6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9AEC72-E827-4670-9FBE-7572A6012E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9B662EE6-6956-475F-AA73-9C39BF7BAB3E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E41C2C2-CFA3-4DB0-942B-4005F1E40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80C2942-E288-43B8-AF70-0A8B53C80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B90E7D3A-3B3F-4FF0-A985-C34841F16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F0F58E-643F-4D3F-9CF5-B6A53A69F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A5703B9C-9423-464A-AE9A-B6C0A577A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5BEA4C5-DBCC-4B7B-B1D8-6EC585CE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5A58C5-5549-4689-949A-027FDD001D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4484C9-45FB-4F83-8577-9C23CD339B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94DBF-7610-4FC6-ADFD-FA1CB515DF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46EE2-D132-49C5-9E2B-E04714E5A57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1046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0DDB7C-7119-43BE-9D17-D43B0448FC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72911B-73DE-4533-B461-660E8F0ABE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29FA6A-E481-4EDE-9235-A4D9C28230F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F0A0C-8C12-461D-8024-648F76269F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4684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02A8A-0039-4E15-9398-C163EDDCF6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220BE8-0200-44EC-9273-946B171FE3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E0EBE-0F84-4C60-BE9B-5F65FC0D87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04D1-B519-45F8-A741-CFA187C10F8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9747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C839100-A5D7-4330-AEC6-AC5B43A33A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2EDC25-882C-4812-BC67-A346FD24002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86193B-5D1F-45F7-B730-4117A3C250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4AF95-D93C-4C4C-A6DC-F12988A8D04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656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9CE7332-929F-4C47-AFD2-5CF605E088E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B8D843-2865-449A-B1E7-0BBBDF6E4C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6CD07B-012F-4262-AFF1-2F3F92B891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7CEED-BED3-4B3E-949E-C1C556820F0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2076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5EB17-F938-45BC-9677-DFE619C7A2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645BF-3839-433E-842C-D9BDB6BFA9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DABA9-B44F-4F63-A6CC-D4C3E5B586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5CBB-CC5D-431C-ABFB-DF66EAD116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2906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B86463-0E08-4D7D-A1A6-FE350E54FE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9DD8BC-AF9C-4D4F-8C62-1D1642C38DA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0BAB45-164E-424E-9975-04662E0791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D5F3-4289-4831-AF06-CCCEB97A90C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6589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571E01-7E23-42F4-819A-0078422B33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952759B-97B4-43F8-B844-FB1028B6E4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8AA11F9-6C09-4FC3-987A-41653C029A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E460-EA2E-490E-91DC-6005412C9F9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3304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8CCEC99-1A63-4452-820D-6D36BDC9D1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9BA7036-F45C-4B21-BD46-4665387F71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0A37B12-EB80-4FC3-A092-5F8EF6816B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5368-12A3-45CF-81EE-76E3C873BC9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607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E774383-3D85-439B-9463-A288AE61BA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F85E6-E842-4998-8D76-F2E8F9C59B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09586-C65A-4D92-AA9F-10A8DF53ED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02DD-C25E-40BF-8D18-0703C03180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9436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A345078-0195-498A-AA2E-F4D3A222D3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207D24-E362-4ACF-BEB6-76B83516BB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4A3C7C-30B0-4FDA-B5F9-7B67DA5F73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0979D-B7C2-4B0C-8FA4-E858F8752DB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195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366B48-B403-4E20-8CFF-9994A49875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F49DA1-4389-4845-AC3B-298551A198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DC37CAA-573A-4B75-80E1-210472BDBE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F1F2-670D-4F67-BC28-873B5599C2E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7765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4C2266-86D8-435B-902E-C3A09AB054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8233DE9-4F7E-4D11-A4E0-84D3901756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43D819-FCDE-4D46-A6A5-2C22EBEF2B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517A9-EAE6-4114-A24F-6DC576788CA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1317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64C50D-14E8-40D2-A3F3-DD8042B40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90E7347-49F1-449B-8FBA-436DE3DC4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EAAB6F-12E6-4E09-B25B-AFD1F8C49A0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2F06BC-DF3C-4B2B-859C-495A76FFF4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8A1FED-2764-4447-AEBA-5674D30779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4C53E3-C46F-499C-812A-6991AE1FD2E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33B8CB3-18C9-4A04-8A94-75A43DB7E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FF3300"/>
                </a:solidFill>
              </a:rPr>
              <a:t>Prameny a legislativní postupy</a:t>
            </a:r>
            <a:endParaRPr lang="cs-CZ" altLang="cs-CZ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09F81B4-924A-4E34-AE11-41CA6CA1B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C733C679-72F1-4FE1-9D98-1BDE8B2F04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000" b="1"/>
              <a:t>Základní charakteristika směrnice</a:t>
            </a:r>
            <a:endParaRPr lang="cs-CZ" altLang="cs-CZ" sz="2000"/>
          </a:p>
          <a:p>
            <a:r>
              <a:rPr lang="cs-CZ" altLang="cs-CZ" sz="2000" i="1"/>
              <a:t>používá se zpravidla tam, kde pravomoc EU ponechává právní úpravu dané oblasti vnitrostátnímu právu – </a:t>
            </a:r>
          </a:p>
          <a:p>
            <a:r>
              <a:rPr lang="cs-CZ" altLang="cs-CZ" sz="2000" i="1"/>
              <a:t>je nástrojem pro ovlivnění obsahu vnitrostátního práva ve směru unijních zásad:</a:t>
            </a:r>
            <a:endParaRPr lang="cs-CZ" altLang="cs-CZ" sz="2000"/>
          </a:p>
          <a:p>
            <a:r>
              <a:rPr lang="cs-CZ" altLang="cs-CZ" sz="2000"/>
              <a:t>- </a:t>
            </a:r>
            <a:r>
              <a:rPr lang="cs-CZ" altLang="cs-CZ" sz="2000" i="1"/>
              <a:t>sbližování (harmonizace) obsahu vnitrostátních pravidel, někdy téměř (skrytá) unifikace,</a:t>
            </a:r>
            <a:endParaRPr lang="cs-CZ" altLang="cs-CZ" sz="2000"/>
          </a:p>
          <a:p>
            <a:r>
              <a:rPr lang="cs-CZ" altLang="cs-CZ" sz="2000"/>
              <a:t>- </a:t>
            </a:r>
            <a:r>
              <a:rPr lang="cs-CZ" altLang="cs-CZ" sz="2000" i="1"/>
              <a:t>vytváření minimálního (evropského) standardu vnitrostátní úpravy</a:t>
            </a:r>
            <a:endParaRPr lang="cs-CZ" altLang="cs-CZ" sz="20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47F452E-6D95-440C-9B26-22AC99127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BF2496-58EF-44E9-B456-9CBAF73A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FEB62F87-26EE-4876-A72C-4BF8FBEF2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3BDAE91E-33EB-40DD-AC6D-02A4C28435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4F47A9D5-C908-4CE7-B68B-18ED4C93C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Transpozice směrnice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655B58BD-E4B0-479C-AA4D-C998C5DA23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8013" cy="5545138"/>
          </a:xfrm>
        </p:spPr>
        <p:txBody>
          <a:bodyPr/>
          <a:lstStyle/>
          <a:p>
            <a:r>
              <a:rPr lang="cs-CZ" altLang="cs-CZ" sz="1400" b="1"/>
              <a:t>Směrnice Evropského parlamentu a Rady 2014/40/EU ze dne </a:t>
            </a:r>
            <a:r>
              <a:rPr lang="cs-CZ" altLang="cs-CZ" sz="1400" b="1">
                <a:solidFill>
                  <a:srgbClr val="FF0000"/>
                </a:solidFill>
              </a:rPr>
              <a:t>3. dubna 2014 </a:t>
            </a:r>
            <a:r>
              <a:rPr lang="cs-CZ" altLang="cs-CZ" sz="1400" b="1"/>
              <a:t>o sbližování právních a správních předpisů členských států týkajících se výroby, obchodní úpravy a prodeje tabákových a souvisejících výrobků a o zrušení směrnice 2001/37/ES </a:t>
            </a:r>
          </a:p>
          <a:p>
            <a:r>
              <a:rPr lang="cs-CZ" altLang="cs-CZ" sz="1400" b="1"/>
              <a:t>Text s významem pro EHP</a:t>
            </a:r>
            <a:endParaRPr lang="cs-CZ" altLang="cs-CZ" sz="1400"/>
          </a:p>
          <a:p>
            <a:endParaRPr lang="cs-CZ" altLang="cs-CZ" sz="1400" i="1"/>
          </a:p>
          <a:p>
            <a:r>
              <a:rPr lang="cs-CZ" altLang="cs-CZ" sz="1400" i="1"/>
              <a:t>Článek 29 - </a:t>
            </a:r>
            <a:r>
              <a:rPr lang="cs-CZ" altLang="cs-CZ" sz="1400" b="1"/>
              <a:t>Provedení</a:t>
            </a:r>
            <a:endParaRPr lang="cs-CZ" altLang="cs-CZ" sz="1400"/>
          </a:p>
          <a:p>
            <a:r>
              <a:rPr lang="cs-CZ" altLang="cs-CZ" sz="1400"/>
              <a:t>1.   Členské státy uvedou v účinnost právní a správní předpisy nezbytné pro dosažení souladu s touto směrnicí do </a:t>
            </a:r>
            <a:r>
              <a:rPr lang="cs-CZ" altLang="cs-CZ" sz="1400" b="1">
                <a:solidFill>
                  <a:srgbClr val="FF0000"/>
                </a:solidFill>
              </a:rPr>
              <a:t>20. května 2016</a:t>
            </a:r>
            <a:r>
              <a:rPr lang="cs-CZ" altLang="cs-CZ" sz="1400">
                <a:solidFill>
                  <a:srgbClr val="FF0000"/>
                </a:solidFill>
              </a:rPr>
              <a:t>. </a:t>
            </a:r>
            <a:r>
              <a:rPr lang="cs-CZ" altLang="cs-CZ" sz="1400"/>
              <a:t>Neprodleně o nich uvědomí Komisi.</a:t>
            </a:r>
          </a:p>
          <a:p>
            <a:r>
              <a:rPr lang="cs-CZ" altLang="cs-CZ" sz="1400"/>
              <a:t>TRANSPOZIČNÍ LHŮTA JE ZDE NĚCO PŘES DVA ROKY (obvyklé)</a:t>
            </a:r>
          </a:p>
          <a:p>
            <a:r>
              <a:rPr lang="cs-CZ" altLang="cs-CZ" sz="1400"/>
              <a:t>2.   Tyto předpisy přijaté členskými státy musí obsahovat odkaz na tuto směrnici nebo musí být takový odkaz učiněn při jejich úředním vyhlášení. … </a:t>
            </a:r>
          </a:p>
          <a:p>
            <a:r>
              <a:rPr lang="cs-CZ" altLang="cs-CZ" sz="140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400"/>
          </a:p>
          <a:p>
            <a:r>
              <a:rPr lang="cs-CZ" altLang="cs-CZ" sz="1400" i="1"/>
              <a:t>Článek 32 - </a:t>
            </a:r>
            <a:r>
              <a:rPr lang="cs-CZ" altLang="cs-CZ" sz="1400" b="1"/>
              <a:t>Vstup v platnost</a:t>
            </a:r>
            <a:endParaRPr lang="cs-CZ" altLang="cs-CZ" sz="1400"/>
          </a:p>
          <a:p>
            <a:r>
              <a:rPr lang="cs-CZ" altLang="cs-CZ" sz="1400"/>
              <a:t>Tato směrnice vstupuje v platnost dvacátým dnem po vyhlášení v </a:t>
            </a:r>
            <a:r>
              <a:rPr lang="cs-CZ" altLang="cs-CZ" sz="1400" i="1"/>
              <a:t>Úředním věstníku Evropské unie</a:t>
            </a:r>
            <a:r>
              <a:rPr lang="cs-CZ" altLang="cs-CZ" sz="1400"/>
              <a:t>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852E25EB-A4EF-4357-91C6-AED875C6A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D72D5DCB-41F7-4D5A-AB88-9483D5DF9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řádný</a:t>
            </a:r>
            <a:r>
              <a:rPr lang="cs-CZ" altLang="cs-CZ" sz="3600" dirty="0"/>
              <a:t> =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Rada </a:t>
            </a:r>
            <a:r>
              <a:rPr lang="cs-CZ" altLang="cs-CZ" sz="3600" dirty="0">
                <a:solidFill>
                  <a:srgbClr val="0000CC"/>
                </a:solidFill>
              </a:rPr>
              <a:t>spolurozhoduje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s Evropským parlamentem, Rada přitom rozhoduje </a:t>
            </a:r>
            <a:r>
              <a:rPr lang="cs-CZ" altLang="cs-CZ" sz="3600" dirty="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zvláštní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= jiné popsány ve Smlouvě o fungování EU (zpravidla Rada jednomyslně a EP je jen konzultován)</a:t>
            </a:r>
          </a:p>
        </p:txBody>
      </p:sp>
    </p:spTree>
    <p:extLst>
      <p:ext uri="{BB962C8B-B14F-4D97-AF65-F5344CB8AC3E}">
        <p14:creationId xmlns:p14="http://schemas.microsoft.com/office/powerpoint/2010/main" val="372047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39863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 dirty="0"/>
              <a:t>KOMISE předloží </a:t>
            </a:r>
            <a:r>
              <a:rPr lang="cs-CZ" altLang="cs-CZ" dirty="0">
                <a:solidFill>
                  <a:srgbClr val="0000CC"/>
                </a:solidFill>
              </a:rPr>
              <a:t>návrh</a:t>
            </a:r>
            <a:r>
              <a:rPr lang="cs-CZ" altLang="cs-CZ" dirty="0"/>
              <a:t> EP a RADĚ</a:t>
            </a:r>
          </a:p>
          <a:p>
            <a:pPr eaLnBrk="1" hangingPunct="1"/>
            <a:r>
              <a:rPr lang="cs-CZ" altLang="cs-CZ" dirty="0">
                <a:solidFill>
                  <a:srgbClr val="0000CC"/>
                </a:solidFill>
              </a:rPr>
              <a:t>změna návrhu</a:t>
            </a:r>
            <a:r>
              <a:rPr lang="cs-CZ" altLang="cs-CZ" dirty="0"/>
              <a:t> Komise: RADA jednomyslně</a:t>
            </a:r>
          </a:p>
          <a:p>
            <a:pPr eaLnBrk="1" hangingPunct="1"/>
            <a:r>
              <a:rPr lang="cs-CZ" altLang="cs-CZ" b="1" dirty="0">
                <a:solidFill>
                  <a:srgbClr val="663300"/>
                </a:solidFill>
              </a:rPr>
              <a:t>první čtení</a:t>
            </a:r>
            <a:r>
              <a:rPr lang="cs-CZ" altLang="cs-CZ" dirty="0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schválí -  </a:t>
            </a:r>
            <a:r>
              <a:rPr lang="cs-CZ" altLang="cs-CZ" sz="2800" dirty="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neschválí – první čtení (projednání) v Radě, výsledek: </a:t>
            </a:r>
            <a:r>
              <a:rPr lang="cs-CZ" altLang="cs-CZ" sz="2800" i="1" dirty="0"/>
              <a:t>postoj Rady</a:t>
            </a:r>
          </a:p>
        </p:txBody>
      </p:sp>
    </p:spTree>
    <p:extLst>
      <p:ext uri="{BB962C8B-B14F-4D97-AF65-F5344CB8AC3E}">
        <p14:creationId xmlns:p14="http://schemas.microsoft.com/office/powerpoint/2010/main" val="298739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Řádný legislativní postup 2</a:t>
            </a:r>
            <a:br>
              <a:rPr lang="cs-CZ" altLang="cs-CZ" dirty="0"/>
            </a:br>
            <a:r>
              <a:rPr lang="cs-CZ" altLang="cs-CZ" dirty="0"/>
              <a:t>(jen pro informaci)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1. EP schválí </a:t>
            </a:r>
            <a:r>
              <a:rPr lang="cs-CZ" altLang="cs-CZ" sz="2400" i="1" dirty="0"/>
              <a:t>postoj Rady </a:t>
            </a:r>
            <a:r>
              <a:rPr lang="cs-CZ" altLang="cs-CZ" sz="2400" dirty="0"/>
              <a:t>–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2. EP odmítne zcela –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3a</a:t>
            </a:r>
            <a:r>
              <a:rPr lang="cs-CZ" altLang="cs-CZ" sz="2400" dirty="0"/>
              <a:t>. EP navrhne změny a Rada je schválí: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3b</a:t>
            </a:r>
            <a:r>
              <a:rPr lang="cs-CZ" altLang="cs-CZ" sz="2400" dirty="0"/>
              <a:t>. EP navrhne změny a Rada všechny neschválí: </a:t>
            </a:r>
            <a:r>
              <a:rPr lang="cs-CZ" altLang="cs-CZ" sz="2400" b="1" dirty="0">
                <a:solidFill>
                  <a:srgbClr val="0000FF"/>
                </a:solidFill>
              </a:rPr>
              <a:t>dohodovací výbor</a:t>
            </a:r>
            <a:r>
              <a:rPr lang="cs-CZ" altLang="cs-CZ" sz="2400" dirty="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změna návrhu neschválená Komisí: Rada rozhoduje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0000FF"/>
                </a:solidFill>
              </a:rPr>
              <a:t>Dohodovací výbor:</a:t>
            </a:r>
            <a:r>
              <a:rPr lang="cs-CZ" altLang="cs-CZ" sz="2400" dirty="0"/>
              <a:t> kompromis projednán EP a Radou ve </a:t>
            </a:r>
            <a:r>
              <a:rPr lang="cs-CZ" altLang="cs-CZ" sz="2400" b="1" dirty="0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musí být </a:t>
            </a:r>
            <a:r>
              <a:rPr lang="cs-CZ" altLang="cs-CZ" sz="2400" dirty="0">
                <a:solidFill>
                  <a:srgbClr val="008000"/>
                </a:solidFill>
              </a:rPr>
              <a:t>přijat</a:t>
            </a:r>
            <a:r>
              <a:rPr lang="cs-CZ" altLang="cs-CZ" sz="2400" dirty="0"/>
              <a:t> do 6 týdnů Radou a zároveň EP, jinak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RADA rozhoduje </a:t>
            </a:r>
            <a:r>
              <a:rPr lang="cs-CZ" altLang="cs-CZ" sz="2400" b="1" dirty="0"/>
              <a:t>kvalifikovanou většinou,</a:t>
            </a:r>
            <a:r>
              <a:rPr lang="cs-CZ" altLang="cs-CZ" sz="2400" dirty="0"/>
              <a:t> není-li uvedeno jinak</a:t>
            </a:r>
            <a:endParaRPr lang="cs-CZ" altLang="cs-CZ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6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r>
              <a:rPr lang="cs-CZ" dirty="0"/>
              <a:t>Ve zmocnění může být výslovně stanovena podmínka, že Evropský parlament nebo Rada mohou zrušit přenesení pravomoci. 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4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798BA4-2136-46A1-A585-7BAE889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E610397-0D58-4F00-B7C3-641D583F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9E15BC7-9430-4F51-BF5C-281BB14F1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7BE0E9DE-AC36-42C2-A41F-DDE832760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81C968DB-2FAE-4492-BC70-BFF08D8DA1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A776DD1C-6293-440B-87DB-975BC8791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55C5CBCE-2041-4FE9-870C-DA68F0B00E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2CAE3293-E2E8-418D-AD9E-F0669F5314BE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53371404-6D01-4D94-A45D-05D49A14A31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1C8BBAFB-FD1F-472A-9EA2-8939FE3E7DD7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06AD80DD-7C7E-4D28-9F03-A8296C335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F4E235F8-1B82-4C80-8EA5-87BEC120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16BB5F-D699-4F11-9A2A-A0A06BE252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7B343F0-BD7F-4552-BE77-CCB36D7EAB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0033CC"/>
                </a:solidFill>
              </a:rPr>
              <a:t>	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sekundární právo (vytvářené institucemi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F0CCF9-E980-4A71-A00B-8B3C9FA00C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EF90A1E-58C4-4697-8A9D-8A08A60BBBB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A130B94D-EB64-451C-B4B2-D95CC7B9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15365" name="AutoShape 7">
            <a:extLst>
              <a:ext uri="{FF2B5EF4-FFF2-40B4-BE49-F238E27FC236}">
                <a16:creationId xmlns:a16="http://schemas.microsoft.com/office/drawing/2014/main" id="{7AFC7354-6648-4892-90B2-01ED8D17CE3C}"/>
              </a:ext>
            </a:extLst>
          </p:cNvPr>
          <p:cNvCxnSpPr>
            <a:cxnSpLocks noChangeShapeType="1"/>
            <a:stCxn id="15364" idx="1"/>
            <a:endCxn id="15364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Line 10">
            <a:extLst>
              <a:ext uri="{FF2B5EF4-FFF2-40B4-BE49-F238E27FC236}">
                <a16:creationId xmlns:a16="http://schemas.microsoft.com/office/drawing/2014/main" id="{39BBFB64-94E2-4F5A-9A97-71278B922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7" name="Line 11">
            <a:extLst>
              <a:ext uri="{FF2B5EF4-FFF2-40B4-BE49-F238E27FC236}">
                <a16:creationId xmlns:a16="http://schemas.microsoft.com/office/drawing/2014/main" id="{5A547D85-76EB-4737-9BD4-FA0742A0D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8" name="Text Box 13">
            <a:extLst>
              <a:ext uri="{FF2B5EF4-FFF2-40B4-BE49-F238E27FC236}">
                <a16:creationId xmlns:a16="http://schemas.microsoft.com/office/drawing/2014/main" id="{5455EB77-DD73-44B9-9815-177CC45E8A7D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15369" name="Text Box 14">
            <a:extLst>
              <a:ext uri="{FF2B5EF4-FFF2-40B4-BE49-F238E27FC236}">
                <a16:creationId xmlns:a16="http://schemas.microsoft.com/office/drawing/2014/main" id="{1F242CF4-FDFE-4A18-948F-845662A9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15370" name="Text Box 15">
            <a:extLst>
              <a:ext uri="{FF2B5EF4-FFF2-40B4-BE49-F238E27FC236}">
                <a16:creationId xmlns:a16="http://schemas.microsoft.com/office/drawing/2014/main" id="{E49F35BA-D049-4410-8D43-F2CF81C22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15371" name="Line 16">
            <a:extLst>
              <a:ext uri="{FF2B5EF4-FFF2-40B4-BE49-F238E27FC236}">
                <a16:creationId xmlns:a16="http://schemas.microsoft.com/office/drawing/2014/main" id="{7AEA9B06-AFD4-43E8-A191-119A34DCBC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2" name="Text Box 17">
            <a:extLst>
              <a:ext uri="{FF2B5EF4-FFF2-40B4-BE49-F238E27FC236}">
                <a16:creationId xmlns:a16="http://schemas.microsoft.com/office/drawing/2014/main" id="{D1FD8616-B560-4215-84A2-589FAD140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6DB5ED9-2CD4-4A47-B3B7-6073AE9A2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DCF8A4-729B-40C9-9AD9-20AD71DAD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DC2300"/>
                </a:solidFill>
              </a:rPr>
              <a:t>právo jako integrační nástroj </a:t>
            </a:r>
            <a:r>
              <a:rPr lang="cs-CZ" altLang="cs-CZ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>
                <a:solidFill>
                  <a:srgbClr val="DC2300"/>
                </a:solidFill>
              </a:rPr>
              <a:t>2 metody úpravy</a:t>
            </a:r>
            <a:r>
              <a:rPr lang="cs-CZ" altLang="cs-CZ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  <a:r>
              <a:rPr lang="cs-CZ" altLang="cs-CZ" i="1"/>
              <a:t>- samostatná unijní úprava (primární, nařízení) – paralelně s vnitrostát.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F9762CC-AEDD-4983-9690-8268D96F67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47ABBD7-EAD8-438C-8149-510281D89B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/>
              <a:t>mezinárodní smlouvy </a:t>
            </a:r>
            <a:r>
              <a:rPr lang="cs-CZ" altLang="cs-CZ" sz="240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/>
              <a:t>rozhodnutí</a:t>
            </a:r>
            <a:endParaRPr lang="cs-CZ" altLang="cs-CZ" sz="240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>
                <a:solidFill>
                  <a:srgbClr val="006600"/>
                </a:solidFill>
              </a:rPr>
              <a:t>mezinárodní smlouvy uzavírané EU </a:t>
            </a:r>
            <a:r>
              <a:rPr lang="cs-CZ" altLang="cs-CZ" sz="2800" b="1" i="1">
                <a:solidFill>
                  <a:schemeClr val="tx2"/>
                </a:solidFill>
              </a:rPr>
              <a:t>nelegislativní akty Komise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17EC64D7-73C2-44BF-B922-3756E20C3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6E6440-990C-43CE-A5C0-6CD8BB39F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CAB9826-1B26-4BD8-BA9C-EC791B707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21509" name="Line 4">
            <a:extLst>
              <a:ext uri="{FF2B5EF4-FFF2-40B4-BE49-F238E27FC236}">
                <a16:creationId xmlns:a16="http://schemas.microsoft.com/office/drawing/2014/main" id="{4E60CD56-2387-4CCE-B573-FDBC2C95B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0" name="Line 5">
            <a:extLst>
              <a:ext uri="{FF2B5EF4-FFF2-40B4-BE49-F238E27FC236}">
                <a16:creationId xmlns:a16="http://schemas.microsoft.com/office/drawing/2014/main" id="{6BA7A5BE-C158-465D-B8B9-8D54F072E3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1" name="Line 6">
            <a:extLst>
              <a:ext uri="{FF2B5EF4-FFF2-40B4-BE49-F238E27FC236}">
                <a16:creationId xmlns:a16="http://schemas.microsoft.com/office/drawing/2014/main" id="{179DA729-F27B-4452-8769-E9DC82CA5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2" name="Line 7">
            <a:extLst>
              <a:ext uri="{FF2B5EF4-FFF2-40B4-BE49-F238E27FC236}">
                <a16:creationId xmlns:a16="http://schemas.microsoft.com/office/drawing/2014/main" id="{F24C0CDA-6396-4FD1-8939-BDDF6F71B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3" name="Text Box 8">
            <a:extLst>
              <a:ext uri="{FF2B5EF4-FFF2-40B4-BE49-F238E27FC236}">
                <a16:creationId xmlns:a16="http://schemas.microsoft.com/office/drawing/2014/main" id="{4E54F847-35CE-4CEA-B3E9-EFD6016FBE70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21514" name="Text Box 9">
            <a:extLst>
              <a:ext uri="{FF2B5EF4-FFF2-40B4-BE49-F238E27FC236}">
                <a16:creationId xmlns:a16="http://schemas.microsoft.com/office/drawing/2014/main" id="{E9A1AD70-25EE-4322-B167-D6709473166F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21515" name="Text Box 10">
            <a:extLst>
              <a:ext uri="{FF2B5EF4-FFF2-40B4-BE49-F238E27FC236}">
                <a16:creationId xmlns:a16="http://schemas.microsoft.com/office/drawing/2014/main" id="{44695F61-A063-46F5-8904-D5C3A4796E3A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21516" name="Text Box 11">
            <a:extLst>
              <a:ext uri="{FF2B5EF4-FFF2-40B4-BE49-F238E27FC236}">
                <a16:creationId xmlns:a16="http://schemas.microsoft.com/office/drawing/2014/main" id="{6F67A9A2-D7C4-40B9-98DA-F767325AC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21517" name="Text Box 12">
            <a:extLst>
              <a:ext uri="{FF2B5EF4-FFF2-40B4-BE49-F238E27FC236}">
                <a16:creationId xmlns:a16="http://schemas.microsoft.com/office/drawing/2014/main" id="{DAD0D469-2DC1-47B9-9E24-4F37CF942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AAC5A5DF-DC91-47F5-B14B-4B4A08292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75D337B-46D2-4E6A-AA5B-77BA72648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E9EB9C3-AFD0-49F0-9440-7C9B9BB0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64CBE560-BE65-4FFD-9B27-9BB299F31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8CC5D437-623A-431B-A7E1-B1DADFE9C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C14C6163-F2DA-4DCF-978C-2797E4FAC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0" name="Line 7">
            <a:extLst>
              <a:ext uri="{FF2B5EF4-FFF2-40B4-BE49-F238E27FC236}">
                <a16:creationId xmlns:a16="http://schemas.microsoft.com/office/drawing/2014/main" id="{048D4C0F-28E4-4849-AEBF-7235AA55B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C55A53FB-35C1-4253-9FB5-C57B07C931CD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77FB4F63-0107-4001-9D5D-318136D82577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BA9F304B-ED2E-4454-8A3D-71920FF49CB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1D90E304-7E8F-4D93-A28A-659E0F00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C2398AE8-F4CC-439A-8192-0F139BC28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319708E-1D42-410D-A7FB-7B1EA4B35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5FFECCC4-B90C-419A-AD52-A2E785F9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71AD42D6-C289-4FFB-AAFB-9FCFCF351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CD6F781-3D8A-48F2-A52C-1B9CE6D83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71C42C88-754B-4B01-BA17-4B72042AD0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1056</Words>
  <Application>Microsoft Office PowerPoint</Application>
  <PresentationFormat>Předvádění na obrazovce (4:3)</PresentationFormat>
  <Paragraphs>154</Paragraphs>
  <Slides>18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Arial Unicode MS</vt:lpstr>
      <vt:lpstr>Times New Roman</vt:lpstr>
      <vt:lpstr>Výchozí návrh</vt:lpstr>
      <vt:lpstr> PRÁVO EVROPSKÉ UNIE   Prameny a legislativní postupy</vt:lpstr>
      <vt:lpstr>Prezentace aplikace PowerPoint</vt:lpstr>
      <vt:lpstr>Systém práva EU</vt:lpstr>
      <vt:lpstr>Systém práva EU - schéma</vt:lpstr>
      <vt:lpstr>Právo EU jako integrační nástroj</vt:lpstr>
      <vt:lpstr>Prameny práva EU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</vt:lpstr>
      <vt:lpstr>Následky netranspozice směrnice členským státem řádně a včas</vt:lpstr>
      <vt:lpstr>     Legislativní postupy v EU</vt:lpstr>
      <vt:lpstr>Řádný legislativní postup 1</vt:lpstr>
      <vt:lpstr>Řádný legislativní postup 2 (jen pro informaci)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67</cp:revision>
  <dcterms:modified xsi:type="dcterms:W3CDTF">2021-04-29T14:52:47Z</dcterms:modified>
</cp:coreProperties>
</file>