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13" r:id="rId2"/>
    <p:sldId id="327" r:id="rId3"/>
    <p:sldId id="329" r:id="rId4"/>
    <p:sldId id="330" r:id="rId5"/>
    <p:sldId id="306" r:id="rId6"/>
    <p:sldId id="332" r:id="rId7"/>
    <p:sldId id="261" r:id="rId8"/>
    <p:sldId id="262" r:id="rId9"/>
    <p:sldId id="336" r:id="rId10"/>
    <p:sldId id="337" r:id="rId11"/>
    <p:sldId id="338" r:id="rId12"/>
    <p:sldId id="334" r:id="rId13"/>
    <p:sldId id="335" r:id="rId14"/>
    <p:sldId id="333" r:id="rId15"/>
    <p:sldId id="269" r:id="rId16"/>
    <p:sldId id="270" r:id="rId17"/>
    <p:sldId id="271" r:id="rId18"/>
    <p:sldId id="339" r:id="rId19"/>
  </p:sldIdLst>
  <p:sldSz cx="9144000" cy="6858000" type="screen4x3"/>
  <p:notesSz cx="6858000" cy="9544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6633"/>
    <a:srgbClr val="CCECFF"/>
    <a:srgbClr val="FFFF99"/>
    <a:srgbClr val="00FF00"/>
    <a:srgbClr val="FF3300"/>
    <a:srgbClr val="0000FF"/>
    <a:srgbClr val="0066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5B17CA30-2513-4A31-849E-D577454CBFA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1AF13E82-5EEC-471C-A107-9A53CD2AE79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F18BA796-DAED-4D52-826F-23B3328EF99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DA28C64D-A8A5-4537-8690-8F12D5D9C11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8338570-B39D-4DF1-B574-3E857D8E2B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C6003757-24EF-4D12-8C6D-5B699980CD6B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25488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43E2BB27-0C97-4071-B384-516CBCBAE8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4813" cy="429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5A28E56A-BF88-4FFD-B8BB-A971BA4D633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fld id="{5CBF510A-2BFA-4FC3-930F-57BB803AC7E4}" type="slidenum"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pPr algn="r" defTabSz="91440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32F32CCC-F821-4FED-8613-5FD5E2C0A2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91053591-83BA-408D-9DF4-750F963A3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ctr"/>
          <a:lstStyle/>
          <a:p>
            <a:pPr defTabSz="914400"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9AE412A0-7B2E-4A47-B659-07B057A0FB0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fld id="{C8E42013-A5FE-4644-888B-001416A27204}" type="slidenum"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pPr algn="r" defTabSz="91440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DF38CB67-C608-4D86-B680-39256CBF09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14AAB884-7BC1-452F-8025-A63B7B52EF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ctr"/>
          <a:lstStyle/>
          <a:p>
            <a:pPr defTabSz="914400"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6FB5FFA2-9255-4880-986B-CDB9B30438B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fld id="{48DE287A-C317-4481-9418-A73FD18C7E9A}" type="slidenum"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pPr algn="r" defTabSz="91440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7EA8A69C-17FA-439F-8C99-0658981D5B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0D2712B4-183F-4920-8AF2-07233828F1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ctr"/>
          <a:lstStyle/>
          <a:p>
            <a:pPr defTabSz="914400"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5A0A9031-BD2E-43C0-9FF7-CF97023191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21604288" cy="162020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34552D6D-55C9-4273-9ABB-DFB69CEA6F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4C9AEC72-E827-4670-9FBE-7572A6012EF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fld id="{9B662EE6-6956-475F-AA73-9C39BF7BAB3E}" type="slidenum"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pPr algn="r" defTabSz="91440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0E41C2C2-CFA3-4DB0-942B-4005F1E408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A80C2942-E288-43B8-AF70-0A8B53C803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ctr"/>
          <a:lstStyle/>
          <a:p>
            <a:pPr defTabSz="914400"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>
            <a:extLst>
              <a:ext uri="{FF2B5EF4-FFF2-40B4-BE49-F238E27FC236}">
                <a16:creationId xmlns:a16="http://schemas.microsoft.com/office/drawing/2014/main" id="{B90E7D3A-3B3F-4FF0-A985-C34841F16F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04F0F58E-643F-4D3F-9CF5-B6A53A69F3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>
            <a:extLst>
              <a:ext uri="{FF2B5EF4-FFF2-40B4-BE49-F238E27FC236}">
                <a16:creationId xmlns:a16="http://schemas.microsoft.com/office/drawing/2014/main" id="{A5703B9C-9423-464A-AE9A-B6C0A577AB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15BEA4C5-DBCC-4B7B-B1D8-6EC585CE23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05A58C5-5549-4689-949A-027FDD001D2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4484C9-45FB-4F83-8577-9C23CD339B7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894DBF-7610-4FC6-ADFD-FA1CB515DF4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46EE2-D132-49C5-9E2B-E04714E5A57D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210465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50DDB7C-7119-43BE-9D17-D43B0448FC5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72911B-73DE-4533-B461-660E8F0ABE1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229FA6A-E481-4EDE-9235-A4D9C28230F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F0A0C-8C12-461D-8024-648F76269F4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746842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102A8A-0039-4E15-9398-C163EDDCF68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220BE8-0200-44EC-9273-946B171FE32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9E0EBE-0F84-4C60-BE9B-5F65FC0D87D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104D1-B519-45F8-A741-CFA187C10F87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997478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C839100-A5D7-4330-AEC6-AC5B43A33A2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C2EDC25-882C-4812-BC67-A346FD24002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86193B-5D1F-45F7-B730-4117A3C250C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C4AF95-D93C-4C4C-A6DC-F12988A8D04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96562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6613" y="3938588"/>
            <a:ext cx="4038600" cy="21859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9CE7332-929F-4C47-AFD2-5CF605E088E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FB8D843-2865-449A-B1E7-0BBBDF6E4CD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96CD07B-012F-4262-AFF1-2F3F92B8911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7CEED-BED3-4B3E-949E-C1C556820F05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620763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895EB17-F938-45BC-9677-DFE619C7A2C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48645BF-3839-433E-842C-D9BDB6BFA9D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8DABA9-B44F-4F63-A6CC-D4C3E5B586E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F5CBB-CC5D-431C-ABFB-DF66EAD1165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22906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4B86463-0E08-4D7D-A1A6-FE350E54FEE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9DD8BC-AF9C-4D4F-8C62-1D1642C38DA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0BAB45-164E-424E-9975-04662E07917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53D5F3-4289-4831-AF06-CCCEB97A90CC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565896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3571E01-7E23-42F4-819A-0078422B333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952759B-97B4-43F8-B844-FB1028B6E46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8AA11F9-6C09-4FC3-987A-41653C029A1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EE460-EA2E-490E-91DC-6005412C9F9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633040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F8CCEC99-1A63-4452-820D-6D36BDC9D19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49BA7036-F45C-4B21-BD46-4665387F71B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50A37B12-EB80-4FC3-A092-5F8EF6816B3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85368-12A3-45CF-81EE-76E3C873BC9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660771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E774383-3D85-439B-9463-A288AE61BAC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7F85E6-E842-4998-8D76-F2E8F9C59B5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D909586-C65A-4D92-AA9F-10A8DF53ED9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F02DD-C25E-40BF-8D18-0703C031808E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294362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DA345078-0195-498A-AA2E-F4D3A222D38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C207D24-E362-4ACF-BEB6-76B83516BBF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C4A3C7C-30B0-4FDA-B5F9-7B67DA5F73C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0979D-B7C2-4B0C-8FA4-E858F8752DB6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31952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3366B48-B403-4E20-8CFF-9994A498759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BF49DA1-4389-4845-AC3B-298551A1988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DC37CAA-573A-4B75-80E1-210472BDBE7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CF1F2-670D-4F67-BC28-873B5599C2E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577656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64C2266-86D8-435B-902E-C3A09AB0548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8233DE9-4F7E-4D11-A4E0-84D39017562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E43D819-FCDE-4D46-A6A5-2C22EBEF2BD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517A9-EAE6-4114-A24F-6DC576788CA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813171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C564C50D-14E8-40D2-A3F3-DD8042B40D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690E7347-49F1-449B-8FBA-436DE3DC4D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BDEAAB6F-12E6-4E09-B25B-AFD1F8C49A0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B2F06BC-DF3C-4B2B-859C-495A76FFF42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78A1FED-2764-4447-AEBA-5674D307796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9D4C53E3-C46F-499C-812A-6991AE1FD2E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33B8CB3-18C9-4A04-8A94-75A43DB7EA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765175"/>
            <a:ext cx="7773987" cy="5799138"/>
          </a:xfrm>
          <a:solidFill>
            <a:schemeClr val="bg1"/>
          </a:solidFill>
        </p:spPr>
        <p:txBody>
          <a:bodyPr/>
          <a:lstStyle/>
          <a:p>
            <a:pPr eaLnBrk="1" hangingPunct="1"/>
            <a:br>
              <a:rPr lang="cs-CZ" altLang="cs-CZ" sz="2800" dirty="0"/>
            </a:br>
            <a:r>
              <a:rPr lang="cs-CZ" altLang="cs-CZ" b="1" dirty="0">
                <a:solidFill>
                  <a:srgbClr val="CC0000"/>
                </a:solidFill>
              </a:rPr>
              <a:t>PRÁVO EVROPSKÉ UNIE</a:t>
            </a:r>
            <a:br>
              <a:rPr lang="cs-CZ" altLang="cs-CZ" sz="3000" b="1" dirty="0"/>
            </a:br>
            <a:br>
              <a:rPr lang="cs-CZ" altLang="cs-CZ" sz="900" dirty="0"/>
            </a:br>
            <a:br>
              <a:rPr lang="cs-CZ" altLang="cs-CZ" sz="900" dirty="0"/>
            </a:br>
            <a:r>
              <a:rPr lang="cs-CZ" altLang="cs-CZ" sz="3200" b="1" dirty="0">
                <a:solidFill>
                  <a:srgbClr val="FF3300"/>
                </a:solidFill>
              </a:rPr>
              <a:t>Prameny a legislativní postupy</a:t>
            </a:r>
            <a:endParaRPr lang="cs-CZ" altLang="cs-CZ" sz="3200" dirty="0">
              <a:solidFill>
                <a:srgbClr val="0066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>
            <a:extLst>
              <a:ext uri="{FF2B5EF4-FFF2-40B4-BE49-F238E27FC236}">
                <a16:creationId xmlns:a16="http://schemas.microsoft.com/office/drawing/2014/main" id="{809F81B4-924A-4E34-AE11-41CA6CA1B5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787525"/>
          </a:xfrm>
          <a:solidFill>
            <a:srgbClr val="CCECFF"/>
          </a:solidFill>
        </p:spPr>
        <p:txBody>
          <a:bodyPr/>
          <a:lstStyle/>
          <a:p>
            <a:r>
              <a:rPr lang="cs-CZ" altLang="cs-CZ" sz="3600" b="1"/>
              <a:t>Směrnice:</a:t>
            </a:r>
            <a:r>
              <a:rPr lang="cs-CZ" altLang="cs-CZ" sz="3600"/>
              <a:t> ponecháváme si naše zákony, ale jejich obsah je předurčen směrnicí, tedy Unií</a:t>
            </a:r>
          </a:p>
        </p:txBody>
      </p:sp>
      <p:sp>
        <p:nvSpPr>
          <p:cNvPr id="26627" name="Zástupný symbol pro obsah 2">
            <a:extLst>
              <a:ext uri="{FF2B5EF4-FFF2-40B4-BE49-F238E27FC236}">
                <a16:creationId xmlns:a16="http://schemas.microsoft.com/office/drawing/2014/main" id="{C733C679-72F1-4FE1-9D98-1BDE8B2F04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276475"/>
            <a:ext cx="8228013" cy="3848100"/>
          </a:xfrm>
        </p:spPr>
        <p:txBody>
          <a:bodyPr/>
          <a:lstStyle/>
          <a:p>
            <a:r>
              <a:rPr lang="cs-CZ" altLang="cs-CZ" sz="2000" b="1"/>
              <a:t>Základní charakteristika směrnice</a:t>
            </a:r>
            <a:endParaRPr lang="cs-CZ" altLang="cs-CZ" sz="2000"/>
          </a:p>
          <a:p>
            <a:r>
              <a:rPr lang="cs-CZ" altLang="cs-CZ" sz="2000" i="1"/>
              <a:t>používá se zpravidla tam, kde pravomoc EU ponechává právní úpravu dané oblasti vnitrostátnímu právu – </a:t>
            </a:r>
          </a:p>
          <a:p>
            <a:r>
              <a:rPr lang="cs-CZ" altLang="cs-CZ" sz="2000" i="1"/>
              <a:t>je nástrojem pro ovlivnění obsahu vnitrostátního práva ve směru unijních zásad:</a:t>
            </a:r>
            <a:endParaRPr lang="cs-CZ" altLang="cs-CZ" sz="2000"/>
          </a:p>
          <a:p>
            <a:r>
              <a:rPr lang="cs-CZ" altLang="cs-CZ" sz="2000"/>
              <a:t>- </a:t>
            </a:r>
            <a:r>
              <a:rPr lang="cs-CZ" altLang="cs-CZ" sz="2000" i="1"/>
              <a:t>sbližování (harmonizace) obsahu vnitrostátních pravidel, někdy téměř (skrytá) unifikace,</a:t>
            </a:r>
            <a:endParaRPr lang="cs-CZ" altLang="cs-CZ" sz="2000"/>
          </a:p>
          <a:p>
            <a:r>
              <a:rPr lang="cs-CZ" altLang="cs-CZ" sz="2000"/>
              <a:t>- </a:t>
            </a:r>
            <a:r>
              <a:rPr lang="cs-CZ" altLang="cs-CZ" sz="2000" i="1"/>
              <a:t>vytváření minimálního (evropského) standardu vnitrostátní úpravy</a:t>
            </a:r>
            <a:endParaRPr lang="cs-CZ" altLang="cs-CZ" sz="2000"/>
          </a:p>
          <a:p>
            <a:endParaRPr lang="cs-CZ" alt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>
            <a:extLst>
              <a:ext uri="{FF2B5EF4-FFF2-40B4-BE49-F238E27FC236}">
                <a16:creationId xmlns:a16="http://schemas.microsoft.com/office/drawing/2014/main" id="{847F452E-6D95-440C-9B26-22AC991273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779462"/>
          </a:xfrm>
          <a:solidFill>
            <a:srgbClr val="CCECFF"/>
          </a:solidFill>
        </p:spPr>
        <p:txBody>
          <a:bodyPr/>
          <a:lstStyle/>
          <a:p>
            <a:r>
              <a:rPr lang="cs-CZ" altLang="cs-CZ" sz="2400"/>
              <a:t>Ukázka směrnice (ochrana spotřebitele)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BF2496-58EF-44E9-B456-9CBAF73AE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050"/>
            <a:ext cx="8228013" cy="521652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b="1" dirty="0"/>
              <a:t>Členské státy zajistí, aby </a:t>
            </a:r>
            <a:r>
              <a:rPr lang="cs-CZ" sz="1400" dirty="0"/>
              <a:t>v zájmu spotřebitelů a konkurentů existovaly přiměřené a účinné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dirty="0"/>
              <a:t>prostředky zabraňující dalšímu používání nepřiměřených podmínek ve smlouvách, které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dirty="0"/>
              <a:t>uzavírají prodávající nebo poskytovatelé se spotřebiteli.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cs-CZ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b="1" dirty="0"/>
              <a:t>Členské státy mohou přijmout nebo ponechat v platnosti přísnější ustanovení slučitelná</a:t>
            </a:r>
            <a:endParaRPr lang="cs-CZ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b="1" dirty="0"/>
              <a:t>se Smlouvou </a:t>
            </a:r>
            <a:r>
              <a:rPr lang="cs-CZ" sz="1400" dirty="0"/>
              <a:t>v oblasti působnosti této směrnice, aby zajistily nejvyšší stupeň ochrany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dirty="0"/>
              <a:t>spotřebitele. </a:t>
            </a:r>
            <a:r>
              <a:rPr lang="cs-CZ" sz="1400" b="1" i="1" dirty="0"/>
              <a:t>(MINIMÁLNÍ STANDARD HARMONIZACE)</a:t>
            </a:r>
            <a:endParaRPr lang="cs-CZ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cs-CZ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b="1" dirty="0"/>
              <a:t>Členské státy uvedou v účinnost právní a správní předpisy nezbytné pro dosažení</a:t>
            </a:r>
            <a:endParaRPr lang="cs-CZ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b="1" dirty="0"/>
              <a:t>souladu s touto směrnicí nejpozději do 31. prosince 1994. Neprodleně o nich uvědomí</a:t>
            </a:r>
            <a:endParaRPr lang="cs-CZ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b="1" dirty="0"/>
              <a:t>Komisi</a:t>
            </a:r>
            <a:r>
              <a:rPr lang="cs-CZ" sz="1400" dirty="0"/>
              <a:t>. </a:t>
            </a:r>
            <a:r>
              <a:rPr lang="cs-CZ" sz="1400" b="1" i="1" dirty="0"/>
              <a:t>(TRANSPOZIČNÍ LHŮTA)</a:t>
            </a:r>
            <a:endParaRPr lang="cs-CZ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dirty="0"/>
              <a:t>Tato opatření přijatá členskými státy musí obsahovat odkaz na tuto směrnici nebo musí být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dirty="0"/>
              <a:t>takový odkaz učiněn při jejich úředním vyhlášení.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dirty="0"/>
              <a:t>Členské státy sdělí Komisi znění hlavních ustanovení vnitrostátních právních předpisů,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dirty="0"/>
              <a:t>které přijmou v oblasti působnosti této směrnice (Komise to kontroluje).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>
            <a:extLst>
              <a:ext uri="{FF2B5EF4-FFF2-40B4-BE49-F238E27FC236}">
                <a16:creationId xmlns:a16="http://schemas.microsoft.com/office/drawing/2014/main" id="{FEB62F87-26EE-4876-A72C-4BF8FBEF21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355725"/>
          </a:xfrm>
          <a:solidFill>
            <a:srgbClr val="00FF00"/>
          </a:solidFill>
        </p:spPr>
        <p:txBody>
          <a:bodyPr/>
          <a:lstStyle/>
          <a:p>
            <a:r>
              <a:rPr lang="cs-CZ" altLang="cs-CZ"/>
              <a:t>Směrnice - provedení</a:t>
            </a:r>
          </a:p>
        </p:txBody>
      </p:sp>
      <p:sp>
        <p:nvSpPr>
          <p:cNvPr id="28675" name="Zástupný symbol pro obsah 2">
            <a:extLst>
              <a:ext uri="{FF2B5EF4-FFF2-40B4-BE49-F238E27FC236}">
                <a16:creationId xmlns:a16="http://schemas.microsoft.com/office/drawing/2014/main" id="{3BDAE91E-33EB-40DD-AC6D-02A4C28435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205038"/>
            <a:ext cx="8228013" cy="3919537"/>
          </a:xfrm>
        </p:spPr>
        <p:txBody>
          <a:bodyPr/>
          <a:lstStyle/>
          <a:p>
            <a:endParaRPr lang="cs-CZ" altLang="cs-CZ" sz="2400"/>
          </a:p>
          <a:p>
            <a:r>
              <a:rPr lang="cs-CZ" altLang="cs-CZ"/>
              <a:t>transpozice</a:t>
            </a:r>
          </a:p>
          <a:p>
            <a:r>
              <a:rPr lang="cs-CZ" altLang="cs-CZ"/>
              <a:t>implementace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>
            <a:extLst>
              <a:ext uri="{FF2B5EF4-FFF2-40B4-BE49-F238E27FC236}">
                <a16:creationId xmlns:a16="http://schemas.microsoft.com/office/drawing/2014/main" id="{4F47A9D5-C908-4CE7-B68B-18ED4C93C5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996950"/>
          </a:xfrm>
          <a:solidFill>
            <a:srgbClr val="00FF00"/>
          </a:solidFill>
        </p:spPr>
        <p:txBody>
          <a:bodyPr/>
          <a:lstStyle/>
          <a:p>
            <a:r>
              <a:rPr lang="cs-CZ" altLang="cs-CZ"/>
              <a:t>Transpozice směrnice</a:t>
            </a:r>
          </a:p>
        </p:txBody>
      </p:sp>
      <p:sp>
        <p:nvSpPr>
          <p:cNvPr id="29699" name="Zástupný symbol pro obsah 2">
            <a:extLst>
              <a:ext uri="{FF2B5EF4-FFF2-40B4-BE49-F238E27FC236}">
                <a16:creationId xmlns:a16="http://schemas.microsoft.com/office/drawing/2014/main" id="{655B58BD-E4B0-479C-AA4D-C998C5DA23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96975"/>
            <a:ext cx="8228013" cy="5545138"/>
          </a:xfrm>
        </p:spPr>
        <p:txBody>
          <a:bodyPr/>
          <a:lstStyle/>
          <a:p>
            <a:r>
              <a:rPr lang="cs-CZ" altLang="cs-CZ" sz="1400" b="1"/>
              <a:t>Směrnice Evropského parlamentu a Rady 2014/40/EU ze dne </a:t>
            </a:r>
            <a:r>
              <a:rPr lang="cs-CZ" altLang="cs-CZ" sz="1400" b="1">
                <a:solidFill>
                  <a:srgbClr val="FF0000"/>
                </a:solidFill>
              </a:rPr>
              <a:t>3. dubna 2014 </a:t>
            </a:r>
            <a:r>
              <a:rPr lang="cs-CZ" altLang="cs-CZ" sz="1400" b="1"/>
              <a:t>o sbližování právních a správních předpisů členských států týkajících se výroby, obchodní úpravy a prodeje tabákových a souvisejících výrobků a o zrušení směrnice 2001/37/ES </a:t>
            </a:r>
          </a:p>
          <a:p>
            <a:r>
              <a:rPr lang="cs-CZ" altLang="cs-CZ" sz="1400" b="1"/>
              <a:t>Text s významem pro EHP</a:t>
            </a:r>
            <a:endParaRPr lang="cs-CZ" altLang="cs-CZ" sz="1400"/>
          </a:p>
          <a:p>
            <a:endParaRPr lang="cs-CZ" altLang="cs-CZ" sz="1400" i="1"/>
          </a:p>
          <a:p>
            <a:r>
              <a:rPr lang="cs-CZ" altLang="cs-CZ" sz="1400" i="1"/>
              <a:t>Článek 29 - </a:t>
            </a:r>
            <a:r>
              <a:rPr lang="cs-CZ" altLang="cs-CZ" sz="1400" b="1"/>
              <a:t>Provedení</a:t>
            </a:r>
            <a:endParaRPr lang="cs-CZ" altLang="cs-CZ" sz="1400"/>
          </a:p>
          <a:p>
            <a:r>
              <a:rPr lang="cs-CZ" altLang="cs-CZ" sz="1400"/>
              <a:t>1.   Členské státy uvedou v účinnost právní a správní předpisy nezbytné pro dosažení souladu s touto směrnicí do </a:t>
            </a:r>
            <a:r>
              <a:rPr lang="cs-CZ" altLang="cs-CZ" sz="1400" b="1">
                <a:solidFill>
                  <a:srgbClr val="FF0000"/>
                </a:solidFill>
              </a:rPr>
              <a:t>20. května 2016</a:t>
            </a:r>
            <a:r>
              <a:rPr lang="cs-CZ" altLang="cs-CZ" sz="1400">
                <a:solidFill>
                  <a:srgbClr val="FF0000"/>
                </a:solidFill>
              </a:rPr>
              <a:t>. </a:t>
            </a:r>
            <a:r>
              <a:rPr lang="cs-CZ" altLang="cs-CZ" sz="1400"/>
              <a:t>Neprodleně o nich uvědomí Komisi.</a:t>
            </a:r>
          </a:p>
          <a:p>
            <a:r>
              <a:rPr lang="cs-CZ" altLang="cs-CZ" sz="1400"/>
              <a:t>TRANSPOZIČNÍ LHŮTA JE ZDE NĚCO PŘES DVA ROKY (obvyklé)</a:t>
            </a:r>
          </a:p>
          <a:p>
            <a:r>
              <a:rPr lang="cs-CZ" altLang="cs-CZ" sz="1400"/>
              <a:t>2.   Tyto předpisy přijaté členskými státy musí obsahovat odkaz na tuto směrnici nebo musí být takový odkaz učiněn při jejich úředním vyhlášení. … </a:t>
            </a:r>
          </a:p>
          <a:p>
            <a:r>
              <a:rPr lang="cs-CZ" altLang="cs-CZ" sz="1400"/>
              <a:t>3.   Členské státy sdělí Komisi znění hlavních ustanovení vnitrostátních právních předpisů, které přijmou v oblasti působnosti této směrnice.</a:t>
            </a:r>
          </a:p>
          <a:p>
            <a:endParaRPr lang="cs-CZ" altLang="cs-CZ" sz="1400"/>
          </a:p>
          <a:p>
            <a:r>
              <a:rPr lang="cs-CZ" altLang="cs-CZ" sz="1400" i="1"/>
              <a:t>Článek 32 - </a:t>
            </a:r>
            <a:r>
              <a:rPr lang="cs-CZ" altLang="cs-CZ" sz="1400" b="1"/>
              <a:t>Vstup v platnost</a:t>
            </a:r>
            <a:endParaRPr lang="cs-CZ" altLang="cs-CZ" sz="1400"/>
          </a:p>
          <a:p>
            <a:r>
              <a:rPr lang="cs-CZ" altLang="cs-CZ" sz="1400"/>
              <a:t>Tato směrnice vstupuje v platnost dvacátým dnem po vyhlášení v </a:t>
            </a:r>
            <a:r>
              <a:rPr lang="cs-CZ" altLang="cs-CZ" sz="1400" i="1"/>
              <a:t>Úředním věstníku Evropské unie</a:t>
            </a:r>
            <a:r>
              <a:rPr lang="cs-CZ" altLang="cs-CZ" sz="1400"/>
              <a:t>.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>
            <a:extLst>
              <a:ext uri="{FF2B5EF4-FFF2-40B4-BE49-F238E27FC236}">
                <a16:creationId xmlns:a16="http://schemas.microsoft.com/office/drawing/2014/main" id="{852E25EB-A4EF-4357-91C6-AED875C6A6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2076450"/>
          </a:xfrm>
          <a:solidFill>
            <a:srgbClr val="FFFF00"/>
          </a:solidFill>
        </p:spPr>
        <p:txBody>
          <a:bodyPr/>
          <a:lstStyle/>
          <a:p>
            <a:r>
              <a:rPr lang="cs-CZ" altLang="cs-CZ"/>
              <a:t>Následky </a:t>
            </a:r>
            <a:r>
              <a:rPr lang="cs-CZ" altLang="cs-CZ" i="1"/>
              <a:t>netranspozice </a:t>
            </a:r>
            <a:r>
              <a:rPr lang="cs-CZ" altLang="cs-CZ"/>
              <a:t>směrnice členským státem řádně a včas</a:t>
            </a:r>
          </a:p>
        </p:txBody>
      </p:sp>
      <p:sp>
        <p:nvSpPr>
          <p:cNvPr id="27651" name="Zástupný symbol pro obsah 2">
            <a:extLst>
              <a:ext uri="{FF2B5EF4-FFF2-40B4-BE49-F238E27FC236}">
                <a16:creationId xmlns:a16="http://schemas.microsoft.com/office/drawing/2014/main" id="{D72D5DCB-41F7-4D5A-AB88-9483D5DF9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3600"/>
            <a:ext cx="8228013" cy="3990975"/>
          </a:xfrm>
        </p:spPr>
        <p:txBody>
          <a:bodyPr/>
          <a:lstStyle/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b="1" dirty="0"/>
              <a:t>řízení před Komisí (+ před Soudním dvorem) </a:t>
            </a:r>
            <a:r>
              <a:rPr lang="cs-CZ" altLang="cs-CZ" dirty="0"/>
              <a:t>(bylo porušeno právo!)</a:t>
            </a:r>
            <a:endParaRPr lang="cs-CZ" altLang="cs-CZ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defRPr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přímý účinek směrnice</a:t>
            </a:r>
          </a:p>
          <a:p>
            <a:pPr>
              <a:defRPr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nepřímý účinek směrnice</a:t>
            </a:r>
          </a:p>
          <a:p>
            <a:pPr>
              <a:defRPr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odpovědnost typu </a:t>
            </a:r>
            <a:r>
              <a:rPr lang="cs-CZ" altLang="cs-CZ" dirty="0" err="1">
                <a:solidFill>
                  <a:schemeClr val="bg1">
                    <a:lumMod val="50000"/>
                  </a:schemeClr>
                </a:solidFill>
              </a:rPr>
              <a:t>Francovich</a:t>
            </a:r>
            <a:endParaRPr lang="cs-CZ" alt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76250"/>
            <a:ext cx="7772400" cy="1368425"/>
          </a:xfrm>
          <a:gradFill rotWithShape="1">
            <a:gsLst>
              <a:gs pos="0">
                <a:srgbClr val="3D733F"/>
              </a:gs>
              <a:gs pos="50000">
                <a:srgbClr val="83F989"/>
              </a:gs>
              <a:gs pos="100000">
                <a:srgbClr val="3D733F"/>
              </a:gs>
            </a:gsLst>
            <a:lin ang="5400000" scaled="1"/>
          </a:gradFill>
        </p:spPr>
        <p:txBody>
          <a:bodyPr/>
          <a:lstStyle/>
          <a:p>
            <a:pPr algn="l" eaLnBrk="1" hangingPunct="1">
              <a:lnSpc>
                <a:spcPct val="100000"/>
              </a:lnSpc>
              <a:buFont typeface="Times New Roman" panose="02020603050405020304" pitchFamily="18" charset="0"/>
              <a:buNone/>
            </a:pPr>
            <a:r>
              <a:rPr lang="cs-CZ" altLang="cs-CZ"/>
              <a:t>     </a:t>
            </a:r>
            <a:r>
              <a:rPr lang="cs-CZ" altLang="cs-CZ">
                <a:latin typeface="Times New Roman" panose="02020603050405020304" pitchFamily="18" charset="0"/>
              </a:rPr>
              <a:t>Legislativní postupy v EU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2988" y="2205038"/>
            <a:ext cx="7129462" cy="4103687"/>
          </a:xfrm>
          <a:solidFill>
            <a:srgbClr val="B2FCC5"/>
          </a:solidFill>
        </p:spPr>
        <p:txBody>
          <a:bodyPr/>
          <a:lstStyle/>
          <a:p>
            <a:pPr algn="l" eaLnBrk="1" hangingPunct="1"/>
            <a:r>
              <a:rPr lang="cs-CZ" altLang="cs-CZ" sz="3600" b="1" dirty="0">
                <a:solidFill>
                  <a:srgbClr val="CC0000"/>
                </a:solidFill>
              </a:rPr>
              <a:t>- řádný</a:t>
            </a:r>
            <a:r>
              <a:rPr lang="cs-CZ" altLang="cs-CZ" sz="3600" dirty="0"/>
              <a:t> = </a:t>
            </a:r>
            <a:r>
              <a:rPr lang="cs-CZ" altLang="cs-CZ" sz="3600" dirty="0">
                <a:solidFill>
                  <a:schemeClr val="bg2">
                    <a:lumMod val="25000"/>
                  </a:schemeClr>
                </a:solidFill>
              </a:rPr>
              <a:t>Rada </a:t>
            </a:r>
            <a:r>
              <a:rPr lang="cs-CZ" altLang="cs-CZ" sz="3600" dirty="0">
                <a:solidFill>
                  <a:srgbClr val="0000CC"/>
                </a:solidFill>
              </a:rPr>
              <a:t>spolurozhoduje</a:t>
            </a:r>
            <a:r>
              <a:rPr lang="cs-CZ" altLang="cs-CZ" sz="3600" dirty="0"/>
              <a:t> </a:t>
            </a:r>
            <a:r>
              <a:rPr lang="cs-CZ" altLang="cs-CZ" sz="3600" dirty="0">
                <a:solidFill>
                  <a:schemeClr val="bg2">
                    <a:lumMod val="25000"/>
                  </a:schemeClr>
                </a:solidFill>
              </a:rPr>
              <a:t>s Evropským parlamentem, Rada přitom rozhoduje </a:t>
            </a:r>
            <a:r>
              <a:rPr lang="cs-CZ" altLang="cs-CZ" sz="3600" dirty="0">
                <a:solidFill>
                  <a:srgbClr val="0000CC"/>
                </a:solidFill>
              </a:rPr>
              <a:t>kvalifikovanou většinou</a:t>
            </a:r>
          </a:p>
          <a:p>
            <a:pPr algn="l" eaLnBrk="1" hangingPunct="1"/>
            <a:r>
              <a:rPr lang="cs-CZ" altLang="cs-CZ" sz="3600" b="1" dirty="0">
                <a:solidFill>
                  <a:srgbClr val="CC0000"/>
                </a:solidFill>
              </a:rPr>
              <a:t>- zvláštní</a:t>
            </a:r>
            <a:r>
              <a:rPr lang="cs-CZ" altLang="cs-CZ" sz="3600" dirty="0"/>
              <a:t> </a:t>
            </a:r>
            <a:r>
              <a:rPr lang="cs-CZ" altLang="cs-CZ" sz="3600" dirty="0">
                <a:solidFill>
                  <a:schemeClr val="bg2">
                    <a:lumMod val="25000"/>
                  </a:schemeClr>
                </a:solidFill>
              </a:rPr>
              <a:t>= jiné popsány ve Smlouvě o fungování EU (zpravidla Rada jednomyslně a EP je jen konzultován)</a:t>
            </a:r>
          </a:p>
        </p:txBody>
      </p:sp>
    </p:spTree>
    <p:extLst>
      <p:ext uri="{BB962C8B-B14F-4D97-AF65-F5344CB8AC3E}">
        <p14:creationId xmlns:p14="http://schemas.microsoft.com/office/powerpoint/2010/main" val="37204730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1439863"/>
          </a:xfrm>
          <a:gradFill rotWithShape="1">
            <a:gsLst>
              <a:gs pos="0">
                <a:srgbClr val="707527"/>
              </a:gs>
              <a:gs pos="50000">
                <a:srgbClr val="F1FD55"/>
              </a:gs>
              <a:gs pos="100000">
                <a:srgbClr val="707527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Řádný legislativní postup 1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537075"/>
          </a:xfrm>
          <a:solidFill>
            <a:srgbClr val="FBFED2"/>
          </a:solidFill>
        </p:spPr>
        <p:txBody>
          <a:bodyPr/>
          <a:lstStyle/>
          <a:p>
            <a:pPr eaLnBrk="1" hangingPunct="1"/>
            <a:r>
              <a:rPr lang="cs-CZ" altLang="cs-CZ" dirty="0"/>
              <a:t>KOMISE předloží </a:t>
            </a:r>
            <a:r>
              <a:rPr lang="cs-CZ" altLang="cs-CZ" dirty="0">
                <a:solidFill>
                  <a:srgbClr val="0000CC"/>
                </a:solidFill>
              </a:rPr>
              <a:t>návrh</a:t>
            </a:r>
            <a:r>
              <a:rPr lang="cs-CZ" altLang="cs-CZ" dirty="0"/>
              <a:t> EP a RADĚ</a:t>
            </a:r>
          </a:p>
          <a:p>
            <a:pPr eaLnBrk="1" hangingPunct="1"/>
            <a:r>
              <a:rPr lang="cs-CZ" altLang="cs-CZ" dirty="0">
                <a:solidFill>
                  <a:srgbClr val="0000CC"/>
                </a:solidFill>
              </a:rPr>
              <a:t>změna návrhu</a:t>
            </a:r>
            <a:r>
              <a:rPr lang="cs-CZ" altLang="cs-CZ" dirty="0"/>
              <a:t> Komise: RADA jednomyslně</a:t>
            </a:r>
          </a:p>
          <a:p>
            <a:pPr eaLnBrk="1" hangingPunct="1"/>
            <a:r>
              <a:rPr lang="cs-CZ" altLang="cs-CZ" b="1" dirty="0">
                <a:solidFill>
                  <a:srgbClr val="663300"/>
                </a:solidFill>
              </a:rPr>
              <a:t>první čtení</a:t>
            </a:r>
            <a:r>
              <a:rPr lang="cs-CZ" altLang="cs-CZ" dirty="0"/>
              <a:t> </a:t>
            </a:r>
          </a:p>
          <a:p>
            <a:pPr lvl="3" eaLnBrk="1" hangingPunct="1">
              <a:buFont typeface="Arial" panose="020B0604020202020204" pitchFamily="34" charset="0"/>
              <a:buNone/>
            </a:pPr>
            <a:r>
              <a:rPr lang="cs-CZ" altLang="cs-CZ" sz="2800" dirty="0"/>
              <a:t>začíná EP: svůj postoj předloží Radě</a:t>
            </a:r>
          </a:p>
          <a:p>
            <a:pPr lvl="3" eaLnBrk="1" hangingPunct="1">
              <a:buFont typeface="Arial" panose="020B0604020202020204" pitchFamily="34" charset="0"/>
              <a:buNone/>
            </a:pPr>
            <a:r>
              <a:rPr lang="cs-CZ" altLang="cs-CZ" sz="2800" dirty="0"/>
              <a:t>Rada schválí -  </a:t>
            </a:r>
            <a:r>
              <a:rPr lang="cs-CZ" altLang="cs-CZ" sz="2800" dirty="0">
                <a:solidFill>
                  <a:srgbClr val="008000"/>
                </a:solidFill>
              </a:rPr>
              <a:t>přijato</a:t>
            </a:r>
          </a:p>
          <a:p>
            <a:pPr lvl="3" eaLnBrk="1" hangingPunct="1">
              <a:buFont typeface="Arial" panose="020B0604020202020204" pitchFamily="34" charset="0"/>
              <a:buNone/>
            </a:pPr>
            <a:r>
              <a:rPr lang="cs-CZ" altLang="cs-CZ" sz="2800" dirty="0"/>
              <a:t>Rada neschválí – první čtení (projednání) v Radě, výsledek: </a:t>
            </a:r>
            <a:r>
              <a:rPr lang="cs-CZ" altLang="cs-CZ" sz="2800" i="1" dirty="0"/>
              <a:t>postoj Rady</a:t>
            </a:r>
          </a:p>
        </p:txBody>
      </p:sp>
    </p:spTree>
    <p:extLst>
      <p:ext uri="{BB962C8B-B14F-4D97-AF65-F5344CB8AC3E}">
        <p14:creationId xmlns:p14="http://schemas.microsoft.com/office/powerpoint/2010/main" val="29873981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338262"/>
          </a:xfrm>
          <a:gradFill rotWithShape="1">
            <a:gsLst>
              <a:gs pos="0">
                <a:srgbClr val="767429"/>
              </a:gs>
              <a:gs pos="50000">
                <a:srgbClr val="FEFA58"/>
              </a:gs>
              <a:gs pos="100000">
                <a:srgbClr val="767429"/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dirty="0"/>
              <a:t>Řádný legislativní postup 2</a:t>
            </a:r>
            <a:br>
              <a:rPr lang="cs-CZ" altLang="cs-CZ" dirty="0"/>
            </a:br>
            <a:r>
              <a:rPr lang="cs-CZ" altLang="cs-CZ" dirty="0"/>
              <a:t>(jen pro informaci)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967287"/>
          </a:xfrm>
          <a:solidFill>
            <a:srgbClr val="FEFEB4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 dirty="0">
                <a:solidFill>
                  <a:srgbClr val="CC3300"/>
                </a:solidFill>
              </a:rPr>
              <a:t>druhé čtení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1. EP schválí </a:t>
            </a:r>
            <a:r>
              <a:rPr lang="cs-CZ" altLang="cs-CZ" sz="2400" i="1" dirty="0"/>
              <a:t>postoj Rady </a:t>
            </a:r>
            <a:r>
              <a:rPr lang="cs-CZ" altLang="cs-CZ" sz="2400" dirty="0"/>
              <a:t>– </a:t>
            </a:r>
            <a:r>
              <a:rPr lang="cs-CZ" altLang="cs-CZ" sz="2400" dirty="0">
                <a:solidFill>
                  <a:srgbClr val="008000"/>
                </a:solidFill>
              </a:rPr>
              <a:t>přijato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2. EP odmítne zcela – </a:t>
            </a:r>
            <a:r>
              <a:rPr lang="cs-CZ" altLang="cs-CZ" sz="2400" dirty="0">
                <a:solidFill>
                  <a:srgbClr val="CC0000"/>
                </a:solidFill>
              </a:rPr>
              <a:t>nepřijato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err="1"/>
              <a:t>3a</a:t>
            </a:r>
            <a:r>
              <a:rPr lang="cs-CZ" altLang="cs-CZ" sz="2400" dirty="0"/>
              <a:t>. EP navrhne změny a Rada je schválí: </a:t>
            </a:r>
            <a:r>
              <a:rPr lang="cs-CZ" altLang="cs-CZ" sz="2400" dirty="0">
                <a:solidFill>
                  <a:srgbClr val="008000"/>
                </a:solidFill>
              </a:rPr>
              <a:t>přijato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err="1"/>
              <a:t>3b</a:t>
            </a:r>
            <a:r>
              <a:rPr lang="cs-CZ" altLang="cs-CZ" sz="2400" dirty="0"/>
              <a:t>. EP navrhne změny a Rada všechny neschválí: </a:t>
            </a:r>
            <a:r>
              <a:rPr lang="cs-CZ" altLang="cs-CZ" sz="2400" b="1" dirty="0">
                <a:solidFill>
                  <a:srgbClr val="0000FF"/>
                </a:solidFill>
              </a:rPr>
              <a:t>dohodovací výbor</a:t>
            </a:r>
            <a:r>
              <a:rPr lang="cs-CZ" altLang="cs-CZ" sz="2400" dirty="0">
                <a:solidFill>
                  <a:srgbClr val="0000FF"/>
                </a:solidFill>
              </a:rPr>
              <a:t> ------ kompromis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změna návrhu neschválená Komisí: Rada rozhoduje jednomyslně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dirty="0">
                <a:solidFill>
                  <a:srgbClr val="0000FF"/>
                </a:solidFill>
              </a:rPr>
              <a:t>Dohodovací výbor:</a:t>
            </a:r>
            <a:r>
              <a:rPr lang="cs-CZ" altLang="cs-CZ" sz="2400" dirty="0"/>
              <a:t> kompromis projednán EP a Radou ve </a:t>
            </a:r>
            <a:r>
              <a:rPr lang="cs-CZ" altLang="cs-CZ" sz="2400" b="1" dirty="0">
                <a:solidFill>
                  <a:srgbClr val="CC3300"/>
                </a:solidFill>
              </a:rPr>
              <a:t>třetím čtení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musí být </a:t>
            </a:r>
            <a:r>
              <a:rPr lang="cs-CZ" altLang="cs-CZ" sz="2400" dirty="0">
                <a:solidFill>
                  <a:srgbClr val="008000"/>
                </a:solidFill>
              </a:rPr>
              <a:t>přijat</a:t>
            </a:r>
            <a:r>
              <a:rPr lang="cs-CZ" altLang="cs-CZ" sz="2400" dirty="0"/>
              <a:t> do 6 týdnů Radou a zároveň EP, jinak </a:t>
            </a:r>
            <a:r>
              <a:rPr lang="cs-CZ" altLang="cs-CZ" sz="2400" dirty="0">
                <a:solidFill>
                  <a:srgbClr val="CC0000"/>
                </a:solidFill>
              </a:rPr>
              <a:t>nepřijato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RADA rozhoduje </a:t>
            </a:r>
            <a:r>
              <a:rPr lang="cs-CZ" altLang="cs-CZ" sz="2400" b="1" dirty="0"/>
              <a:t>kvalifikovanou většinou,</a:t>
            </a:r>
            <a:r>
              <a:rPr lang="cs-CZ" altLang="cs-CZ" sz="2400" dirty="0"/>
              <a:t> není-li uvedeno jinak</a:t>
            </a:r>
            <a:endParaRPr lang="cs-CZ" altLang="cs-CZ" sz="36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1691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b="1" dirty="0"/>
              <a:t>Nelegislativní právní akty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  <a:solidFill>
            <a:srgbClr val="FFFF99"/>
          </a:solidFill>
        </p:spPr>
        <p:txBody>
          <a:bodyPr>
            <a:normAutofit fontScale="70000" lnSpcReduction="20000"/>
          </a:bodyPr>
          <a:lstStyle/>
          <a:p>
            <a:endParaRPr lang="cs-CZ" b="1" dirty="0">
              <a:solidFill>
                <a:srgbClr val="C00000"/>
              </a:solidFill>
            </a:endParaRPr>
          </a:p>
          <a:p>
            <a:r>
              <a:rPr lang="cs-CZ" b="1" dirty="0">
                <a:solidFill>
                  <a:srgbClr val="C00000"/>
                </a:solidFill>
              </a:rPr>
              <a:t>hierarchicky nižší typ unijních normativních aktů </a:t>
            </a:r>
            <a:r>
              <a:rPr lang="cs-CZ" dirty="0"/>
              <a:t>jsou nelegislativní akty s obecnou působností</a:t>
            </a:r>
          </a:p>
          <a:p>
            <a:r>
              <a:rPr lang="cs-CZ" dirty="0"/>
              <a:t>čl. 290 a 291 </a:t>
            </a:r>
            <a:r>
              <a:rPr lang="cs-CZ" dirty="0" err="1"/>
              <a:t>SFEU</a:t>
            </a:r>
            <a:r>
              <a:rPr lang="cs-CZ" dirty="0"/>
              <a:t> </a:t>
            </a:r>
            <a:r>
              <a:rPr lang="cs-CZ" b="1" dirty="0"/>
              <a:t>(terciární normotvorba)</a:t>
            </a:r>
            <a:r>
              <a:rPr lang="cs-CZ" dirty="0"/>
              <a:t> - přijímané Komisí</a:t>
            </a:r>
          </a:p>
          <a:p>
            <a:r>
              <a:rPr lang="cs-CZ" b="1" i="1" dirty="0">
                <a:solidFill>
                  <a:srgbClr val="FF0000"/>
                </a:solidFill>
              </a:rPr>
              <a:t>jejich počet mnohonásobně převyšuje počet legislativních aktů sekundárního práva </a:t>
            </a:r>
          </a:p>
          <a:p>
            <a:r>
              <a:rPr lang="cs-CZ" sz="3600" b="1" i="1" dirty="0"/>
              <a:t>1. </a:t>
            </a:r>
            <a:r>
              <a:rPr lang="cs-CZ" sz="3600" b="1" i="1" u="sng" dirty="0"/>
              <a:t>v přenesené (delegované) pravomoci</a:t>
            </a:r>
          </a:p>
          <a:p>
            <a:r>
              <a:rPr lang="cs-CZ" dirty="0"/>
              <a:t>Tyto akty doplňují nebo dokonce mění některé prvky legislativního aktu, které nejsou podstatné, a to </a:t>
            </a:r>
            <a:r>
              <a:rPr lang="cs-CZ" b="1" i="1" dirty="0"/>
              <a:t>na základě </a:t>
            </a:r>
            <a:r>
              <a:rPr lang="cs-CZ" b="1" i="1" u="sng" dirty="0"/>
              <a:t>zmocnění</a:t>
            </a:r>
            <a:r>
              <a:rPr lang="cs-CZ" b="1" i="1" dirty="0"/>
              <a:t> obsaženého v tomto aktu. </a:t>
            </a:r>
            <a:endParaRPr lang="cs-CZ" dirty="0"/>
          </a:p>
          <a:p>
            <a:r>
              <a:rPr lang="cs-CZ" dirty="0"/>
              <a:t>Ve zmocnění může být výslovně stanovena podmínka, že Evropský parlament nebo Rada mohou zrušit přenesení pravomoci. Označení </a:t>
            </a:r>
            <a:r>
              <a:rPr lang="cs-CZ" b="1" i="1" dirty="0">
                <a:solidFill>
                  <a:srgbClr val="C00000"/>
                </a:solidFill>
              </a:rPr>
              <a:t>„v přenesené pravomoci“</a:t>
            </a:r>
            <a:r>
              <a:rPr lang="cs-CZ" dirty="0">
                <a:solidFill>
                  <a:srgbClr val="C00000"/>
                </a:solidFill>
              </a:rPr>
              <a:t>. </a:t>
            </a:r>
          </a:p>
          <a:p>
            <a:r>
              <a:rPr lang="cs-CZ" b="1" i="1" dirty="0"/>
              <a:t>2. </a:t>
            </a:r>
            <a:r>
              <a:rPr lang="cs-CZ" b="1" i="1" u="sng" dirty="0"/>
              <a:t>k provedení (implementaci) aktů sekundárního práva </a:t>
            </a:r>
            <a:r>
              <a:rPr lang="cs-CZ" dirty="0"/>
              <a:t>v případech, kdy je implementace předpisu nutná na unijní úrovni (označení </a:t>
            </a:r>
            <a:r>
              <a:rPr lang="cs-CZ" b="1" i="1" dirty="0">
                <a:solidFill>
                  <a:srgbClr val="C00000"/>
                </a:solidFill>
              </a:rPr>
              <a:t>„prováděcí“</a:t>
            </a:r>
            <a:r>
              <a:rPr lang="cs-CZ" dirty="0">
                <a:solidFill>
                  <a:srgbClr val="C00000"/>
                </a:solidFill>
              </a:rPr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9641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C798BA4-2136-46A1-A585-7BAE889808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981075"/>
            <a:ext cx="1512888" cy="935038"/>
          </a:xfrm>
          <a:prstGeom prst="rect">
            <a:avLst/>
          </a:prstGeom>
          <a:solidFill>
            <a:srgbClr val="F6FDA1"/>
          </a:solidFill>
          <a:ln w="572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400" b="1"/>
              <a:t>E </a:t>
            </a:r>
            <a:r>
              <a:rPr lang="cs-CZ" altLang="cs-CZ" sz="2400" b="1"/>
              <a:t>U</a:t>
            </a:r>
            <a:endParaRPr lang="en-GB" altLang="cs-CZ" sz="2400" b="1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E610397-0D58-4F00-B7C3-641D583FA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5229225"/>
            <a:ext cx="1441450" cy="936625"/>
          </a:xfrm>
          <a:prstGeom prst="rect">
            <a:avLst/>
          </a:prstGeom>
          <a:solidFill>
            <a:srgbClr val="66FF33"/>
          </a:solidFill>
          <a:ln w="572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 b="1"/>
              <a:t>jednotlivec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 b="1"/>
              <a:t>(osoba)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F9E15BC7-9430-4F51-BF5C-281BB14F1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3357563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 b="1">
                <a:latin typeface="Arial Unicode MS" pitchFamily="34" charset="-128"/>
              </a:rPr>
              <a:t>členský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 b="1">
                <a:latin typeface="Arial Unicode MS" pitchFamily="34" charset="-128"/>
              </a:rPr>
              <a:t>stát</a:t>
            </a:r>
          </a:p>
        </p:txBody>
      </p:sp>
      <p:sp>
        <p:nvSpPr>
          <p:cNvPr id="9221" name="Line 5">
            <a:extLst>
              <a:ext uri="{FF2B5EF4-FFF2-40B4-BE49-F238E27FC236}">
                <a16:creationId xmlns:a16="http://schemas.microsoft.com/office/drawing/2014/main" id="{7BE0E9DE-AC36-42C2-A41F-DDE832760FCB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1916113"/>
            <a:ext cx="1944687" cy="1441450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9222" name="Line 6">
            <a:extLst>
              <a:ext uri="{FF2B5EF4-FFF2-40B4-BE49-F238E27FC236}">
                <a16:creationId xmlns:a16="http://schemas.microsoft.com/office/drawing/2014/main" id="{81C968DB-2FAE-4492-BC70-BFF08D8DA13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2713" y="4292600"/>
            <a:ext cx="2306637" cy="1368425"/>
          </a:xfrm>
          <a:prstGeom prst="line">
            <a:avLst/>
          </a:prstGeom>
          <a:noFill/>
          <a:ln w="7632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9223" name="Line 7">
            <a:extLst>
              <a:ext uri="{FF2B5EF4-FFF2-40B4-BE49-F238E27FC236}">
                <a16:creationId xmlns:a16="http://schemas.microsoft.com/office/drawing/2014/main" id="{A776DD1C-6293-440B-87DB-975BC8791DB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4888" y="3284538"/>
            <a:ext cx="71437" cy="730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9224" name="Line 8">
            <a:extLst>
              <a:ext uri="{FF2B5EF4-FFF2-40B4-BE49-F238E27FC236}">
                <a16:creationId xmlns:a16="http://schemas.microsoft.com/office/drawing/2014/main" id="{55C5CBCE-2041-4FE9-870C-DA68F0B00E0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5013" y="1916113"/>
            <a:ext cx="938212" cy="3313112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9225" name="Text Box 9">
            <a:extLst>
              <a:ext uri="{FF2B5EF4-FFF2-40B4-BE49-F238E27FC236}">
                <a16:creationId xmlns:a16="http://schemas.microsoft.com/office/drawing/2014/main" id="{2CAE3293-E2E8-418D-AD9E-F0669F5314BE}"/>
              </a:ext>
            </a:extLst>
          </p:cNvPr>
          <p:cNvSpPr txBox="1">
            <a:spLocks noChangeArrowheads="1"/>
          </p:cNvSpPr>
          <p:nvPr/>
        </p:nvSpPr>
        <p:spPr bwMode="auto">
          <a:xfrm rot="-4320000">
            <a:off x="2534444" y="3055144"/>
            <a:ext cx="17240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právo E</a:t>
            </a:r>
            <a:r>
              <a:rPr lang="cs-CZ" altLang="cs-CZ" sz="1800" b="1">
                <a:latin typeface="Arial Unicode MS" pitchFamily="34" charset="-128"/>
              </a:rPr>
              <a:t>U</a:t>
            </a:r>
            <a:endParaRPr lang="en-GB" altLang="cs-CZ" sz="1800" b="1">
              <a:latin typeface="Arial Unicode MS" pitchFamily="34" charset="-128"/>
            </a:endParaRPr>
          </a:p>
        </p:txBody>
      </p:sp>
      <p:sp>
        <p:nvSpPr>
          <p:cNvPr id="9226" name="Text Box 10">
            <a:extLst>
              <a:ext uri="{FF2B5EF4-FFF2-40B4-BE49-F238E27FC236}">
                <a16:creationId xmlns:a16="http://schemas.microsoft.com/office/drawing/2014/main" id="{53371404-6D01-4D94-A45D-05D49A14A313}"/>
              </a:ext>
            </a:extLst>
          </p:cNvPr>
          <p:cNvSpPr txBox="1">
            <a:spLocks noChangeArrowheads="1"/>
          </p:cNvSpPr>
          <p:nvPr/>
        </p:nvSpPr>
        <p:spPr bwMode="auto">
          <a:xfrm rot="2340000">
            <a:off x="4859338" y="2349500"/>
            <a:ext cx="1739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b="1"/>
              <a:t>    </a:t>
            </a:r>
            <a:r>
              <a:rPr lang="en-GB" altLang="cs-CZ" sz="1800" b="1">
                <a:latin typeface="Arial Unicode MS" pitchFamily="34" charset="-128"/>
              </a:rPr>
              <a:t>právo E</a:t>
            </a:r>
            <a:r>
              <a:rPr lang="cs-CZ" altLang="cs-CZ" sz="1800" b="1">
                <a:latin typeface="Arial Unicode MS" pitchFamily="34" charset="-128"/>
              </a:rPr>
              <a:t>U</a:t>
            </a:r>
            <a:endParaRPr lang="en-GB" altLang="cs-CZ" sz="1800" b="1">
              <a:latin typeface="Arial Unicode MS" pitchFamily="34" charset="-128"/>
            </a:endParaRPr>
          </a:p>
        </p:txBody>
      </p:sp>
      <p:sp>
        <p:nvSpPr>
          <p:cNvPr id="9227" name="Text Box 11">
            <a:extLst>
              <a:ext uri="{FF2B5EF4-FFF2-40B4-BE49-F238E27FC236}">
                <a16:creationId xmlns:a16="http://schemas.microsoft.com/office/drawing/2014/main" id="{1C8BBAFB-FD1F-472A-9EA2-8939FE3E7DD7}"/>
              </a:ext>
            </a:extLst>
          </p:cNvPr>
          <p:cNvSpPr txBox="1">
            <a:spLocks noChangeArrowheads="1"/>
          </p:cNvSpPr>
          <p:nvPr/>
        </p:nvSpPr>
        <p:spPr bwMode="auto">
          <a:xfrm rot="-1800000">
            <a:off x="4357688" y="4799013"/>
            <a:ext cx="23685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vnitrostátní právo</a:t>
            </a:r>
          </a:p>
        </p:txBody>
      </p:sp>
      <p:sp>
        <p:nvSpPr>
          <p:cNvPr id="9228" name="Text Box 12">
            <a:extLst>
              <a:ext uri="{FF2B5EF4-FFF2-40B4-BE49-F238E27FC236}">
                <a16:creationId xmlns:a16="http://schemas.microsoft.com/office/drawing/2014/main" id="{06AD80DD-7C7E-4D28-9F03-A8296C3354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6688" y="2924175"/>
            <a:ext cx="1876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400" b="1">
                <a:latin typeface="Arial Unicode MS" pitchFamily="34" charset="-128"/>
              </a:rPr>
              <a:t>podřízen E</a:t>
            </a:r>
            <a:r>
              <a:rPr lang="cs-CZ" altLang="cs-CZ" sz="2400" b="1"/>
              <a:t>U</a:t>
            </a:r>
            <a:endParaRPr lang="en-GB" altLang="cs-CZ" sz="2400" b="1">
              <a:latin typeface="Arial Unicode MS" pitchFamily="34" charset="-128"/>
            </a:endParaRPr>
          </a:p>
        </p:txBody>
      </p:sp>
      <p:sp>
        <p:nvSpPr>
          <p:cNvPr id="9229" name="Text Box 13">
            <a:extLst>
              <a:ext uri="{FF2B5EF4-FFF2-40B4-BE49-F238E27FC236}">
                <a16:creationId xmlns:a16="http://schemas.microsoft.com/office/drawing/2014/main" id="{F4E235F8-1B82-4C80-8EA5-87BEC120F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5100" y="5683250"/>
            <a:ext cx="4418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400" b="1">
                <a:solidFill>
                  <a:srgbClr val="006600"/>
                </a:solidFill>
                <a:latin typeface="Arial Unicode MS" pitchFamily="34" charset="-128"/>
              </a:rPr>
              <a:t>podřízen členskému státu a E</a:t>
            </a:r>
            <a:r>
              <a:rPr lang="cs-CZ" altLang="cs-CZ" sz="2400" b="1">
                <a:solidFill>
                  <a:srgbClr val="006600"/>
                </a:solidFill>
              </a:rPr>
              <a:t>U</a:t>
            </a:r>
            <a:endParaRPr lang="en-GB" altLang="cs-CZ" sz="2400" b="1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A716BB5F-D699-4F11-9A2A-A0A06BE252C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73038"/>
            <a:ext cx="8223250" cy="1089025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3600" b="1">
                <a:solidFill>
                  <a:srgbClr val="CC0000"/>
                </a:solidFill>
              </a:rPr>
              <a:t>Systém práva EU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7B343F0-BD7F-4552-BE77-CCB36D7EAB4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628775"/>
            <a:ext cx="8142288" cy="5032375"/>
          </a:xfrm>
          <a:solidFill>
            <a:srgbClr val="FFFFCC"/>
          </a:solidFill>
        </p:spPr>
        <p:txBody>
          <a:bodyPr lIns="0" tIns="25602" rIns="0" bIns="0"/>
          <a:lstStyle/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>
                <a:solidFill>
                  <a:srgbClr val="993300"/>
                </a:solidFill>
              </a:rPr>
              <a:t>	</a:t>
            </a:r>
            <a:r>
              <a:rPr lang="cs-CZ" altLang="cs-CZ" b="1"/>
              <a:t>1. horizontální uspořádání: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/>
              <a:t>institucionální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/>
              <a:t>materiální – „odvětví“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>
                <a:solidFill>
                  <a:srgbClr val="0033CC"/>
                </a:solidFill>
              </a:rPr>
              <a:t>	2. vertikální uspořádání (právní síla):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>
                <a:solidFill>
                  <a:srgbClr val="0033CC"/>
                </a:solidFill>
              </a:rPr>
              <a:t>primární právo (zřizovací smlouvy – mezi členskými státy)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>
                <a:solidFill>
                  <a:srgbClr val="0033CC"/>
                </a:solidFill>
              </a:rPr>
              <a:t>sekundární právo (vytvářené institucemi EU)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AF0CCF9-E980-4A71-A00B-8B3C9FA00CD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73038"/>
            <a:ext cx="8223250" cy="1089025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3600" b="1">
                <a:solidFill>
                  <a:srgbClr val="CC0000"/>
                </a:solidFill>
              </a:rPr>
              <a:t>Systém práva EU - schéma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1EF90A1E-58C4-4697-8A9D-8A08A60BBBB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557338"/>
            <a:ext cx="8142287" cy="5032375"/>
          </a:xfrm>
          <a:solidFill>
            <a:srgbClr val="FFFFCC"/>
          </a:solidFill>
        </p:spPr>
        <p:txBody>
          <a:bodyPr lIns="0" tIns="25602" rIns="0" bIns="0"/>
          <a:lstStyle/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>
                <a:solidFill>
                  <a:srgbClr val="993300"/>
                </a:solidFill>
              </a:rPr>
              <a:t>	</a:t>
            </a:r>
            <a:endParaRPr lang="cs-CZ" altLang="cs-CZ">
              <a:solidFill>
                <a:srgbClr val="0033CC"/>
              </a:solidFill>
            </a:endParaRPr>
          </a:p>
        </p:txBody>
      </p:sp>
      <p:sp>
        <p:nvSpPr>
          <p:cNvPr id="15364" name="Oval 4">
            <a:extLst>
              <a:ext uri="{FF2B5EF4-FFF2-40B4-BE49-F238E27FC236}">
                <a16:creationId xmlns:a16="http://schemas.microsoft.com/office/drawing/2014/main" id="{A130B94D-EB64-451C-B4B2-D95CC7B911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1773238"/>
            <a:ext cx="4824413" cy="4465637"/>
          </a:xfrm>
          <a:prstGeom prst="ellipse">
            <a:avLst/>
          </a:prstGeom>
          <a:solidFill>
            <a:srgbClr val="FEFB8A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solidFill>
                <a:schemeClr val="tx1"/>
              </a:solidFill>
            </a:endParaRPr>
          </a:p>
        </p:txBody>
      </p:sp>
      <p:cxnSp>
        <p:nvCxnSpPr>
          <p:cNvPr id="15365" name="AutoShape 7">
            <a:extLst>
              <a:ext uri="{FF2B5EF4-FFF2-40B4-BE49-F238E27FC236}">
                <a16:creationId xmlns:a16="http://schemas.microsoft.com/office/drawing/2014/main" id="{7AFC7354-6648-4892-90B2-01ED8D17CE3C}"/>
              </a:ext>
            </a:extLst>
          </p:cNvPr>
          <p:cNvCxnSpPr>
            <a:cxnSpLocks noChangeShapeType="1"/>
            <a:stCxn id="15364" idx="1"/>
            <a:endCxn id="15364" idx="1"/>
          </p:cNvCxnSpPr>
          <p:nvPr/>
        </p:nvCxnSpPr>
        <p:spPr bwMode="auto">
          <a:xfrm>
            <a:off x="2541588" y="2408238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66" name="Line 10">
            <a:extLst>
              <a:ext uri="{FF2B5EF4-FFF2-40B4-BE49-F238E27FC236}">
                <a16:creationId xmlns:a16="http://schemas.microsoft.com/office/drawing/2014/main" id="{39BBFB64-94E2-4F5A-9A97-71278B922C8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51275" y="1773238"/>
            <a:ext cx="73025" cy="44640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5367" name="Line 11">
            <a:extLst>
              <a:ext uri="{FF2B5EF4-FFF2-40B4-BE49-F238E27FC236}">
                <a16:creationId xmlns:a16="http://schemas.microsoft.com/office/drawing/2014/main" id="{5A547D85-76EB-4737-9BD4-FA0742A0D106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4300" y="3357563"/>
            <a:ext cx="2663825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5368" name="Text Box 13">
            <a:extLst>
              <a:ext uri="{FF2B5EF4-FFF2-40B4-BE49-F238E27FC236}">
                <a16:creationId xmlns:a16="http://schemas.microsoft.com/office/drawing/2014/main" id="{5455EB77-DD73-44B9-9815-177CC45E8A7D}"/>
              </a:ext>
            </a:extLst>
          </p:cNvPr>
          <p:cNvSpPr txBox="1">
            <a:spLocks noChangeArrowheads="1"/>
          </p:cNvSpPr>
          <p:nvPr/>
        </p:nvSpPr>
        <p:spPr bwMode="auto">
          <a:xfrm rot="-883940">
            <a:off x="1835150" y="2708275"/>
            <a:ext cx="21145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FF0000"/>
                </a:solidFill>
              </a:rPr>
              <a:t>     primární</a:t>
            </a:r>
          </a:p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chemeClr val="tx1"/>
                </a:solidFill>
              </a:rPr>
              <a:t>institucionál.</a:t>
            </a:r>
          </a:p>
        </p:txBody>
      </p:sp>
      <p:sp>
        <p:nvSpPr>
          <p:cNvPr id="15369" name="Text Box 14">
            <a:extLst>
              <a:ext uri="{FF2B5EF4-FFF2-40B4-BE49-F238E27FC236}">
                <a16:creationId xmlns:a16="http://schemas.microsoft.com/office/drawing/2014/main" id="{1F242CF4-FDFE-4A18-948F-845662A92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8488" y="2295525"/>
            <a:ext cx="162401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FF0000"/>
                </a:solidFill>
              </a:rPr>
              <a:t>primární</a:t>
            </a:r>
          </a:p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009900"/>
                </a:solidFill>
              </a:rPr>
              <a:t>materiální</a:t>
            </a:r>
          </a:p>
        </p:txBody>
      </p:sp>
      <p:sp>
        <p:nvSpPr>
          <p:cNvPr id="15370" name="Text Box 15">
            <a:extLst>
              <a:ext uri="{FF2B5EF4-FFF2-40B4-BE49-F238E27FC236}">
                <a16:creationId xmlns:a16="http://schemas.microsoft.com/office/drawing/2014/main" id="{E49F35BA-D049-4410-8D43-F2CF81C22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4221163"/>
            <a:ext cx="18097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0000FF"/>
                </a:solidFill>
              </a:rPr>
              <a:t>sekundární</a:t>
            </a:r>
          </a:p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chemeClr val="tx1"/>
                </a:solidFill>
              </a:rPr>
              <a:t>institucion.</a:t>
            </a:r>
          </a:p>
        </p:txBody>
      </p:sp>
      <p:sp>
        <p:nvSpPr>
          <p:cNvPr id="15371" name="Line 16">
            <a:extLst>
              <a:ext uri="{FF2B5EF4-FFF2-40B4-BE49-F238E27FC236}">
                <a16:creationId xmlns:a16="http://schemas.microsoft.com/office/drawing/2014/main" id="{7AEA9B06-AFD4-43E8-A191-119A34DCBC1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8175" y="3357563"/>
            <a:ext cx="2016125" cy="1150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5372" name="Text Box 17">
            <a:extLst>
              <a:ext uri="{FF2B5EF4-FFF2-40B4-BE49-F238E27FC236}">
                <a16:creationId xmlns:a16="http://schemas.microsoft.com/office/drawing/2014/main" id="{D1FD8616-B560-4215-84A2-589FAD140D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1363" y="4024313"/>
            <a:ext cx="18097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0000FF"/>
                </a:solidFill>
              </a:rPr>
              <a:t>sekundární</a:t>
            </a:r>
          </a:p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009900"/>
                </a:solidFill>
              </a:rPr>
              <a:t>materiální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26DB5ED9-2CD4-4A47-B3B7-6073AE9A2A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73038"/>
            <a:ext cx="8223250" cy="1087437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4000" b="1"/>
              <a:t>Právo EU jako integrační nástroj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C6DCF8A4-729B-40C9-9AD9-20AD71DAD2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260475"/>
            <a:ext cx="8142288" cy="5400675"/>
          </a:xfrm>
          <a:solidFill>
            <a:srgbClr val="FFFFCC"/>
          </a:solidFill>
        </p:spPr>
        <p:txBody>
          <a:bodyPr lIns="0" tIns="25602" rIns="0" bIns="0"/>
          <a:lstStyle/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cs-CZ" altLang="cs-CZ" b="1">
              <a:solidFill>
                <a:srgbClr val="DC2300"/>
              </a:solidFill>
            </a:endParaRPr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>
                <a:solidFill>
                  <a:srgbClr val="DC2300"/>
                </a:solidFill>
              </a:rPr>
              <a:t>právo jako integrační nástroj </a:t>
            </a:r>
            <a:r>
              <a:rPr lang="cs-CZ" altLang="cs-CZ"/>
              <a:t>nadstátního prostředí</a:t>
            </a:r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 u="sng">
                <a:solidFill>
                  <a:srgbClr val="DC2300"/>
                </a:solidFill>
              </a:rPr>
              <a:t>2 metody úpravy</a:t>
            </a:r>
            <a:r>
              <a:rPr lang="cs-CZ" altLang="cs-CZ">
                <a:solidFill>
                  <a:srgbClr val="DC2300"/>
                </a:solidFill>
              </a:rPr>
              <a:t>: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/>
              <a:t>	</a:t>
            </a:r>
            <a:r>
              <a:rPr lang="cs-CZ" altLang="cs-CZ" i="1"/>
              <a:t>- samostatná unijní úprava (primární, nařízení) – paralelně s vnitrostát. právem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i="1"/>
              <a:t>	- určování obsahu vnitrostátní úpravy (směrnice)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/>
              <a:t>	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/>
              <a:t>	- zajímají nás směrnice?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2F9762CC-AEDD-4983-9690-8268D96F671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73038"/>
            <a:ext cx="8223250" cy="1089025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3600" b="1"/>
              <a:t>Prameny práva EU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147ABBD7-EAD8-438C-8149-510281D89BB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557338"/>
            <a:ext cx="8142288" cy="4967287"/>
          </a:xfrm>
          <a:solidFill>
            <a:srgbClr val="FFFFCC"/>
          </a:solidFill>
        </p:spPr>
        <p:txBody>
          <a:bodyPr lIns="0" tIns="25602" rIns="0" bIns="0"/>
          <a:lstStyle/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800" b="1">
                <a:solidFill>
                  <a:srgbClr val="CC0000"/>
                </a:solidFill>
              </a:rPr>
              <a:t>primární právo: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 b="1"/>
              <a:t>mezinárodní smlouvy </a:t>
            </a:r>
            <a:r>
              <a:rPr lang="cs-CZ" altLang="cs-CZ" sz="2400"/>
              <a:t>(„zřizovací“) mezi členskými státy + Listina základních práv EU + obecné zásady práva EU</a:t>
            </a:r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800" b="1">
                <a:solidFill>
                  <a:srgbClr val="CC0000"/>
                </a:solidFill>
              </a:rPr>
              <a:t>sekundární právo – legislativní akty: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 b="1"/>
              <a:t>nařízení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 b="1"/>
              <a:t>směrnice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 b="1"/>
              <a:t>rozhodnutí</a:t>
            </a:r>
            <a:endParaRPr lang="cs-CZ" altLang="cs-CZ" sz="2400"/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800" b="1">
                <a:solidFill>
                  <a:srgbClr val="006600"/>
                </a:solidFill>
              </a:rPr>
              <a:t>mezinárodní smlouvy uzavírané EU </a:t>
            </a:r>
            <a:r>
              <a:rPr lang="cs-CZ" altLang="cs-CZ" sz="2800" b="1" i="1">
                <a:solidFill>
                  <a:schemeClr val="tx2"/>
                </a:solidFill>
              </a:rPr>
              <a:t>nelegislativní akty Komise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cs-CZ" altLang="cs-CZ" sz="2400" b="1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>
            <a:extLst>
              <a:ext uri="{FF2B5EF4-FFF2-40B4-BE49-F238E27FC236}">
                <a16:creationId xmlns:a16="http://schemas.microsoft.com/office/drawing/2014/main" id="{17EC64D7-73C2-44BF-B922-3756E20C3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981075"/>
            <a:ext cx="1512888" cy="935038"/>
          </a:xfrm>
          <a:prstGeom prst="rect">
            <a:avLst/>
          </a:prstGeom>
          <a:solidFill>
            <a:srgbClr val="F6FDA1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400" b="1"/>
              <a:t>E </a:t>
            </a:r>
            <a:r>
              <a:rPr lang="cs-CZ" altLang="cs-CZ" sz="2400" b="1"/>
              <a:t>U</a:t>
            </a:r>
            <a:endParaRPr lang="en-GB" altLang="cs-CZ" sz="2400" b="1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726E6440-990C-43CE-A5C0-6CD8BB39FE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5229225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jednotlivec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(osoba)</a:t>
            </a: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DCAB9826-1B26-4BD8-BA9C-EC791B707F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3357563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/>
              <a:t>členský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/>
              <a:t>stát</a:t>
            </a:r>
          </a:p>
        </p:txBody>
      </p:sp>
      <p:sp>
        <p:nvSpPr>
          <p:cNvPr id="21509" name="Line 4">
            <a:extLst>
              <a:ext uri="{FF2B5EF4-FFF2-40B4-BE49-F238E27FC236}">
                <a16:creationId xmlns:a16="http://schemas.microsoft.com/office/drawing/2014/main" id="{4E60CD56-2387-4CCE-B573-FDBC2C95B689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1916113"/>
            <a:ext cx="1944687" cy="1441450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1510" name="Line 5">
            <a:extLst>
              <a:ext uri="{FF2B5EF4-FFF2-40B4-BE49-F238E27FC236}">
                <a16:creationId xmlns:a16="http://schemas.microsoft.com/office/drawing/2014/main" id="{6BA7A5BE-C158-465D-B8B9-8D54F072E34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2713" y="4292600"/>
            <a:ext cx="2306637" cy="1368425"/>
          </a:xfrm>
          <a:prstGeom prst="line">
            <a:avLst/>
          </a:prstGeom>
          <a:noFill/>
          <a:ln w="7632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1511" name="Line 6">
            <a:extLst>
              <a:ext uri="{FF2B5EF4-FFF2-40B4-BE49-F238E27FC236}">
                <a16:creationId xmlns:a16="http://schemas.microsoft.com/office/drawing/2014/main" id="{179DA729-F27B-4452-8769-E9DC82CA5982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4888" y="3284538"/>
            <a:ext cx="71437" cy="730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1512" name="Line 7">
            <a:extLst>
              <a:ext uri="{FF2B5EF4-FFF2-40B4-BE49-F238E27FC236}">
                <a16:creationId xmlns:a16="http://schemas.microsoft.com/office/drawing/2014/main" id="{F24C0CDA-6396-4FD1-8939-BDDF6F71B94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5013" y="1916113"/>
            <a:ext cx="938212" cy="3313112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1513" name="Text Box 8">
            <a:extLst>
              <a:ext uri="{FF2B5EF4-FFF2-40B4-BE49-F238E27FC236}">
                <a16:creationId xmlns:a16="http://schemas.microsoft.com/office/drawing/2014/main" id="{4E54F847-35CE-4CEA-B3E9-EFD6016FBE70}"/>
              </a:ext>
            </a:extLst>
          </p:cNvPr>
          <p:cNvSpPr txBox="1">
            <a:spLocks noChangeArrowheads="1"/>
          </p:cNvSpPr>
          <p:nvPr/>
        </p:nvSpPr>
        <p:spPr bwMode="auto">
          <a:xfrm rot="-4320000">
            <a:off x="2534444" y="3055144"/>
            <a:ext cx="17240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právo E</a:t>
            </a:r>
            <a:r>
              <a:rPr lang="cs-CZ" altLang="cs-CZ" sz="1800" b="1">
                <a:latin typeface="Times New Roman" panose="02020603050405020304" pitchFamily="18" charset="0"/>
              </a:rPr>
              <a:t>U</a:t>
            </a:r>
            <a:endParaRPr lang="en-GB" altLang="cs-CZ" sz="1800" b="1">
              <a:latin typeface="Times New Roman" panose="02020603050405020304" pitchFamily="18" charset="0"/>
            </a:endParaRPr>
          </a:p>
        </p:txBody>
      </p:sp>
      <p:sp>
        <p:nvSpPr>
          <p:cNvPr id="21514" name="Text Box 9">
            <a:extLst>
              <a:ext uri="{FF2B5EF4-FFF2-40B4-BE49-F238E27FC236}">
                <a16:creationId xmlns:a16="http://schemas.microsoft.com/office/drawing/2014/main" id="{E9A1AD70-25EE-4322-B167-D6709473166F}"/>
              </a:ext>
            </a:extLst>
          </p:cNvPr>
          <p:cNvSpPr txBox="1">
            <a:spLocks noChangeArrowheads="1"/>
          </p:cNvSpPr>
          <p:nvPr/>
        </p:nvSpPr>
        <p:spPr bwMode="auto">
          <a:xfrm rot="2340000">
            <a:off x="5003800" y="2420938"/>
            <a:ext cx="1739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právo E</a:t>
            </a:r>
            <a:r>
              <a:rPr lang="cs-CZ" altLang="cs-CZ" sz="1800" b="1">
                <a:latin typeface="Times New Roman" panose="02020603050405020304" pitchFamily="18" charset="0"/>
              </a:rPr>
              <a:t>U</a:t>
            </a:r>
            <a:endParaRPr lang="en-GB" altLang="cs-CZ" sz="1800" b="1">
              <a:latin typeface="Times New Roman" panose="02020603050405020304" pitchFamily="18" charset="0"/>
            </a:endParaRPr>
          </a:p>
        </p:txBody>
      </p:sp>
      <p:sp>
        <p:nvSpPr>
          <p:cNvPr id="21515" name="Text Box 10">
            <a:extLst>
              <a:ext uri="{FF2B5EF4-FFF2-40B4-BE49-F238E27FC236}">
                <a16:creationId xmlns:a16="http://schemas.microsoft.com/office/drawing/2014/main" id="{44695F61-A063-46F5-8904-D5C3A4796E3A}"/>
              </a:ext>
            </a:extLst>
          </p:cNvPr>
          <p:cNvSpPr txBox="1">
            <a:spLocks noChangeArrowheads="1"/>
          </p:cNvSpPr>
          <p:nvPr/>
        </p:nvSpPr>
        <p:spPr bwMode="auto">
          <a:xfrm rot="-1800000">
            <a:off x="4357688" y="4799013"/>
            <a:ext cx="23685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vnitrostátní právo</a:t>
            </a:r>
          </a:p>
        </p:txBody>
      </p:sp>
      <p:sp>
        <p:nvSpPr>
          <p:cNvPr id="21516" name="Text Box 11">
            <a:extLst>
              <a:ext uri="{FF2B5EF4-FFF2-40B4-BE49-F238E27FC236}">
                <a16:creationId xmlns:a16="http://schemas.microsoft.com/office/drawing/2014/main" id="{6F67A9A2-D7C4-40B9-98DA-F767325AC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5688" y="2946400"/>
            <a:ext cx="1450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podřízen E</a:t>
            </a:r>
            <a:r>
              <a:rPr lang="cs-CZ" altLang="cs-CZ" sz="1800"/>
              <a:t>U</a:t>
            </a:r>
            <a:endParaRPr lang="en-GB" altLang="cs-CZ" sz="1800">
              <a:latin typeface="Arial Unicode MS" pitchFamily="34" charset="-128"/>
            </a:endParaRPr>
          </a:p>
        </p:txBody>
      </p:sp>
      <p:sp>
        <p:nvSpPr>
          <p:cNvPr id="21517" name="Text Box 12">
            <a:extLst>
              <a:ext uri="{FF2B5EF4-FFF2-40B4-BE49-F238E27FC236}">
                <a16:creationId xmlns:a16="http://schemas.microsoft.com/office/drawing/2014/main" id="{DAD0D469-2DC1-47B9-9E24-4F37CF9427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5100" y="5683250"/>
            <a:ext cx="3355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podřízen členskému státu a E</a:t>
            </a:r>
            <a:r>
              <a:rPr lang="cs-CZ" altLang="cs-CZ" sz="1800"/>
              <a:t>U</a:t>
            </a:r>
            <a:endParaRPr lang="en-GB" altLang="cs-CZ" sz="1800">
              <a:latin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>
            <a:extLst>
              <a:ext uri="{FF2B5EF4-FFF2-40B4-BE49-F238E27FC236}">
                <a16:creationId xmlns:a16="http://schemas.microsoft.com/office/drawing/2014/main" id="{AAC5A5DF-DC91-47F5-B14B-4B4A082925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981075"/>
            <a:ext cx="1512888" cy="935038"/>
          </a:xfrm>
          <a:prstGeom prst="rect">
            <a:avLst/>
          </a:prstGeom>
          <a:solidFill>
            <a:srgbClr val="F6FDA1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400" b="1"/>
              <a:t>E </a:t>
            </a:r>
            <a:r>
              <a:rPr lang="cs-CZ" altLang="cs-CZ" sz="2400" b="1"/>
              <a:t>U</a:t>
            </a:r>
            <a:endParaRPr lang="en-GB" altLang="cs-CZ" sz="2400" b="1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A75D337B-46D2-4E6A-AA5B-77BA726483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5229225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jednotlivec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(osoba)</a:t>
            </a:r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EE9EB9C3-AFD0-49F0-9440-7C9B9BB09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3357563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/>
              <a:t>členský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/>
              <a:t>stát</a:t>
            </a:r>
          </a:p>
        </p:txBody>
      </p:sp>
      <p:sp>
        <p:nvSpPr>
          <p:cNvPr id="23557" name="Line 4">
            <a:extLst>
              <a:ext uri="{FF2B5EF4-FFF2-40B4-BE49-F238E27FC236}">
                <a16:creationId xmlns:a16="http://schemas.microsoft.com/office/drawing/2014/main" id="{64CBE560-BE65-4FFD-9B27-9BB299F31362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1916113"/>
            <a:ext cx="1944687" cy="1441450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3558" name="Line 5">
            <a:extLst>
              <a:ext uri="{FF2B5EF4-FFF2-40B4-BE49-F238E27FC236}">
                <a16:creationId xmlns:a16="http://schemas.microsoft.com/office/drawing/2014/main" id="{8CC5D437-623A-431B-A7E1-B1DADFE9CC5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2713" y="4292600"/>
            <a:ext cx="2306637" cy="1368425"/>
          </a:xfrm>
          <a:prstGeom prst="line">
            <a:avLst/>
          </a:prstGeom>
          <a:noFill/>
          <a:ln w="76320">
            <a:solidFill>
              <a:srgbClr val="0099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3559" name="Line 6">
            <a:extLst>
              <a:ext uri="{FF2B5EF4-FFF2-40B4-BE49-F238E27FC236}">
                <a16:creationId xmlns:a16="http://schemas.microsoft.com/office/drawing/2014/main" id="{C14C6163-F2DA-4DCF-978C-2797E4FACC2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4888" y="3284538"/>
            <a:ext cx="71437" cy="730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3560" name="Line 7">
            <a:extLst>
              <a:ext uri="{FF2B5EF4-FFF2-40B4-BE49-F238E27FC236}">
                <a16:creationId xmlns:a16="http://schemas.microsoft.com/office/drawing/2014/main" id="{048D4C0F-28E4-4849-AEBF-7235AA55B1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5013" y="1916113"/>
            <a:ext cx="938212" cy="3313112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3561" name="Text Box 8">
            <a:extLst>
              <a:ext uri="{FF2B5EF4-FFF2-40B4-BE49-F238E27FC236}">
                <a16:creationId xmlns:a16="http://schemas.microsoft.com/office/drawing/2014/main" id="{C55A53FB-35C1-4253-9FB5-C57B07C931CD}"/>
              </a:ext>
            </a:extLst>
          </p:cNvPr>
          <p:cNvSpPr txBox="1">
            <a:spLocks noChangeArrowheads="1"/>
          </p:cNvSpPr>
          <p:nvPr/>
        </p:nvSpPr>
        <p:spPr bwMode="auto">
          <a:xfrm rot="-4320000">
            <a:off x="2751138" y="3019425"/>
            <a:ext cx="12763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FF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FF0000"/>
                </a:solidFill>
                <a:latin typeface="Arial Unicode MS" pitchFamily="34" charset="-128"/>
              </a:rPr>
              <a:t>nařízení</a:t>
            </a:r>
          </a:p>
        </p:txBody>
      </p:sp>
      <p:sp>
        <p:nvSpPr>
          <p:cNvPr id="23562" name="Text Box 9">
            <a:extLst>
              <a:ext uri="{FF2B5EF4-FFF2-40B4-BE49-F238E27FC236}">
                <a16:creationId xmlns:a16="http://schemas.microsoft.com/office/drawing/2014/main" id="{77FB4F63-0107-4001-9D5D-318136D82577}"/>
              </a:ext>
            </a:extLst>
          </p:cNvPr>
          <p:cNvSpPr txBox="1">
            <a:spLocks noChangeArrowheads="1"/>
          </p:cNvSpPr>
          <p:nvPr/>
        </p:nvSpPr>
        <p:spPr bwMode="auto">
          <a:xfrm rot="2340000">
            <a:off x="5275263" y="1958975"/>
            <a:ext cx="12366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008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8000"/>
                </a:solidFill>
                <a:latin typeface="Arial Unicode MS" pitchFamily="34" charset="-128"/>
              </a:rPr>
              <a:t>směrnice</a:t>
            </a:r>
            <a:r>
              <a:rPr lang="cs-CZ" altLang="cs-CZ" sz="1800" b="1">
                <a:solidFill>
                  <a:srgbClr val="008000"/>
                </a:solidFill>
              </a:rPr>
              <a:t> </a:t>
            </a:r>
            <a:r>
              <a:rPr lang="en-GB" altLang="cs-CZ" sz="1800" b="1">
                <a:solidFill>
                  <a:srgbClr val="FF0000"/>
                </a:solidFill>
                <a:latin typeface="Arial Unicode MS" pitchFamily="34" charset="-128"/>
              </a:rPr>
              <a:t>nařízení</a:t>
            </a:r>
          </a:p>
        </p:txBody>
      </p:sp>
      <p:sp>
        <p:nvSpPr>
          <p:cNvPr id="23563" name="Text Box 10">
            <a:extLst>
              <a:ext uri="{FF2B5EF4-FFF2-40B4-BE49-F238E27FC236}">
                <a16:creationId xmlns:a16="http://schemas.microsoft.com/office/drawing/2014/main" id="{BA9F304B-ED2E-4454-8A3D-71920FF49CB7}"/>
              </a:ext>
            </a:extLst>
          </p:cNvPr>
          <p:cNvSpPr txBox="1">
            <a:spLocks noChangeArrowheads="1"/>
          </p:cNvSpPr>
          <p:nvPr/>
        </p:nvSpPr>
        <p:spPr bwMode="auto">
          <a:xfrm rot="-1740000">
            <a:off x="4572000" y="4799013"/>
            <a:ext cx="2400300" cy="119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vnitrostátní právo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upravené podle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implementované směrnice</a:t>
            </a:r>
          </a:p>
        </p:txBody>
      </p:sp>
      <p:sp>
        <p:nvSpPr>
          <p:cNvPr id="23564" name="Text Box 11">
            <a:extLst>
              <a:ext uri="{FF2B5EF4-FFF2-40B4-BE49-F238E27FC236}">
                <a16:creationId xmlns:a16="http://schemas.microsoft.com/office/drawing/2014/main" id="{1D90E304-7E8F-4D93-A28A-659E0F00E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2781300"/>
            <a:ext cx="1666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implementace </a:t>
            </a:r>
          </a:p>
        </p:txBody>
      </p:sp>
      <p:sp>
        <p:nvSpPr>
          <p:cNvPr id="23565" name="Line 12">
            <a:extLst>
              <a:ext uri="{FF2B5EF4-FFF2-40B4-BE49-F238E27FC236}">
                <a16:creationId xmlns:a16="http://schemas.microsoft.com/office/drawing/2014/main" id="{C2398AE8-F4CC-439A-8192-0F139BC28F9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1916113"/>
            <a:ext cx="1587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3566" name="Line 13">
            <a:extLst>
              <a:ext uri="{FF2B5EF4-FFF2-40B4-BE49-F238E27FC236}">
                <a16:creationId xmlns:a16="http://schemas.microsoft.com/office/drawing/2014/main" id="{0319708E-1D42-410D-A7FB-7B1EA4B35F7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1916113"/>
            <a:ext cx="1943100" cy="1441450"/>
          </a:xfrm>
          <a:prstGeom prst="line">
            <a:avLst/>
          </a:prstGeom>
          <a:noFill/>
          <a:ln w="76320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3567" name="Text Box 14">
            <a:extLst>
              <a:ext uri="{FF2B5EF4-FFF2-40B4-BE49-F238E27FC236}">
                <a16:creationId xmlns:a16="http://schemas.microsoft.com/office/drawing/2014/main" id="{5FFECCC4-B90C-419A-AD52-A2E785F93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563" y="2997200"/>
            <a:ext cx="1108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směrnice</a:t>
            </a:r>
          </a:p>
        </p:txBody>
      </p:sp>
      <p:sp>
        <p:nvSpPr>
          <p:cNvPr id="23568" name="Text Box 15">
            <a:extLst>
              <a:ext uri="{FF2B5EF4-FFF2-40B4-BE49-F238E27FC236}">
                <a16:creationId xmlns:a16="http://schemas.microsoft.com/office/drawing/2014/main" id="{71AD42D6-C289-4FFB-AAFB-9FCFCF351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575" y="425450"/>
            <a:ext cx="2460625" cy="91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prameny sekundárního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práva v jednotlivých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vztazích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>
            <a:extLst>
              <a:ext uri="{FF2B5EF4-FFF2-40B4-BE49-F238E27FC236}">
                <a16:creationId xmlns:a16="http://schemas.microsoft.com/office/drawing/2014/main" id="{5CD6F781-3D8A-48F2-A52C-1B9CE6D834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cs-CZ" altLang="cs-CZ" b="1"/>
              <a:t>Nařízení:</a:t>
            </a:r>
            <a:r>
              <a:rPr lang="cs-CZ" altLang="cs-CZ"/>
              <a:t> nahrazuje nebo doplňuje naše zákony</a:t>
            </a:r>
          </a:p>
        </p:txBody>
      </p:sp>
      <p:sp>
        <p:nvSpPr>
          <p:cNvPr id="25603" name="Zástupný symbol pro obsah 2">
            <a:extLst>
              <a:ext uri="{FF2B5EF4-FFF2-40B4-BE49-F238E27FC236}">
                <a16:creationId xmlns:a16="http://schemas.microsoft.com/office/drawing/2014/main" id="{71C42C88-754B-4B01-BA17-4B72042AD0E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altLang="cs-CZ" sz="2000" b="1"/>
          </a:p>
          <a:p>
            <a:r>
              <a:rPr lang="cs-CZ" altLang="cs-CZ" sz="2000" b="1"/>
              <a:t>Základní charakteristika nařízení:</a:t>
            </a:r>
          </a:p>
          <a:p>
            <a:r>
              <a:rPr lang="cs-CZ" altLang="cs-CZ" sz="2000" b="1"/>
              <a:t> = „unijní zákon“ platný stejně v celé EU</a:t>
            </a:r>
            <a:endParaRPr lang="cs-CZ" altLang="cs-CZ" sz="2000"/>
          </a:p>
          <a:p>
            <a:r>
              <a:rPr lang="cs-CZ" altLang="cs-CZ" sz="2000"/>
              <a:t>je přijímáno zpravidla tam, kde je </a:t>
            </a:r>
            <a:r>
              <a:rPr lang="cs-CZ" altLang="cs-CZ" sz="2000" b="1" i="1">
                <a:solidFill>
                  <a:srgbClr val="FF0000"/>
                </a:solidFill>
              </a:rPr>
              <a:t>nezbytná jednotná úprava v celé EU</a:t>
            </a:r>
            <a:r>
              <a:rPr lang="cs-CZ" altLang="cs-CZ" sz="2000"/>
              <a:t> z těchto důvodů:</a:t>
            </a:r>
          </a:p>
          <a:p>
            <a:r>
              <a:rPr lang="cs-CZ" altLang="cs-CZ" sz="2000"/>
              <a:t>předmětem úpravy jsou právní vztahy na úrovni unijní - proto nemohou být upraveny vnitrostátně (zejména oblasti s výlučnou pravomocí EU, ale i další - např. sociální zabezpečení migrujících osob),</a:t>
            </a:r>
          </a:p>
          <a:p>
            <a:r>
              <a:rPr lang="cs-CZ" altLang="cs-CZ" sz="2000"/>
              <a:t>unifikace vnitrostátních úprav cestou jejich nahrazení nařízením (zjevná unifikace).</a:t>
            </a:r>
          </a:p>
          <a:p>
            <a:r>
              <a:rPr lang="cs-CZ" altLang="cs-CZ" sz="2400" i="1">
                <a:solidFill>
                  <a:srgbClr val="996633"/>
                </a:solidFill>
              </a:rPr>
              <a:t>(výjimka: GDPR – velmi specifické)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1056</Words>
  <Application>Microsoft Office PowerPoint</Application>
  <PresentationFormat>Předvádění na obrazovce (4:3)</PresentationFormat>
  <Paragraphs>154</Paragraphs>
  <Slides>18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Arial Unicode MS</vt:lpstr>
      <vt:lpstr>Times New Roman</vt:lpstr>
      <vt:lpstr>Výchozí návrh</vt:lpstr>
      <vt:lpstr> PRÁVO EVROPSKÉ UNIE   Prameny a legislativní postupy</vt:lpstr>
      <vt:lpstr>Prezentace aplikace PowerPoint</vt:lpstr>
      <vt:lpstr>Systém práva EU</vt:lpstr>
      <vt:lpstr>Systém práva EU - schéma</vt:lpstr>
      <vt:lpstr>Právo EU jako integrační nástroj</vt:lpstr>
      <vt:lpstr>Prameny práva EU</vt:lpstr>
      <vt:lpstr>Prezentace aplikace PowerPoint</vt:lpstr>
      <vt:lpstr>Prezentace aplikace PowerPoint</vt:lpstr>
      <vt:lpstr>Nařízení: nahrazuje nebo doplňuje naše zákony</vt:lpstr>
      <vt:lpstr>Směrnice: ponecháváme si naše zákony, ale jejich obsah je předurčen směrnicí, tedy Unií</vt:lpstr>
      <vt:lpstr>Ukázka směrnice (ochrana spotřebitele)</vt:lpstr>
      <vt:lpstr>Směrnice - provedení</vt:lpstr>
      <vt:lpstr>Transpozice směrnice</vt:lpstr>
      <vt:lpstr>Následky netranspozice směrnice členským státem řádně a včas</vt:lpstr>
      <vt:lpstr>     Legislativní postupy v EU</vt:lpstr>
      <vt:lpstr>Řádný legislativní postup 1</vt:lpstr>
      <vt:lpstr>Řádný legislativní postup 2 (jen pro informaci)</vt:lpstr>
      <vt:lpstr>Nelegislativní právní akty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Vladimír Týč</dc:creator>
  <cp:lastModifiedBy>Tyc Vladimir</cp:lastModifiedBy>
  <cp:revision>67</cp:revision>
  <dcterms:modified xsi:type="dcterms:W3CDTF">2021-04-29T14:52:47Z</dcterms:modified>
</cp:coreProperties>
</file>