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97" r:id="rId4"/>
    <p:sldId id="258" r:id="rId5"/>
    <p:sldId id="398" r:id="rId6"/>
    <p:sldId id="261" r:id="rId7"/>
    <p:sldId id="399" r:id="rId8"/>
    <p:sldId id="400" r:id="rId9"/>
    <p:sldId id="401" r:id="rId10"/>
    <p:sldId id="265" r:id="rId11"/>
    <p:sldId id="402" r:id="rId12"/>
    <p:sldId id="406" r:id="rId13"/>
    <p:sldId id="407" r:id="rId14"/>
    <p:sldId id="408" r:id="rId15"/>
    <p:sldId id="409" r:id="rId16"/>
    <p:sldId id="410" r:id="rId17"/>
    <p:sldId id="411" r:id="rId18"/>
    <p:sldId id="414" r:id="rId19"/>
    <p:sldId id="403" r:id="rId20"/>
    <p:sldId id="404" r:id="rId21"/>
    <p:sldId id="405" r:id="rId22"/>
    <p:sldId id="259" r:id="rId23"/>
    <p:sldId id="260" r:id="rId24"/>
    <p:sldId id="412" r:id="rId25"/>
    <p:sldId id="413" r:id="rId26"/>
  </p:sldIdLst>
  <p:sldSz cx="9144000" cy="5143500" type="screen16x9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840">
          <p15:clr>
            <a:srgbClr val="A4A3A4"/>
          </p15:clr>
        </p15:guide>
        <p15:guide id="12" orient="horz" pos="954">
          <p15:clr>
            <a:srgbClr val="A4A3A4"/>
          </p15:clr>
        </p15:guide>
        <p15:guide id="13" orient="horz" pos="536">
          <p15:clr>
            <a:srgbClr val="A4A3A4"/>
          </p15:clr>
        </p15:guide>
        <p15:guide id="14" orient="horz" pos="2896">
          <p15:clr>
            <a:srgbClr val="A4A3A4"/>
          </p15:clr>
        </p15:guide>
        <p15:guide id="15" orient="horz" pos="2958">
          <p15:clr>
            <a:srgbClr val="A4A3A4"/>
          </p15:clr>
        </p15:guide>
        <p15:guide id="16" pos="321">
          <p15:clr>
            <a:srgbClr val="A4A3A4"/>
          </p15:clr>
        </p15:guide>
        <p15:guide id="17" pos="5418">
          <p15:clr>
            <a:srgbClr val="A4A3A4"/>
          </p15:clr>
        </p15:guide>
        <p15:guide id="18" pos="682">
          <p15:clr>
            <a:srgbClr val="A4A3A4"/>
          </p15:clr>
        </p15:guide>
        <p15:guide id="19" pos="2766">
          <p15:clr>
            <a:srgbClr val="A4A3A4"/>
          </p15:clr>
        </p15:guide>
        <p15:guide id="2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576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8" y="731838"/>
            <a:ext cx="65008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310501"/>
            <a:ext cx="1160207" cy="80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43815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36036"/>
            <a:ext cx="649064" cy="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3" y="1514475"/>
            <a:ext cx="3079691" cy="2124988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21" y="1713809"/>
            <a:ext cx="6667566" cy="1728629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0EA36C-FD4E-42BA-A39A-0B5325403C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3CE66A-9F7B-43B2-BEE8-47B50CE15D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CC732-7487-49F8-8D84-58121E52C3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5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310501"/>
            <a:ext cx="1151994" cy="7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972001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967886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67703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271306"/>
            <a:ext cx="3913810" cy="29225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50268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3310702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519112"/>
            <a:ext cx="390074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519113"/>
            <a:ext cx="3913810" cy="3674726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519112"/>
            <a:ext cx="806490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064900" cy="3386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00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00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00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00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91A7B-1A64-45ED-B561-4DE39B5238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Administration Activities. Decision-making.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5CA6A3-5B2B-4634-8F94-96E766AA76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156414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42A0D-6C37-4656-9E9D-4A31545A2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0A59D-CB55-4BCF-92D7-43EA15BA7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Normative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–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and </a:t>
            </a:r>
            <a:r>
              <a:rPr lang="cs-CZ" dirty="0" err="1"/>
              <a:t>recipients</a:t>
            </a:r>
            <a:r>
              <a:rPr lang="cs-CZ" dirty="0"/>
              <a:t> are </a:t>
            </a:r>
            <a:r>
              <a:rPr lang="cs-CZ" dirty="0" err="1"/>
              <a:t>abstract</a:t>
            </a:r>
            <a:r>
              <a:rPr lang="cs-CZ" dirty="0"/>
              <a:t> = </a:t>
            </a:r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Bodies</a:t>
            </a:r>
            <a:r>
              <a:rPr lang="cs-CZ" dirty="0"/>
              <a:t>,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internal</a:t>
            </a:r>
            <a:endParaRPr lang="cs-CZ" dirty="0"/>
          </a:p>
          <a:p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–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and </a:t>
            </a:r>
            <a:r>
              <a:rPr lang="cs-CZ" dirty="0" err="1"/>
              <a:t>recipients</a:t>
            </a:r>
            <a:r>
              <a:rPr lang="cs-CZ" dirty="0"/>
              <a:t> are </a:t>
            </a:r>
            <a:r>
              <a:rPr lang="cs-CZ" dirty="0" err="1"/>
              <a:t>specific</a:t>
            </a:r>
            <a:r>
              <a:rPr lang="cs-CZ" dirty="0"/>
              <a:t>,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internal</a:t>
            </a:r>
            <a:endParaRPr lang="cs-CZ" dirty="0"/>
          </a:p>
          <a:p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–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recipients</a:t>
            </a:r>
            <a:r>
              <a:rPr lang="cs-CZ" dirty="0"/>
              <a:t> are </a:t>
            </a:r>
            <a:r>
              <a:rPr lang="cs-CZ" dirty="0" err="1"/>
              <a:t>abstract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are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round</a:t>
            </a:r>
            <a:r>
              <a:rPr lang="cs-CZ" dirty="0"/>
              <a:t> (</a:t>
            </a:r>
            <a:r>
              <a:rPr lang="cs-CZ" dirty="0" err="1"/>
              <a:t>rare</a:t>
            </a:r>
            <a:r>
              <a:rPr lang="cs-CZ" dirty="0"/>
              <a:t>) = General </a:t>
            </a:r>
            <a:r>
              <a:rPr lang="cs-CZ" dirty="0" err="1"/>
              <a:t>Measure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58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1C44849-E89A-4D20-93EA-D7558D5A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D320A3-6B24-4C7C-B9DD-96CE9DB16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Authoritative</a:t>
            </a:r>
            <a:r>
              <a:rPr lang="cs-CZ" dirty="0"/>
              <a:t>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 err="1"/>
              <a:t>Decisions</a:t>
            </a:r>
            <a:r>
              <a:rPr lang="cs-CZ" dirty="0"/>
              <a:t>, </a:t>
            </a:r>
            <a:r>
              <a:rPr lang="cs-CZ" dirty="0" err="1"/>
              <a:t>notifications</a:t>
            </a:r>
            <a:r>
              <a:rPr lang="cs-CZ" dirty="0"/>
              <a:t>, </a:t>
            </a:r>
            <a:r>
              <a:rPr lang="cs-CZ" dirty="0" err="1"/>
              <a:t>statements</a:t>
            </a:r>
            <a:r>
              <a:rPr lang="cs-CZ" dirty="0"/>
              <a:t>…</a:t>
            </a:r>
          </a:p>
          <a:p>
            <a:r>
              <a:rPr lang="cs-CZ" dirty="0" err="1"/>
              <a:t>Constitute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declare</a:t>
            </a:r>
            <a:r>
              <a:rPr lang="cs-CZ" dirty="0"/>
              <a:t> a </a:t>
            </a:r>
            <a:r>
              <a:rPr lang="cs-CZ" dirty="0" err="1"/>
              <a:t>right</a:t>
            </a:r>
            <a:r>
              <a:rPr lang="cs-CZ" dirty="0"/>
              <a:t>/duty</a:t>
            </a:r>
          </a:p>
          <a:p>
            <a:endParaRPr lang="cs-CZ" dirty="0"/>
          </a:p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cs-CZ" dirty="0"/>
          </a:p>
          <a:p>
            <a:pPr lvl="1"/>
            <a:r>
              <a:rPr lang="cs-CZ" dirty="0" err="1"/>
              <a:t>Authoritative</a:t>
            </a:r>
            <a:r>
              <a:rPr lang="cs-CZ" dirty="0"/>
              <a:t> </a:t>
            </a:r>
            <a:r>
              <a:rPr lang="cs-CZ" dirty="0" err="1"/>
              <a:t>acts</a:t>
            </a:r>
            <a:endParaRPr lang="cs-CZ" dirty="0"/>
          </a:p>
          <a:p>
            <a:pPr lvl="1"/>
            <a:r>
              <a:rPr lang="cs-CZ" dirty="0" err="1"/>
              <a:t>Acts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lvl="1"/>
            <a:r>
              <a:rPr lang="cs-CZ" dirty="0" err="1"/>
              <a:t>Legally</a:t>
            </a:r>
            <a:r>
              <a:rPr lang="cs-CZ" dirty="0"/>
              <a:t> </a:t>
            </a:r>
            <a:r>
              <a:rPr lang="cs-CZ" dirty="0" err="1"/>
              <a:t>binding</a:t>
            </a:r>
            <a:endParaRPr lang="cs-CZ" dirty="0"/>
          </a:p>
          <a:p>
            <a:pPr lvl="1"/>
            <a:r>
              <a:rPr lang="cs-CZ" dirty="0" err="1"/>
              <a:t>Published</a:t>
            </a:r>
            <a:r>
              <a:rPr lang="cs-CZ" dirty="0"/>
              <a:t> by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Bodies</a:t>
            </a:r>
            <a:endParaRPr lang="cs-CZ" dirty="0"/>
          </a:p>
          <a:p>
            <a:pPr lvl="1"/>
            <a:r>
              <a:rPr lang="cs-CZ" dirty="0" err="1"/>
              <a:t>Published</a:t>
            </a:r>
            <a:r>
              <a:rPr lang="cs-CZ" dirty="0"/>
              <a:t> by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  <a:p>
            <a:pPr lvl="1"/>
            <a:r>
              <a:rPr lang="cs-CZ" dirty="0"/>
              <a:t>Are </a:t>
            </a:r>
            <a:r>
              <a:rPr lang="cs-CZ" dirty="0" err="1"/>
              <a:t>concerned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duties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individual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955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A3606-36B6-40CF-947A-2BE4890670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Good Governance (Administration).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D5769A-7165-474C-8AD3-439E5BD98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1826277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DEFDA6F7-D137-48C9-8DA2-70F3DD5E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Importance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D00BB7D-AE80-462C-9D30-28D69866A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Administration</a:t>
            </a:r>
            <a:r>
              <a:rPr lang="cs-CZ" dirty="0"/>
              <a:t> as a </a:t>
            </a:r>
            <a:r>
              <a:rPr lang="cs-CZ" dirty="0" err="1"/>
              <a:t>service</a:t>
            </a:r>
            <a:r>
              <a:rPr lang="cs-CZ" dirty="0"/>
              <a:t> –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people</a:t>
            </a:r>
            <a:r>
              <a:rPr lang="cs-CZ" dirty="0"/>
              <a:t> are </a:t>
            </a:r>
            <a:r>
              <a:rPr lang="cs-CZ" dirty="0" err="1"/>
              <a:t>enabled</a:t>
            </a:r>
            <a:r>
              <a:rPr lang="cs-CZ" dirty="0"/>
              <a:t> to </a:t>
            </a:r>
            <a:r>
              <a:rPr lang="cs-CZ" dirty="0" err="1"/>
              <a:t>participate</a:t>
            </a:r>
            <a:r>
              <a:rPr lang="cs-CZ" dirty="0"/>
              <a:t> in and supervise,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Reliability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Liability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Transparency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Effectiveness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CF6ADB-3DDD-4F6A-A5A3-68688C4F83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70E850-7E88-4A76-9ED8-EF7F976C02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498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B660A-B679-4D08-B5C3-B21F65933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501227"/>
            <a:ext cx="8064900" cy="3872773"/>
          </a:xfrm>
        </p:spPr>
        <p:txBody>
          <a:bodyPr/>
          <a:lstStyle/>
          <a:p>
            <a:r>
              <a:rPr lang="cs-CZ" dirty="0"/>
              <a:t>= </a:t>
            </a:r>
            <a:r>
              <a:rPr lang="cs-CZ" dirty="0" err="1"/>
              <a:t>describes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,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legally</a:t>
            </a:r>
            <a:r>
              <a:rPr lang="cs-CZ" dirty="0"/>
              <a:t> </a:t>
            </a:r>
            <a:r>
              <a:rPr lang="cs-CZ" dirty="0" err="1"/>
              <a:t>prescribed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non-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principles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91373A-8C3F-4D6C-AA04-25D1E3DE75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0E7E76-E33E-4972-AE81-3D01A0BF9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9976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EDAD9-F2FD-4116-988E-4942EF68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B2C03-3725-44C5-812B-AB97A8D28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courts</a:t>
            </a:r>
            <a:r>
              <a:rPr lang="cs-CZ" dirty="0"/>
              <a:t> </a:t>
            </a:r>
          </a:p>
          <a:p>
            <a:r>
              <a:rPr lang="cs-CZ" dirty="0" err="1"/>
              <a:t>Acts</a:t>
            </a:r>
            <a:r>
              <a:rPr lang="cs-CZ" dirty="0"/>
              <a:t> –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  <a:p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endParaRPr lang="cs-CZ" dirty="0"/>
          </a:p>
          <a:p>
            <a:r>
              <a:rPr lang="cs-CZ" dirty="0"/>
              <a:t>International </a:t>
            </a:r>
            <a:r>
              <a:rPr lang="cs-CZ" dirty="0" err="1"/>
              <a:t>organizations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,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recommendations</a:t>
            </a:r>
            <a:endParaRPr lang="cs-CZ" dirty="0"/>
          </a:p>
          <a:p>
            <a:r>
              <a:rPr lang="cs-CZ" dirty="0" err="1"/>
              <a:t>ombudsmen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EBFB35-269C-4787-95F1-303F3E193D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8329C9-6FA9-4979-8D15-3ACE9C77C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1016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4196C-2725-45C5-9FBA-A3B49C5D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2C93B-D065-4E30-A651-B3DFE94BC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̶Constitutional Court – appl</a:t>
            </a:r>
            <a:r>
              <a:rPr lang="cs-CZ" dirty="0" err="1"/>
              <a:t>yi</a:t>
            </a:r>
            <a:r>
              <a:rPr lang="en-US" dirty="0"/>
              <a:t>ng legal principles not expressly included in legal</a:t>
            </a:r>
            <a:r>
              <a:rPr lang="cs-CZ" dirty="0"/>
              <a:t> </a:t>
            </a:r>
            <a:r>
              <a:rPr lang="en-US" dirty="0"/>
              <a:t>regulations</a:t>
            </a:r>
          </a:p>
          <a:p>
            <a:r>
              <a:rPr lang="en-US" dirty="0"/>
              <a:t>̶Supreme Administrative Court</a:t>
            </a:r>
          </a:p>
          <a:p>
            <a:r>
              <a:rPr lang="en-US" dirty="0"/>
              <a:t>̶European Court of Human Rights</a:t>
            </a:r>
          </a:p>
          <a:p>
            <a:r>
              <a:rPr lang="en-US" dirty="0"/>
              <a:t>̶Court of Justice of the European Union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9B14EA-97B5-4FFE-9CFE-25173FA616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93304E-D69C-4FE7-ABF0-ED24FB4BD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5617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918C5-2885-4F75-A895-CDE5D2305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Ombudsmen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FFF14-1370-4F35-B676-BB0004FC6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ombudsman –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, Public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Principles</a:t>
            </a:r>
            <a:endParaRPr lang="cs-CZ" dirty="0"/>
          </a:p>
          <a:p>
            <a:endParaRPr lang="cs-CZ" dirty="0"/>
          </a:p>
          <a:p>
            <a:r>
              <a:rPr lang="cs-CZ" dirty="0"/>
              <a:t>Czech Ombudsman – Ten </a:t>
            </a:r>
            <a:r>
              <a:rPr lang="cs-CZ" dirty="0" err="1"/>
              <a:t>Commandments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Administration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37D30F-56DB-4A73-99C8-FA40840A5A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8CB2DF-D830-4344-8B12-5F2B51BE08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0551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2455D-FA8A-4FEB-9FAB-518CA630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406400"/>
            <a:ext cx="8064900" cy="3967600"/>
          </a:xfrm>
        </p:spPr>
        <p:txBody>
          <a:bodyPr/>
          <a:lstStyle/>
          <a:p>
            <a:r>
              <a:rPr lang="cs-CZ" dirty="0"/>
              <a:t>Legality</a:t>
            </a:r>
          </a:p>
          <a:p>
            <a:r>
              <a:rPr lang="cs-CZ" dirty="0" err="1"/>
              <a:t>Equality</a:t>
            </a:r>
            <a:endParaRPr lang="cs-CZ" dirty="0"/>
          </a:p>
          <a:p>
            <a:r>
              <a:rPr lang="cs-CZ" dirty="0"/>
              <a:t>Integrity</a:t>
            </a:r>
          </a:p>
          <a:p>
            <a:r>
              <a:rPr lang="cs-CZ" dirty="0" err="1"/>
              <a:t>Objectivity</a:t>
            </a:r>
            <a:endParaRPr lang="cs-CZ" dirty="0"/>
          </a:p>
          <a:p>
            <a:r>
              <a:rPr lang="cs-CZ" dirty="0" err="1"/>
              <a:t>Fairness</a:t>
            </a:r>
            <a:endParaRPr lang="cs-CZ" dirty="0"/>
          </a:p>
          <a:p>
            <a:r>
              <a:rPr lang="cs-CZ" dirty="0" err="1"/>
              <a:t>Courtesy</a:t>
            </a:r>
            <a:endParaRPr lang="cs-CZ" dirty="0"/>
          </a:p>
          <a:p>
            <a:r>
              <a:rPr lang="cs-CZ" dirty="0" err="1"/>
              <a:t>Transparency</a:t>
            </a:r>
            <a:endParaRPr lang="cs-CZ" dirty="0"/>
          </a:p>
          <a:p>
            <a:r>
              <a:rPr lang="cs-CZ" dirty="0" err="1"/>
              <a:t>Liability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A7E2DC1-4626-4DF0-83E5-42CACCD27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DA0268-1019-4776-A6DD-9A05A3FDD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92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CF51E-BF2D-4EA7-9838-FC4D01F502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Transparency of Public Administration, Personal Data Protection.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14073C-6D91-49C1-B5B6-E302060B43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250917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1C87E-5335-4797-9A3C-A520801C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en-US" dirty="0"/>
              <a:t>Administration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D2FCEE-9B6A-4D99-AB54-A9255A4B4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Administration = intentional activity aimed at reaching stated goal</a:t>
            </a:r>
          </a:p>
          <a:p>
            <a:r>
              <a:rPr lang="en-US" dirty="0"/>
              <a:t>Public Administration = Administration of public </a:t>
            </a:r>
            <a:r>
              <a:rPr lang="cs-CZ" dirty="0" err="1"/>
              <a:t>affairs</a:t>
            </a:r>
            <a:r>
              <a:rPr lang="en-US" dirty="0"/>
              <a:t> in public interest</a:t>
            </a:r>
          </a:p>
          <a:p>
            <a:endParaRPr lang="en-US" dirty="0"/>
          </a:p>
          <a:p>
            <a:r>
              <a:rPr lang="en-US" dirty="0"/>
              <a:t>In opposition to the private </a:t>
            </a:r>
            <a:r>
              <a:rPr lang="cs-CZ"/>
              <a:t>affairs</a:t>
            </a:r>
            <a:r>
              <a:rPr lang="en-US"/>
              <a:t> </a:t>
            </a:r>
            <a:r>
              <a:rPr lang="en-US" dirty="0"/>
              <a:t>administered in private interest</a:t>
            </a:r>
          </a:p>
          <a:p>
            <a:endParaRPr lang="en-US" dirty="0"/>
          </a:p>
          <a:p>
            <a:r>
              <a:rPr lang="en-US" dirty="0"/>
              <a:t>Performed by Public Bodies as their duty by public means, often authoritative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79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DDB0C-4D58-429D-8358-685275D2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Transparency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66032-7502-4AB9-A8D8-01189CD4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Power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Power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Power</a:t>
            </a:r>
            <a:r>
              <a:rPr lang="cs-CZ" dirty="0"/>
              <a:t> (Public </a:t>
            </a:r>
            <a:r>
              <a:rPr lang="cs-CZ" dirty="0" err="1"/>
              <a:t>Administration</a:t>
            </a:r>
            <a:r>
              <a:rPr lang="cs-CZ" dirty="0"/>
              <a:t>) </a:t>
            </a:r>
            <a:r>
              <a:rPr lang="cs-CZ" dirty="0" err="1"/>
              <a:t>is</a:t>
            </a:r>
            <a:r>
              <a:rPr lang="cs-CZ" dirty="0"/>
              <a:t> performer</a:t>
            </a:r>
          </a:p>
          <a:p>
            <a:r>
              <a:rPr lang="cs-CZ" dirty="0"/>
              <a:t>Public </a:t>
            </a:r>
            <a:r>
              <a:rPr lang="cs-CZ" dirty="0" err="1"/>
              <a:t>Administration</a:t>
            </a:r>
            <a:r>
              <a:rPr lang="cs-CZ" dirty="0"/>
              <a:t> –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allows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  <a:p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credibility</a:t>
            </a:r>
            <a:endParaRPr lang="cs-CZ" dirty="0"/>
          </a:p>
          <a:p>
            <a:r>
              <a:rPr lang="cs-CZ" dirty="0" err="1"/>
              <a:t>Decreases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corruption</a:t>
            </a:r>
            <a:endParaRPr lang="cs-CZ" dirty="0"/>
          </a:p>
          <a:p>
            <a:r>
              <a:rPr lang="cs-CZ" dirty="0"/>
              <a:t>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290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1921E-950C-46A0-AAE1-4AC94DD7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D6A67-50D2-4FFE-B438-02A8E0250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Constitutional</a:t>
            </a:r>
            <a:r>
              <a:rPr lang="cs-CZ" dirty="0"/>
              <a:t> duty </a:t>
            </a:r>
            <a:r>
              <a:rPr lang="cs-CZ" dirty="0" err="1"/>
              <a:t>of</a:t>
            </a:r>
            <a:r>
              <a:rPr lang="cs-CZ" dirty="0"/>
              <a:t> Pulic </a:t>
            </a:r>
            <a:r>
              <a:rPr lang="cs-CZ" dirty="0" err="1"/>
              <a:t>Bodies</a:t>
            </a:r>
            <a:r>
              <a:rPr lang="cs-CZ" dirty="0"/>
              <a:t> to </a:t>
            </a:r>
            <a:r>
              <a:rPr lang="cs-CZ" dirty="0" err="1"/>
              <a:t>inform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r>
              <a:rPr lang="cs-CZ" dirty="0" err="1"/>
              <a:t>Aarhus</a:t>
            </a:r>
            <a:r>
              <a:rPr lang="cs-CZ" dirty="0"/>
              <a:t> </a:t>
            </a:r>
            <a:r>
              <a:rPr lang="cs-CZ" dirty="0" err="1"/>
              <a:t>Convention</a:t>
            </a:r>
            <a:endParaRPr lang="cs-CZ" dirty="0"/>
          </a:p>
          <a:p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righht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environment</a:t>
            </a:r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684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A2363-A152-475D-88CA-AB35F03A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Manifestations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transparency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FCFA2-E0D8-4C5A-999C-09849CB75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Register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contracts</a:t>
            </a:r>
            <a:endParaRPr lang="cs-CZ" dirty="0"/>
          </a:p>
          <a:p>
            <a:r>
              <a:rPr lang="cs-CZ" dirty="0" err="1"/>
              <a:t>Act</a:t>
            </a:r>
            <a:r>
              <a:rPr lang="cs-CZ" dirty="0"/>
              <a:t> no. 106/1999, on </a:t>
            </a:r>
            <a:r>
              <a:rPr lang="cs-CZ" dirty="0" err="1"/>
              <a:t>the</a:t>
            </a:r>
            <a:r>
              <a:rPr lang="cs-CZ" dirty="0"/>
              <a:t> Free </a:t>
            </a:r>
            <a:r>
              <a:rPr lang="cs-CZ" dirty="0" err="1"/>
              <a:t>Acces</a:t>
            </a:r>
            <a:r>
              <a:rPr lang="cs-CZ" dirty="0"/>
              <a:t> to </a:t>
            </a:r>
            <a:r>
              <a:rPr lang="cs-CZ" dirty="0" err="1"/>
              <a:t>Information</a:t>
            </a:r>
            <a:endParaRPr lang="cs-CZ" dirty="0"/>
          </a:p>
          <a:p>
            <a:r>
              <a:rPr lang="cs-CZ" dirty="0" err="1"/>
              <a:t>Act</a:t>
            </a:r>
            <a:r>
              <a:rPr lang="cs-CZ" dirty="0"/>
              <a:t> no. 123/1998,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Environment</a:t>
            </a:r>
          </a:p>
        </p:txBody>
      </p:sp>
    </p:spTree>
    <p:extLst>
      <p:ext uri="{BB962C8B-B14F-4D97-AF65-F5344CB8AC3E}">
        <p14:creationId xmlns:p14="http://schemas.microsoft.com/office/powerpoint/2010/main" val="2791102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58C9B-DAE3-4583-98EB-E9546E0C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Register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/>
              <a:t>contracts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45404-60B5-49B9-89CE-11ABC20BA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Act</a:t>
            </a:r>
            <a:r>
              <a:rPr lang="cs-CZ" dirty="0"/>
              <a:t> no. 340/2015</a:t>
            </a:r>
          </a:p>
          <a:p>
            <a:r>
              <a:rPr lang="cs-CZ" dirty="0"/>
              <a:t>Public </a:t>
            </a:r>
            <a:r>
              <a:rPr lang="cs-CZ" dirty="0" err="1"/>
              <a:t>Bodies</a:t>
            </a:r>
            <a:endParaRPr lang="cs-CZ" dirty="0"/>
          </a:p>
          <a:p>
            <a:r>
              <a:rPr lang="cs-CZ" dirty="0"/>
              <a:t>Duty to </a:t>
            </a:r>
            <a:r>
              <a:rPr lang="cs-CZ" dirty="0" err="1"/>
              <a:t>publish</a:t>
            </a:r>
            <a:r>
              <a:rPr lang="cs-CZ" dirty="0"/>
              <a:t> </a:t>
            </a:r>
            <a:r>
              <a:rPr lang="cs-CZ" dirty="0" err="1"/>
              <a:t>contracts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hogher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50.000CZK</a:t>
            </a:r>
          </a:p>
          <a:p>
            <a:r>
              <a:rPr lang="cs-CZ" dirty="0" err="1"/>
              <a:t>Publishing</a:t>
            </a:r>
            <a:r>
              <a:rPr lang="cs-CZ" dirty="0"/>
              <a:t> =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contracts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force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137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75ED0B-001D-4195-A13D-30E2CCB0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Free </a:t>
            </a:r>
            <a:r>
              <a:rPr lang="cs-CZ" dirty="0" err="1"/>
              <a:t>Acces</a:t>
            </a:r>
            <a:r>
              <a:rPr lang="cs-CZ" dirty="0"/>
              <a:t> to </a:t>
            </a:r>
            <a:r>
              <a:rPr lang="cs-CZ" dirty="0" err="1"/>
              <a:t>Information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5A25C-E832-4EA6-B344-E74B49297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Bodies</a:t>
            </a:r>
            <a:r>
              <a:rPr lang="cs-CZ" dirty="0"/>
              <a:t> </a:t>
            </a:r>
            <a:r>
              <a:rPr lang="cs-CZ" dirty="0" err="1"/>
              <a:t>publish</a:t>
            </a:r>
            <a:r>
              <a:rPr lang="cs-CZ" dirty="0"/>
              <a:t> basic </a:t>
            </a:r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by </a:t>
            </a:r>
            <a:r>
              <a:rPr lang="cs-CZ" dirty="0" err="1"/>
              <a:t>themselves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provide</a:t>
            </a:r>
            <a:r>
              <a:rPr lang="cs-CZ" dirty="0"/>
              <a:t> more </a:t>
            </a:r>
            <a:r>
              <a:rPr lang="cs-CZ" dirty="0" err="1"/>
              <a:t>information</a:t>
            </a:r>
            <a:r>
              <a:rPr lang="cs-CZ" dirty="0"/>
              <a:t> to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ask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– </a:t>
            </a:r>
            <a:r>
              <a:rPr lang="cs-CZ" dirty="0" err="1"/>
              <a:t>informal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, 15 </a:t>
            </a:r>
            <a:r>
              <a:rPr lang="cs-CZ" dirty="0" err="1"/>
              <a:t>days</a:t>
            </a:r>
            <a:r>
              <a:rPr lang="cs-CZ" dirty="0"/>
              <a:t> to </a:t>
            </a:r>
            <a:r>
              <a:rPr lang="cs-CZ" dirty="0" err="1"/>
              <a:t>reply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28AC18-D795-4C6E-9992-6217A18DF3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E6793D-EFAF-4954-906E-C696EA0E2E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1960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C9CDE-5F3B-4584-B7A7-6E94A62BF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Personal</a:t>
            </a:r>
            <a:r>
              <a:rPr lang="cs-CZ" dirty="0"/>
              <a:t> Data </a:t>
            </a:r>
            <a:r>
              <a:rPr lang="cs-CZ" dirty="0" err="1"/>
              <a:t>Protection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5ECD66-06B9-4C80-83B2-CF221195B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Personal Data Processing Act 2019 (No. 110/2019 Coll.</a:t>
            </a:r>
            <a:r>
              <a:rPr lang="cs-CZ" dirty="0"/>
              <a:t>) + GDPR</a:t>
            </a:r>
          </a:p>
          <a:p>
            <a:r>
              <a:rPr lang="cs-CZ" dirty="0" err="1"/>
              <a:t>Confidentiality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officials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Office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Data </a:t>
            </a:r>
            <a:r>
              <a:rPr lang="cs-CZ" dirty="0" err="1"/>
              <a:t>Protection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82E0DB-FF2C-4D16-B0A1-C297A6A95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5E3B0D-72C2-4199-91A7-0F49A40F9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800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A872A7-B2A5-45B2-8B96-ECF250866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99243"/>
            <a:ext cx="7886700" cy="4033480"/>
          </a:xfrm>
        </p:spPr>
        <p:txBody>
          <a:bodyPr/>
          <a:lstStyle/>
          <a:p>
            <a:r>
              <a:rPr lang="en-GB" dirty="0"/>
              <a:t>Organization – structure of Administrative Bodies</a:t>
            </a:r>
          </a:p>
          <a:p>
            <a:endParaRPr lang="en-GB" dirty="0"/>
          </a:p>
          <a:p>
            <a:r>
              <a:rPr lang="en-GB" dirty="0"/>
              <a:t>or</a:t>
            </a:r>
          </a:p>
          <a:p>
            <a:endParaRPr lang="en-GB" dirty="0"/>
          </a:p>
          <a:p>
            <a:r>
              <a:rPr lang="en-GB" dirty="0"/>
              <a:t>Activity</a:t>
            </a:r>
            <a:r>
              <a:rPr lang="cs-CZ" dirty="0"/>
              <a:t> –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Service for the public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21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5AE133-69DC-4519-BC75-47E40EA50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2611"/>
            <a:ext cx="7886700" cy="4060112"/>
          </a:xfrm>
        </p:spPr>
        <p:txBody>
          <a:bodyPr/>
          <a:lstStyle/>
          <a:p>
            <a:r>
              <a:rPr lang="en-US" dirty="0"/>
              <a:t>One of three state functions – legislation, justice, administration </a:t>
            </a:r>
          </a:p>
          <a:p>
            <a:r>
              <a:rPr lang="en-US" dirty="0"/>
              <a:t>– provides the means of </a:t>
            </a:r>
            <a:r>
              <a:rPr lang="cs-CZ" dirty="0" err="1"/>
              <a:t>the</a:t>
            </a:r>
            <a:r>
              <a:rPr lang="en-US" dirty="0"/>
              <a:t> application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Administrative Law</a:t>
            </a:r>
            <a:r>
              <a:rPr lang="cs-CZ" dirty="0"/>
              <a:t> (direct </a:t>
            </a:r>
            <a:r>
              <a:rPr lang="cs-CZ" dirty="0" err="1"/>
              <a:t>realization</a:t>
            </a:r>
            <a:r>
              <a:rPr lang="cs-CZ" dirty="0"/>
              <a:t>, </a:t>
            </a:r>
            <a:r>
              <a:rPr lang="cs-CZ" dirty="0" err="1"/>
              <a:t>authoritative</a:t>
            </a:r>
            <a:r>
              <a:rPr lang="cs-CZ" dirty="0"/>
              <a:t> </a:t>
            </a:r>
            <a:r>
              <a:rPr lang="cs-CZ" dirty="0" err="1"/>
              <a:t>application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Implements the Acts of Parliament by making its own legislation</a:t>
            </a:r>
          </a:p>
          <a:p>
            <a:pPr lvl="1"/>
            <a:r>
              <a:rPr lang="en-US" dirty="0"/>
              <a:t>Authoritatively applies the Acts on individual cases</a:t>
            </a:r>
          </a:p>
          <a:p>
            <a:pPr lvl="1"/>
            <a:r>
              <a:rPr lang="en-US" dirty="0"/>
              <a:t>Supervises compliance with the legislation</a:t>
            </a:r>
          </a:p>
          <a:p>
            <a:pPr lvl="1"/>
            <a:r>
              <a:rPr lang="en-US" dirty="0"/>
              <a:t>May punish non-compliance with the legislation</a:t>
            </a:r>
          </a:p>
          <a:p>
            <a:pPr lvl="1"/>
            <a:endParaRPr lang="en-US" dirty="0"/>
          </a:p>
          <a:p>
            <a:r>
              <a:rPr lang="en-US" dirty="0"/>
              <a:t>Is concerned with public rights and public duties – related to the state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45BA8-A9D2-4CA9-A4A6-50CBEEDFE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99243"/>
            <a:ext cx="7886700" cy="4033480"/>
          </a:xfrm>
        </p:spPr>
        <p:txBody>
          <a:bodyPr/>
          <a:lstStyle/>
          <a:p>
            <a:r>
              <a:rPr lang="en-US" dirty="0"/>
              <a:t>Executing activity</a:t>
            </a:r>
          </a:p>
          <a:p>
            <a:endParaRPr lang="en-US" dirty="0"/>
          </a:p>
          <a:p>
            <a:r>
              <a:rPr lang="en-US" dirty="0"/>
              <a:t>Authoritative activity – orders, authoritative decisions</a:t>
            </a:r>
          </a:p>
          <a:p>
            <a:endParaRPr lang="en-US" dirty="0"/>
          </a:p>
          <a:p>
            <a:r>
              <a:rPr lang="en-US" dirty="0"/>
              <a:t>Subordinate to Acts of Parliament – cannot change them, must comply with them, its own legislation must not be inconsistent with them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3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EEA94-90A6-401D-97F2-6B4A604A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5356B-0AA7-470C-AF5E-C09EBBAC5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Authoritative – superordinate, non-equal to the recipients of Public Administration</a:t>
            </a:r>
          </a:p>
          <a:p>
            <a:r>
              <a:rPr lang="en-US" dirty="0"/>
              <a:t>Non-authoritative, non-superordinate – taking care of the public (</a:t>
            </a:r>
            <a:r>
              <a:rPr lang="en-US" dirty="0" err="1"/>
              <a:t>i</a:t>
            </a:r>
            <a:r>
              <a:rPr lang="en-US" dirty="0"/>
              <a:t>. e. services), financial</a:t>
            </a:r>
          </a:p>
          <a:p>
            <a:endParaRPr lang="en-US" dirty="0"/>
          </a:p>
          <a:p>
            <a:r>
              <a:rPr lang="en-US" dirty="0"/>
              <a:t>Public means or private means</a:t>
            </a:r>
          </a:p>
          <a:p>
            <a:endParaRPr lang="en-US" dirty="0"/>
          </a:p>
          <a:p>
            <a:r>
              <a:rPr lang="en-US" dirty="0"/>
              <a:t>Legal forms or non-legal forms</a:t>
            </a:r>
          </a:p>
          <a:p>
            <a:endParaRPr lang="en-US" dirty="0"/>
          </a:p>
          <a:p>
            <a:r>
              <a:rPr lang="en-US" dirty="0"/>
              <a:t>Management and regulation</a:t>
            </a:r>
          </a:p>
        </p:txBody>
      </p:sp>
    </p:spTree>
    <p:extLst>
      <p:ext uri="{BB962C8B-B14F-4D97-AF65-F5344CB8AC3E}">
        <p14:creationId xmlns:p14="http://schemas.microsoft.com/office/powerpoint/2010/main" val="396009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FA558-23BA-4893-9CDA-1B274389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en-US" dirty="0"/>
              <a:t>Administration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50DD6-3898-479F-9E7D-C1D81CA70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Goals and 2 Tasks</a:t>
            </a:r>
          </a:p>
          <a:p>
            <a:r>
              <a:rPr lang="en-US" dirty="0"/>
              <a:t>3 Functions – planning, supervision, registration, coordination, decision-making…</a:t>
            </a:r>
          </a:p>
          <a:p>
            <a:pPr lvl="1"/>
            <a:r>
              <a:rPr lang="en-US" dirty="0"/>
              <a:t>Organizing</a:t>
            </a:r>
          </a:p>
          <a:p>
            <a:pPr lvl="1"/>
            <a:r>
              <a:rPr lang="en-US" dirty="0"/>
              <a:t>Protecting</a:t>
            </a:r>
          </a:p>
          <a:p>
            <a:r>
              <a:rPr lang="en-US" dirty="0"/>
              <a:t>4 Methods </a:t>
            </a:r>
          </a:p>
          <a:p>
            <a:pPr lvl="1"/>
            <a:r>
              <a:rPr lang="en-US" dirty="0"/>
              <a:t>General – management and regulation</a:t>
            </a:r>
          </a:p>
          <a:p>
            <a:pPr lvl="1"/>
            <a:r>
              <a:rPr lang="en-US" dirty="0"/>
              <a:t>Specific – administrative (direct influence), economic (indirect influence), organizational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7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B0EB1-042D-4FDB-A675-F3A0EBE8B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en-US" dirty="0"/>
              <a:t>Administration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22C56-D5DE-4405-8DF2-44ADF9D5F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Acts</a:t>
            </a:r>
            <a:endParaRPr lang="cs-CZ" dirty="0"/>
          </a:p>
          <a:p>
            <a:pPr lvl="2"/>
            <a:r>
              <a:rPr lang="cs-CZ" dirty="0"/>
              <a:t>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Contracts</a:t>
            </a:r>
            <a:endParaRPr lang="cs-CZ" dirty="0"/>
          </a:p>
          <a:p>
            <a:pPr lvl="2"/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Direct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Impact</a:t>
            </a:r>
            <a:endParaRPr lang="cs-CZ" dirty="0"/>
          </a:p>
          <a:p>
            <a:pPr lvl="1"/>
            <a:r>
              <a:rPr lang="cs-CZ" dirty="0"/>
              <a:t>Non </a:t>
            </a:r>
            <a:r>
              <a:rPr lang="cs-CZ" dirty="0" err="1"/>
              <a:t>Legal</a:t>
            </a:r>
            <a:r>
              <a:rPr lang="cs-CZ" dirty="0"/>
              <a:t>=</a:t>
            </a:r>
            <a:r>
              <a:rPr lang="cs-CZ" dirty="0" err="1"/>
              <a:t>Organizational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0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0F67-98A1-4B98-ABE7-ED4D8B11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Contracts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9EFD2-95F6-448F-949B-566310B55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Coordinative</a:t>
            </a:r>
            <a:r>
              <a:rPr lang="cs-CZ" dirty="0"/>
              <a:t> –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Bodies</a:t>
            </a:r>
            <a:endParaRPr lang="cs-CZ" dirty="0"/>
          </a:p>
          <a:p>
            <a:r>
              <a:rPr lang="cs-CZ" dirty="0" err="1"/>
              <a:t>Subordinative</a:t>
            </a:r>
            <a:r>
              <a:rPr lang="cs-CZ" dirty="0"/>
              <a:t> –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and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Body, </a:t>
            </a:r>
            <a:r>
              <a:rPr lang="cs-CZ" dirty="0" err="1"/>
              <a:t>substitutes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Decision</a:t>
            </a:r>
            <a:endParaRPr lang="cs-CZ" dirty="0"/>
          </a:p>
          <a:p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,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are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95151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859</Words>
  <Application>Microsoft Office PowerPoint</Application>
  <PresentationFormat>Předvádění na obrazovce (16:9)</PresentationFormat>
  <Paragraphs>152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Presentation_MU_EN</vt:lpstr>
      <vt:lpstr>Public Administration Activities. Decision-making.</vt:lpstr>
      <vt:lpstr>Public Administration </vt:lpstr>
      <vt:lpstr>Prezentace aplikace PowerPoint</vt:lpstr>
      <vt:lpstr>Prezentace aplikace PowerPoint</vt:lpstr>
      <vt:lpstr>Prezentace aplikace PowerPoint</vt:lpstr>
      <vt:lpstr>General types of activities</vt:lpstr>
      <vt:lpstr>The Chain of Realization of Public Administration Activities</vt:lpstr>
      <vt:lpstr>The Chain of Realization of Public Administration Activities II</vt:lpstr>
      <vt:lpstr>Public Law Contracts</vt:lpstr>
      <vt:lpstr>Administrative Acts</vt:lpstr>
      <vt:lpstr>Individual Administrative Acts</vt:lpstr>
      <vt:lpstr>Principles of Good Governance (Administration).</vt:lpstr>
      <vt:lpstr>Importance</vt:lpstr>
      <vt:lpstr>Prezentace aplikace PowerPoint</vt:lpstr>
      <vt:lpstr>Sources</vt:lpstr>
      <vt:lpstr>Courts</vt:lpstr>
      <vt:lpstr>Ombudsmen</vt:lpstr>
      <vt:lpstr>Prezentace aplikace PowerPoint</vt:lpstr>
      <vt:lpstr>Transparency of Public Administration, Personal Data Protection.</vt:lpstr>
      <vt:lpstr>Transparency of Public Administration</vt:lpstr>
      <vt:lpstr>Information</vt:lpstr>
      <vt:lpstr>Manifestations of transparency</vt:lpstr>
      <vt:lpstr>Register of contracts</vt:lpstr>
      <vt:lpstr>Free Acces to Information</vt:lpstr>
      <vt:lpstr>Personal Data Protection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Anna Chamráthová</cp:lastModifiedBy>
  <cp:revision>37</cp:revision>
  <cp:lastPrinted>1601-01-01T00:00:00Z</cp:lastPrinted>
  <dcterms:created xsi:type="dcterms:W3CDTF">2019-02-19T12:48:56Z</dcterms:created>
  <dcterms:modified xsi:type="dcterms:W3CDTF">2021-04-09T18:58:41Z</dcterms:modified>
</cp:coreProperties>
</file>