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97" r:id="rId4"/>
    <p:sldId id="258" r:id="rId5"/>
    <p:sldId id="398" r:id="rId6"/>
    <p:sldId id="261" r:id="rId7"/>
    <p:sldId id="399" r:id="rId8"/>
    <p:sldId id="400" r:id="rId9"/>
    <p:sldId id="401" r:id="rId10"/>
    <p:sldId id="265" r:id="rId11"/>
    <p:sldId id="402" r:id="rId12"/>
    <p:sldId id="406" r:id="rId13"/>
    <p:sldId id="407" r:id="rId14"/>
    <p:sldId id="408" r:id="rId15"/>
    <p:sldId id="409" r:id="rId16"/>
    <p:sldId id="410" r:id="rId17"/>
    <p:sldId id="411" r:id="rId18"/>
    <p:sldId id="414" r:id="rId19"/>
    <p:sldId id="403" r:id="rId20"/>
    <p:sldId id="404" r:id="rId21"/>
    <p:sldId id="405" r:id="rId22"/>
    <p:sldId id="259" r:id="rId23"/>
    <p:sldId id="260" r:id="rId24"/>
    <p:sldId id="412" r:id="rId25"/>
    <p:sldId id="413" r:id="rId26"/>
  </p:sldIdLst>
  <p:sldSz cx="9144000" cy="5143500" type="screen16x9"/>
  <p:notesSz cx="6669088" cy="9753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orient="horz" pos="840">
          <p15:clr>
            <a:srgbClr val="A4A3A4"/>
          </p15:clr>
        </p15:guide>
        <p15:guide id="12" orient="horz" pos="954">
          <p15:clr>
            <a:srgbClr val="A4A3A4"/>
          </p15:clr>
        </p15:guide>
        <p15:guide id="13" orient="horz" pos="536">
          <p15:clr>
            <a:srgbClr val="A4A3A4"/>
          </p15:clr>
        </p15:guide>
        <p15:guide id="14" orient="horz" pos="2896">
          <p15:clr>
            <a:srgbClr val="A4A3A4"/>
          </p15:clr>
        </p15:guide>
        <p15:guide id="15" orient="horz" pos="2958">
          <p15:clr>
            <a:srgbClr val="A4A3A4"/>
          </p15:clr>
        </p15:guide>
        <p15:guide id="16" pos="321">
          <p15:clr>
            <a:srgbClr val="A4A3A4"/>
          </p15:clr>
        </p15:guide>
        <p15:guide id="17" pos="5418">
          <p15:clr>
            <a:srgbClr val="A4A3A4"/>
          </p15:clr>
        </p15:guide>
        <p15:guide id="18" pos="682">
          <p15:clr>
            <a:srgbClr val="A4A3A4"/>
          </p15:clr>
        </p15:guide>
        <p15:guide id="19" pos="2766">
          <p15:clr>
            <a:srgbClr val="A4A3A4"/>
          </p15:clr>
        </p15:guide>
        <p15:guide id="2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6754" autoAdjust="0"/>
  </p:normalViewPr>
  <p:slideViewPr>
    <p:cSldViewPr snapToGrid="0">
      <p:cViewPr varScale="1">
        <p:scale>
          <a:sx n="113" d="100"/>
          <a:sy n="113" d="100"/>
        </p:scale>
        <p:origin x="576" y="91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150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592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150" y="926592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31838"/>
            <a:ext cx="65008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227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7"/>
            <a:ext cx="2889938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Arial" charset="0"/>
        <a:ea typeface="+mn-ea"/>
        <a:cs typeface="+mn-cs"/>
      </a:defRPr>
    </a:lvl1pPr>
    <a:lvl2pPr marL="342900" algn="l" rtl="0" fontAlgn="base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Arial" charset="0"/>
        <a:ea typeface="+mn-ea"/>
        <a:cs typeface="+mn-cs"/>
      </a:defRPr>
    </a:lvl2pPr>
    <a:lvl3pPr marL="685800" algn="l" rtl="0" fontAlgn="base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Arial" charset="0"/>
        <a:ea typeface="+mn-ea"/>
        <a:cs typeface="+mn-cs"/>
      </a:defRPr>
    </a:lvl3pPr>
    <a:lvl4pPr marL="1028700" algn="l" rtl="0" fontAlgn="base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Arial" charset="0"/>
        <a:ea typeface="+mn-ea"/>
        <a:cs typeface="+mn-cs"/>
      </a:defRPr>
    </a:lvl4pPr>
    <a:lvl5pPr marL="1371600" algn="l" rtl="0" fontAlgn="base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Arial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310501"/>
            <a:ext cx="1160207" cy="8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539034"/>
            <a:ext cx="3915001" cy="2403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243000">
            <a:noAutofit/>
          </a:bodyPr>
          <a:lstStyle>
            <a:lvl1pPr algn="l">
              <a:lnSpc>
                <a:spcPts val="1350"/>
              </a:lnSpc>
              <a:defRPr sz="11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7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243000">
            <a:noAutofit/>
          </a:bodyPr>
          <a:lstStyle>
            <a:lvl1pPr algn="l">
              <a:lnSpc>
                <a:spcPts val="1350"/>
              </a:lnSpc>
              <a:defRPr sz="11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7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539034"/>
            <a:ext cx="3915001" cy="2403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DD87E7-64E6-409D-AAA9-0E1E8D196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87016A-F642-47AA-AF46-3487FC425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6"/>
            <a:ext cx="649064" cy="4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3" y="1514475"/>
            <a:ext cx="3079691" cy="2124988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21" y="1713809"/>
            <a:ext cx="6667566" cy="1728629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E125B44-EA9F-40DC-9421-87D42174D6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0835EBE0-0CC4-4619-A835-594CA361B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0EA36C-FD4E-42BA-A39A-0B5325403C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3CE66A-9F7B-43B2-BEE8-47B50CE15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CC732-7487-49F8-8D84-58121E52C3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850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1"/>
            <a:ext cx="1151994" cy="7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93BF41-B706-49E8-B7FA-8060D47E6D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0000" y="1269001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1F5410-42DE-48DA-B323-AA83D3831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353" y="1271306"/>
            <a:ext cx="3913810" cy="29225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8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48A4555-0F9C-4A22-8625-3652A80B55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269002"/>
            <a:ext cx="2483644" cy="1673033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243000">
            <a:noAutofit/>
          </a:bodyPr>
          <a:lstStyle>
            <a:lvl1pPr algn="l">
              <a:lnSpc>
                <a:spcPts val="1350"/>
              </a:lnSpc>
              <a:defRPr sz="11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243000">
            <a:noAutofit/>
          </a:bodyPr>
          <a:lstStyle>
            <a:lvl1pPr algn="l">
              <a:lnSpc>
                <a:spcPts val="1350"/>
              </a:lnSpc>
              <a:defRPr sz="11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243000">
            <a:noAutofit/>
          </a:bodyPr>
          <a:lstStyle>
            <a:lvl1pPr algn="l">
              <a:lnSpc>
                <a:spcPts val="1350"/>
              </a:lnSpc>
              <a:defRPr sz="11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8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8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8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269002"/>
            <a:ext cx="2483644" cy="1673033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269002"/>
            <a:ext cx="2483644" cy="1673033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00DC3A2-14E1-473A-B25E-6F394845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353" y="519113"/>
            <a:ext cx="3913810" cy="3674726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8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4B6ECE6-3CAB-406D-8792-674A6CA54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37AB8-74B6-442A-8014-2FF0C0F3F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00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00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00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00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91A7B-1A64-45ED-B561-4DE39B5238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Administration Activities. Decision-making.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5CA6A3-5B2B-4634-8F94-96E766AA7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Anna Chamráthová Richterová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D9A59D-7F36-41F8-9459-33E1DF574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3"/>
    </mc:Choice>
    <mc:Fallback>
      <p:transition spd="slow" advTm="3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42A0D-6C37-4656-9E9D-4A31545A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Acts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40A59D-CB55-4BCF-92D7-43EA15BA7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Normative </a:t>
            </a:r>
            <a:r>
              <a:rPr lang="cs-CZ" b="1" dirty="0" err="1"/>
              <a:t>Administrative</a:t>
            </a:r>
            <a:r>
              <a:rPr lang="cs-CZ" b="1" dirty="0"/>
              <a:t> </a:t>
            </a:r>
            <a:r>
              <a:rPr lang="cs-CZ" b="1" dirty="0" err="1"/>
              <a:t>Acts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subjects</a:t>
            </a:r>
            <a:r>
              <a:rPr lang="cs-CZ" dirty="0"/>
              <a:t> and </a:t>
            </a:r>
            <a:r>
              <a:rPr lang="cs-CZ" dirty="0" err="1"/>
              <a:t>recipients</a:t>
            </a:r>
            <a:r>
              <a:rPr lang="cs-CZ" dirty="0"/>
              <a:t> are </a:t>
            </a:r>
            <a:r>
              <a:rPr lang="cs-CZ" dirty="0" err="1"/>
              <a:t>abstract</a:t>
            </a:r>
            <a:r>
              <a:rPr lang="cs-CZ" dirty="0"/>
              <a:t> = </a:t>
            </a:r>
            <a:r>
              <a:rPr lang="cs-CZ" dirty="0" err="1"/>
              <a:t>legislation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Bodies</a:t>
            </a:r>
            <a:r>
              <a:rPr lang="cs-CZ" dirty="0"/>
              <a:t>,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internal</a:t>
            </a:r>
            <a:endParaRPr lang="cs-CZ" dirty="0"/>
          </a:p>
          <a:p>
            <a:r>
              <a:rPr lang="cs-CZ" b="1" dirty="0" err="1"/>
              <a:t>Individual</a:t>
            </a:r>
            <a:r>
              <a:rPr lang="cs-CZ" b="1" dirty="0"/>
              <a:t> </a:t>
            </a:r>
            <a:r>
              <a:rPr lang="cs-CZ" b="1" dirty="0" err="1"/>
              <a:t>Administrative</a:t>
            </a:r>
            <a:r>
              <a:rPr lang="cs-CZ" b="1" dirty="0"/>
              <a:t> </a:t>
            </a:r>
            <a:r>
              <a:rPr lang="cs-CZ" b="1" dirty="0" err="1"/>
              <a:t>Acts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subjects</a:t>
            </a:r>
            <a:r>
              <a:rPr lang="cs-CZ" dirty="0"/>
              <a:t> and </a:t>
            </a:r>
            <a:r>
              <a:rPr lang="cs-CZ" dirty="0" err="1"/>
              <a:t>recipients</a:t>
            </a:r>
            <a:r>
              <a:rPr lang="cs-CZ" dirty="0"/>
              <a:t> are </a:t>
            </a:r>
            <a:r>
              <a:rPr lang="cs-CZ" dirty="0" err="1"/>
              <a:t>specific</a:t>
            </a:r>
            <a:r>
              <a:rPr lang="cs-CZ" dirty="0"/>
              <a:t>,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internal</a:t>
            </a:r>
            <a:endParaRPr lang="cs-CZ" dirty="0"/>
          </a:p>
          <a:p>
            <a:r>
              <a:rPr lang="cs-CZ" b="1" dirty="0" err="1"/>
              <a:t>Mixed</a:t>
            </a:r>
            <a:r>
              <a:rPr lang="cs-CZ" b="1" dirty="0"/>
              <a:t> </a:t>
            </a:r>
            <a:r>
              <a:rPr lang="cs-CZ" b="1" dirty="0" err="1"/>
              <a:t>Administrative</a:t>
            </a:r>
            <a:r>
              <a:rPr lang="cs-CZ" b="1" dirty="0"/>
              <a:t> </a:t>
            </a:r>
            <a:r>
              <a:rPr lang="cs-CZ" b="1" dirty="0" err="1"/>
              <a:t>Acts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recipients</a:t>
            </a:r>
            <a:r>
              <a:rPr lang="cs-CZ" dirty="0"/>
              <a:t> are </a:t>
            </a:r>
            <a:r>
              <a:rPr lang="cs-CZ" dirty="0" err="1"/>
              <a:t>abstract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subjects</a:t>
            </a:r>
            <a:r>
              <a:rPr lang="cs-CZ" dirty="0"/>
              <a:t> are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round</a:t>
            </a:r>
            <a:r>
              <a:rPr lang="cs-CZ" dirty="0"/>
              <a:t> (</a:t>
            </a:r>
            <a:r>
              <a:rPr lang="cs-CZ" dirty="0" err="1"/>
              <a:t>rare</a:t>
            </a:r>
            <a:r>
              <a:rPr lang="cs-CZ" dirty="0"/>
              <a:t>) = General </a:t>
            </a:r>
            <a:r>
              <a:rPr lang="cs-CZ" dirty="0" err="1"/>
              <a:t>Measure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6B4D0D-234F-49AD-A4CD-102861BD5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149"/>
    </mc:Choice>
    <mc:Fallback>
      <p:transition spd="slow" advTm="28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1C44849-E89A-4D20-93EA-D7558D5AB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Acts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D320A3-6B24-4C7C-B9DD-96CE9DB16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Authoritative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Law</a:t>
            </a:r>
            <a:endParaRPr lang="cs-CZ" dirty="0"/>
          </a:p>
          <a:p>
            <a:r>
              <a:rPr lang="cs-CZ" dirty="0" err="1"/>
              <a:t>Decisions</a:t>
            </a:r>
            <a:r>
              <a:rPr lang="cs-CZ" dirty="0"/>
              <a:t>, </a:t>
            </a:r>
            <a:r>
              <a:rPr lang="cs-CZ" dirty="0" err="1"/>
              <a:t>notifications</a:t>
            </a:r>
            <a:r>
              <a:rPr lang="cs-CZ" dirty="0"/>
              <a:t>, </a:t>
            </a:r>
            <a:r>
              <a:rPr lang="cs-CZ" dirty="0" err="1"/>
              <a:t>statements</a:t>
            </a:r>
            <a:r>
              <a:rPr lang="cs-CZ" dirty="0"/>
              <a:t>…</a:t>
            </a:r>
          </a:p>
          <a:p>
            <a:r>
              <a:rPr lang="cs-CZ" dirty="0" err="1"/>
              <a:t>Constitute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declare</a:t>
            </a:r>
            <a:r>
              <a:rPr lang="cs-CZ" dirty="0"/>
              <a:t> a </a:t>
            </a:r>
            <a:r>
              <a:rPr lang="cs-CZ" dirty="0" err="1"/>
              <a:t>right</a:t>
            </a:r>
            <a:r>
              <a:rPr lang="cs-CZ" dirty="0"/>
              <a:t>/duty</a:t>
            </a:r>
          </a:p>
          <a:p>
            <a:endParaRPr lang="cs-CZ" dirty="0"/>
          </a:p>
          <a:p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Decisions</a:t>
            </a:r>
            <a:endParaRPr lang="cs-CZ" dirty="0"/>
          </a:p>
          <a:p>
            <a:pPr lvl="1"/>
            <a:r>
              <a:rPr lang="cs-CZ" dirty="0" err="1"/>
              <a:t>Authoritative</a:t>
            </a:r>
            <a:r>
              <a:rPr lang="cs-CZ" dirty="0"/>
              <a:t> </a:t>
            </a:r>
            <a:r>
              <a:rPr lang="cs-CZ" dirty="0" err="1"/>
              <a:t>acts</a:t>
            </a:r>
            <a:endParaRPr lang="cs-CZ" dirty="0"/>
          </a:p>
          <a:p>
            <a:pPr lvl="1"/>
            <a:r>
              <a:rPr lang="cs-CZ" dirty="0" err="1"/>
              <a:t>Acts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law</a:t>
            </a:r>
            <a:endParaRPr lang="cs-CZ" dirty="0"/>
          </a:p>
          <a:p>
            <a:pPr lvl="1"/>
            <a:r>
              <a:rPr lang="cs-CZ" dirty="0" err="1"/>
              <a:t>Legally</a:t>
            </a:r>
            <a:r>
              <a:rPr lang="cs-CZ" dirty="0"/>
              <a:t> </a:t>
            </a:r>
            <a:r>
              <a:rPr lang="cs-CZ" dirty="0" err="1"/>
              <a:t>binding</a:t>
            </a:r>
            <a:endParaRPr lang="cs-CZ" dirty="0"/>
          </a:p>
          <a:p>
            <a:pPr lvl="1"/>
            <a:r>
              <a:rPr lang="cs-CZ" dirty="0" err="1"/>
              <a:t>Published</a:t>
            </a:r>
            <a:r>
              <a:rPr lang="cs-CZ" dirty="0"/>
              <a:t> by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cs-CZ" dirty="0"/>
          </a:p>
          <a:p>
            <a:pPr lvl="1"/>
            <a:r>
              <a:rPr lang="cs-CZ" dirty="0" err="1"/>
              <a:t>Published</a:t>
            </a:r>
            <a:r>
              <a:rPr lang="cs-CZ" dirty="0"/>
              <a:t> by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Procedure</a:t>
            </a:r>
            <a:endParaRPr lang="cs-CZ" dirty="0"/>
          </a:p>
          <a:p>
            <a:pPr lvl="1"/>
            <a:r>
              <a:rPr lang="cs-CZ" dirty="0"/>
              <a:t>Are </a:t>
            </a:r>
            <a:r>
              <a:rPr lang="cs-CZ" dirty="0" err="1"/>
              <a:t>concerned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and </a:t>
            </a:r>
            <a:r>
              <a:rPr lang="cs-CZ" dirty="0" err="1"/>
              <a:t>duties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individual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D6F0A4-7C0D-49E2-A1F0-530BECBC1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5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27"/>
    </mc:Choice>
    <mc:Fallback>
      <p:transition spd="slow" advTm="31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A3606-36B6-40CF-947A-2BE489067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of Good Governance (Administration).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D5769A-7165-474C-8AD3-439E5BD98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Anna Chamráthová Richterová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16C964F-6B41-4B1A-B3D7-846AD352B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5"/>
    </mc:Choice>
    <mc:Fallback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EFDA6F7-D137-48C9-8DA2-70F3DD5E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Importance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D00BB7D-AE80-462C-9D30-28D69866A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cs-CZ" dirty="0" err="1"/>
              <a:t>Administration</a:t>
            </a:r>
            <a:r>
              <a:rPr lang="cs-CZ" dirty="0"/>
              <a:t> as a </a:t>
            </a:r>
            <a:r>
              <a:rPr lang="cs-CZ" dirty="0" err="1"/>
              <a:t>service</a:t>
            </a:r>
            <a:r>
              <a:rPr lang="cs-CZ" dirty="0"/>
              <a:t> –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</a:t>
            </a:r>
            <a:r>
              <a:rPr lang="cs-CZ" dirty="0" err="1"/>
              <a:t>people</a:t>
            </a:r>
            <a:r>
              <a:rPr lang="cs-CZ" dirty="0"/>
              <a:t> are </a:t>
            </a:r>
            <a:r>
              <a:rPr lang="cs-CZ" dirty="0" err="1"/>
              <a:t>enabled</a:t>
            </a:r>
            <a:r>
              <a:rPr lang="cs-CZ" dirty="0"/>
              <a:t> to </a:t>
            </a:r>
            <a:r>
              <a:rPr lang="cs-CZ" dirty="0" err="1"/>
              <a:t>participate</a:t>
            </a:r>
            <a:r>
              <a:rPr lang="cs-CZ" dirty="0"/>
              <a:t> in and supervise,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protection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Liability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Transparency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Effectiveness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CF6ADB-3DDD-4F6A-A5A3-68688C4F8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70E850-7E88-4A76-9ED8-EF7F976C0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D94F8A-018B-4BD3-9AD0-F691F5332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8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67"/>
    </mc:Choice>
    <mc:Fallback>
      <p:transition spd="slow" advTm="7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B660A-B679-4D08-B5C3-B21F65933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501227"/>
            <a:ext cx="8064900" cy="3872773"/>
          </a:xfrm>
        </p:spPr>
        <p:txBody>
          <a:bodyPr/>
          <a:lstStyle/>
          <a:p>
            <a:r>
              <a:rPr lang="cs-CZ" dirty="0"/>
              <a:t>= </a:t>
            </a:r>
            <a:r>
              <a:rPr lang="cs-CZ" dirty="0" err="1"/>
              <a:t>describes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Administration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,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legally</a:t>
            </a:r>
            <a:r>
              <a:rPr lang="cs-CZ" dirty="0"/>
              <a:t> </a:t>
            </a:r>
            <a:r>
              <a:rPr lang="cs-CZ" dirty="0" err="1"/>
              <a:t>prescribed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Binding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non-</a:t>
            </a:r>
            <a:r>
              <a:rPr lang="cs-CZ" dirty="0" err="1"/>
              <a:t>binding</a:t>
            </a:r>
            <a:r>
              <a:rPr lang="cs-CZ" dirty="0"/>
              <a:t> </a:t>
            </a:r>
            <a:r>
              <a:rPr lang="cs-CZ" dirty="0" err="1"/>
              <a:t>principles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91373A-8C3F-4D6C-AA04-25D1E3DE75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0E7E76-E33E-4972-AE81-3D01A0BF9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729B21-3946-4715-8152-0BDF3926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7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94"/>
    </mc:Choice>
    <mc:Fallback>
      <p:transition spd="slow" advTm="6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EDAD9-F2FD-4116-988E-4942EF68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B2C03-3725-44C5-812B-AB97A8D28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courts</a:t>
            </a:r>
            <a:r>
              <a:rPr lang="cs-CZ" dirty="0"/>
              <a:t> </a:t>
            </a:r>
          </a:p>
          <a:p>
            <a:r>
              <a:rPr lang="cs-CZ" dirty="0" err="1"/>
              <a:t>Acts</a:t>
            </a:r>
            <a:r>
              <a:rPr lang="cs-CZ" dirty="0"/>
              <a:t> – </a:t>
            </a:r>
            <a:r>
              <a:rPr lang="cs-CZ" dirty="0" err="1"/>
              <a:t>Code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Procedure</a:t>
            </a:r>
            <a:endParaRPr lang="cs-CZ" dirty="0"/>
          </a:p>
          <a:p>
            <a:r>
              <a:rPr lang="cs-CZ" dirty="0" err="1"/>
              <a:t>Legislation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Administration</a:t>
            </a:r>
            <a:endParaRPr lang="cs-CZ" dirty="0"/>
          </a:p>
          <a:p>
            <a:r>
              <a:rPr lang="cs-CZ" dirty="0"/>
              <a:t>International </a:t>
            </a:r>
            <a:r>
              <a:rPr lang="cs-CZ" dirty="0" err="1"/>
              <a:t>organizations</a:t>
            </a:r>
            <a:r>
              <a:rPr lang="cs-CZ" dirty="0"/>
              <a:t> –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Council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and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endParaRPr lang="cs-CZ" dirty="0"/>
          </a:p>
          <a:p>
            <a:r>
              <a:rPr lang="cs-CZ" dirty="0" err="1"/>
              <a:t>ombudsmen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EBFB35-269C-4787-95F1-303F3E193D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8329C9-6FA9-4979-8D15-3ACE9C77C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1B94E2B-FEF6-4808-8504-FF621872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788"/>
    </mc:Choice>
    <mc:Fallback>
      <p:transition spd="slow" advTm="32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4196C-2725-45C5-9FBA-A3B49C5D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Courts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E2C93B-D065-4E30-A651-B3DFE94B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̶Constitutional Court – appl</a:t>
            </a:r>
            <a:r>
              <a:rPr lang="cs-CZ" dirty="0" err="1"/>
              <a:t>yi</a:t>
            </a:r>
            <a:r>
              <a:rPr lang="en-US" dirty="0"/>
              <a:t>ng legal principles not expressly included in legal</a:t>
            </a:r>
            <a:r>
              <a:rPr lang="cs-CZ" dirty="0"/>
              <a:t> </a:t>
            </a:r>
            <a:r>
              <a:rPr lang="en-US" dirty="0"/>
              <a:t>regulations</a:t>
            </a:r>
          </a:p>
          <a:p>
            <a:r>
              <a:rPr lang="en-US" dirty="0"/>
              <a:t>̶Supreme Administrative Court</a:t>
            </a:r>
          </a:p>
          <a:p>
            <a:r>
              <a:rPr lang="en-US" dirty="0"/>
              <a:t>̶European Court of Human Rights</a:t>
            </a:r>
          </a:p>
          <a:p>
            <a:r>
              <a:rPr lang="en-US" dirty="0"/>
              <a:t>̶Court of Justice of the European Union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9B14EA-97B5-4FFE-9CFE-25173FA616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93304E-D69C-4FE7-ABF0-ED24FB4BD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A3C90D7-4E4C-473C-944D-D0A7A34E0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47"/>
    </mc:Choice>
    <mc:Fallback>
      <p:transition spd="slow" advTm="4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918C5-2885-4F75-A895-CDE5D230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Ombudsmen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CFFF14-1370-4F35-B676-BB0004FC6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European</a:t>
            </a:r>
            <a:r>
              <a:rPr lang="cs-CZ" dirty="0"/>
              <a:t> ombudsman – </a:t>
            </a:r>
            <a:r>
              <a:rPr lang="cs-CZ" dirty="0" err="1"/>
              <a:t>Code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Behavior</a:t>
            </a:r>
            <a:r>
              <a:rPr lang="cs-CZ" dirty="0"/>
              <a:t>, Public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Principles</a:t>
            </a:r>
            <a:endParaRPr lang="cs-CZ" dirty="0"/>
          </a:p>
          <a:p>
            <a:endParaRPr lang="cs-CZ" dirty="0"/>
          </a:p>
          <a:p>
            <a:r>
              <a:rPr lang="cs-CZ" dirty="0"/>
              <a:t>Czech Ombudsman – Ten </a:t>
            </a:r>
            <a:r>
              <a:rPr lang="cs-CZ" dirty="0" err="1"/>
              <a:t>Commandments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Administration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37D30F-56DB-4A73-99C8-FA40840A5A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8CB2DF-D830-4344-8B12-5F2B51BE0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27B6AE3-18C1-474B-AA1A-42DD26D2D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79"/>
    </mc:Choice>
    <mc:Fallback>
      <p:transition spd="slow" advTm="20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2455D-FA8A-4FEB-9FAB-518CA630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406400"/>
            <a:ext cx="8064900" cy="3967600"/>
          </a:xfrm>
        </p:spPr>
        <p:txBody>
          <a:bodyPr/>
          <a:lstStyle/>
          <a:p>
            <a:r>
              <a:rPr lang="cs-CZ" dirty="0"/>
              <a:t>Legality</a:t>
            </a:r>
          </a:p>
          <a:p>
            <a:r>
              <a:rPr lang="cs-CZ" dirty="0" err="1"/>
              <a:t>Equality</a:t>
            </a:r>
            <a:endParaRPr lang="cs-CZ" dirty="0"/>
          </a:p>
          <a:p>
            <a:r>
              <a:rPr lang="cs-CZ" dirty="0"/>
              <a:t>Integrity</a:t>
            </a:r>
          </a:p>
          <a:p>
            <a:r>
              <a:rPr lang="cs-CZ" dirty="0" err="1"/>
              <a:t>Objectivity</a:t>
            </a:r>
            <a:endParaRPr lang="cs-CZ" dirty="0"/>
          </a:p>
          <a:p>
            <a:r>
              <a:rPr lang="cs-CZ" dirty="0" err="1"/>
              <a:t>Fairness</a:t>
            </a:r>
            <a:endParaRPr lang="cs-CZ" dirty="0"/>
          </a:p>
          <a:p>
            <a:r>
              <a:rPr lang="cs-CZ" dirty="0" err="1"/>
              <a:t>Courtesy</a:t>
            </a:r>
            <a:endParaRPr lang="cs-CZ" dirty="0"/>
          </a:p>
          <a:p>
            <a:r>
              <a:rPr lang="cs-CZ" dirty="0" err="1"/>
              <a:t>Transparency</a:t>
            </a:r>
            <a:endParaRPr lang="cs-CZ" dirty="0"/>
          </a:p>
          <a:p>
            <a:r>
              <a:rPr lang="cs-CZ" dirty="0" err="1"/>
              <a:t>Liability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7E2DC1-4626-4DF0-83E5-42CACCD27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DA0268-1019-4776-A6DD-9A05A3FDD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4E953F-606A-4DD3-B62E-5261D1B1D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1"/>
    </mc:Choice>
    <mc:Fallback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CF51E-BF2D-4EA7-9838-FC4D01F50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Transparency of Public Administration, Personal Data Protection.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14073C-6D91-49C1-B5B6-E302060B4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Anna Chamráthová Richterová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294BB2-1396-4A9D-BA9F-2489333CB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0"/>
    </mc:Choice>
    <mc:Fallback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1C87E-5335-4797-9A3C-A520801C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en-US" dirty="0"/>
              <a:t>Administration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D2FCEE-9B6A-4D99-AB54-A9255A4B4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Administration = intentional activity aimed at reaching stated goal</a:t>
            </a:r>
          </a:p>
          <a:p>
            <a:r>
              <a:rPr lang="en-US" dirty="0"/>
              <a:t>Public Administration = Administration of public </a:t>
            </a:r>
            <a:r>
              <a:rPr lang="cs-CZ" dirty="0" err="1"/>
              <a:t>affairs</a:t>
            </a:r>
            <a:r>
              <a:rPr lang="en-US" dirty="0"/>
              <a:t> in public interest</a:t>
            </a:r>
          </a:p>
          <a:p>
            <a:endParaRPr lang="en-US" dirty="0"/>
          </a:p>
          <a:p>
            <a:r>
              <a:rPr lang="en-US" dirty="0"/>
              <a:t>In opposition to the private </a:t>
            </a:r>
            <a:r>
              <a:rPr lang="cs-CZ" dirty="0" err="1"/>
              <a:t>affairs</a:t>
            </a:r>
            <a:r>
              <a:rPr lang="en-US" dirty="0"/>
              <a:t> administered in private interest</a:t>
            </a:r>
          </a:p>
          <a:p>
            <a:endParaRPr lang="en-US" dirty="0"/>
          </a:p>
          <a:p>
            <a:r>
              <a:rPr lang="en-US" dirty="0"/>
              <a:t>Performed by Public Bodies as their duty by public means, often authoritative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2FB76E-31F9-4D04-AB10-05E704EE8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893"/>
    </mc:Choice>
    <mc:Fallback>
      <p:transition spd="slow" advTm="25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DDB0C-4D58-429D-8358-685275D2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Transparency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Public </a:t>
            </a:r>
            <a:r>
              <a:rPr lang="cs-CZ" dirty="0" err="1"/>
              <a:t>Administration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66032-7502-4AB9-A8D8-01189CD4F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Public </a:t>
            </a:r>
            <a:r>
              <a:rPr lang="cs-CZ" dirty="0" err="1"/>
              <a:t>Administration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Power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source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Power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Power</a:t>
            </a:r>
            <a:r>
              <a:rPr lang="cs-CZ" dirty="0"/>
              <a:t> (Public </a:t>
            </a:r>
            <a:r>
              <a:rPr lang="cs-CZ" dirty="0" err="1"/>
              <a:t>Administration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performer</a:t>
            </a:r>
          </a:p>
          <a:p>
            <a:r>
              <a:rPr lang="cs-CZ" dirty="0"/>
              <a:t>Public </a:t>
            </a:r>
            <a:r>
              <a:rPr lang="cs-CZ" dirty="0" err="1"/>
              <a:t>Administration</a:t>
            </a:r>
            <a:r>
              <a:rPr lang="cs-CZ" dirty="0"/>
              <a:t> –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act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legislation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informed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Administration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  <a:p>
            <a:r>
              <a:rPr lang="cs-CZ" dirty="0" err="1"/>
              <a:t>Increases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credibility</a:t>
            </a:r>
            <a:endParaRPr lang="cs-CZ" dirty="0"/>
          </a:p>
          <a:p>
            <a:r>
              <a:rPr lang="cs-CZ" dirty="0" err="1"/>
              <a:t>Decreases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corruption</a:t>
            </a:r>
            <a:endParaRPr lang="cs-CZ" dirty="0"/>
          </a:p>
          <a:p>
            <a:r>
              <a:rPr lang="cs-CZ" dirty="0"/>
              <a:t>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Administration</a:t>
            </a:r>
            <a:r>
              <a:rPr lang="cs-CZ" dirty="0"/>
              <a:t> </a:t>
            </a:r>
            <a:r>
              <a:rPr lang="cs-CZ" dirty="0" err="1"/>
              <a:t>control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712DEB2-E480-4121-A2FC-B7D1D0074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79"/>
    </mc:Choice>
    <mc:Fallback>
      <p:transition spd="slow" advTm="12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1921E-950C-46A0-AAE1-4AC94DD7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BD6A67-50D2-4FFE-B438-02A8E0250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Constitutional</a:t>
            </a:r>
            <a:r>
              <a:rPr lang="cs-CZ" dirty="0"/>
              <a:t> duty </a:t>
            </a:r>
            <a:r>
              <a:rPr lang="cs-CZ" dirty="0" err="1"/>
              <a:t>of</a:t>
            </a:r>
            <a:r>
              <a:rPr lang="cs-CZ" dirty="0"/>
              <a:t> Pulic </a:t>
            </a:r>
            <a:r>
              <a:rPr lang="cs-CZ" dirty="0" err="1"/>
              <a:t>Bodies</a:t>
            </a:r>
            <a:r>
              <a:rPr lang="cs-CZ" dirty="0"/>
              <a:t> to </a:t>
            </a:r>
            <a:r>
              <a:rPr lang="cs-CZ" dirty="0" err="1"/>
              <a:t>inform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r>
              <a:rPr lang="cs-CZ" dirty="0" err="1"/>
              <a:t>Aarhus</a:t>
            </a:r>
            <a:r>
              <a:rPr lang="cs-CZ" dirty="0"/>
              <a:t> </a:t>
            </a:r>
            <a:r>
              <a:rPr lang="cs-CZ" dirty="0" err="1"/>
              <a:t>Convention</a:t>
            </a:r>
            <a:endParaRPr lang="cs-CZ" dirty="0"/>
          </a:p>
          <a:p>
            <a:r>
              <a:rPr lang="cs-CZ" dirty="0" err="1"/>
              <a:t>Constitutional</a:t>
            </a:r>
            <a:r>
              <a:rPr lang="cs-CZ" dirty="0"/>
              <a:t> </a:t>
            </a:r>
            <a:r>
              <a:rPr lang="cs-CZ" dirty="0" err="1"/>
              <a:t>righht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informed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environment</a:t>
            </a:r>
          </a:p>
          <a:p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principles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90F0B72-5F1F-41F9-A409-983FF1895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8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88"/>
    </mc:Choice>
    <mc:Fallback>
      <p:transition spd="slow" advTm="7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A2363-A152-475D-88CA-AB35F03A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Manifestations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transparency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CFCFA2-E0D8-4C5A-999C-09849CB75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Register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contracts</a:t>
            </a:r>
            <a:endParaRPr lang="cs-CZ" dirty="0"/>
          </a:p>
          <a:p>
            <a:r>
              <a:rPr lang="cs-CZ" dirty="0" err="1"/>
              <a:t>Act</a:t>
            </a:r>
            <a:r>
              <a:rPr lang="cs-CZ" dirty="0"/>
              <a:t> no. 106/1999, on </a:t>
            </a:r>
            <a:r>
              <a:rPr lang="cs-CZ" dirty="0" err="1"/>
              <a:t>the</a:t>
            </a:r>
            <a:r>
              <a:rPr lang="cs-CZ" dirty="0"/>
              <a:t> Free </a:t>
            </a:r>
            <a:r>
              <a:rPr lang="cs-CZ" dirty="0" err="1"/>
              <a:t>Acces</a:t>
            </a:r>
            <a:r>
              <a:rPr lang="cs-CZ" dirty="0"/>
              <a:t> to </a:t>
            </a:r>
            <a:r>
              <a:rPr lang="cs-CZ" dirty="0" err="1"/>
              <a:t>Information</a:t>
            </a:r>
            <a:endParaRPr lang="cs-CZ" dirty="0"/>
          </a:p>
          <a:p>
            <a:r>
              <a:rPr lang="cs-CZ" dirty="0" err="1"/>
              <a:t>Act</a:t>
            </a:r>
            <a:r>
              <a:rPr lang="cs-CZ" dirty="0"/>
              <a:t> no. 123/1998,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to </a:t>
            </a:r>
            <a:r>
              <a:rPr lang="cs-CZ" dirty="0" err="1"/>
              <a:t>Information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Environment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8E530A6-6531-4599-A911-1991BB8F4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0"/>
    </mc:Choice>
    <mc:Fallback>
      <p:transition spd="slow" advTm="1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58C9B-DAE3-4583-98EB-E9546E0C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Register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/>
              <a:t>contracts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945404-60B5-49B9-89CE-11ABC20BA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Act</a:t>
            </a:r>
            <a:r>
              <a:rPr lang="cs-CZ" dirty="0"/>
              <a:t> no. 340/2015</a:t>
            </a:r>
          </a:p>
          <a:p>
            <a:r>
              <a:rPr lang="cs-CZ" dirty="0"/>
              <a:t>Public </a:t>
            </a:r>
            <a:r>
              <a:rPr lang="cs-CZ" dirty="0" err="1"/>
              <a:t>Bodies</a:t>
            </a:r>
            <a:endParaRPr lang="cs-CZ" dirty="0"/>
          </a:p>
          <a:p>
            <a:r>
              <a:rPr lang="cs-CZ" dirty="0"/>
              <a:t>Duty to </a:t>
            </a:r>
            <a:r>
              <a:rPr lang="cs-CZ" dirty="0" err="1"/>
              <a:t>publish</a:t>
            </a:r>
            <a:r>
              <a:rPr lang="cs-CZ" dirty="0"/>
              <a:t> </a:t>
            </a:r>
            <a:r>
              <a:rPr lang="cs-CZ" dirty="0" err="1"/>
              <a:t>contracts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subject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pay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amount</a:t>
            </a:r>
            <a:r>
              <a:rPr lang="cs-CZ" dirty="0"/>
              <a:t> </a:t>
            </a:r>
            <a:r>
              <a:rPr lang="cs-CZ" dirty="0" err="1"/>
              <a:t>hogher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50.000CZK</a:t>
            </a:r>
          </a:p>
          <a:p>
            <a:r>
              <a:rPr lang="cs-CZ" dirty="0" err="1"/>
              <a:t>Publishing</a:t>
            </a:r>
            <a:r>
              <a:rPr lang="cs-CZ" dirty="0"/>
              <a:t> = </a:t>
            </a:r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contracts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force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F0707DB-C557-448F-8184-FE35BC067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3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0"/>
    </mc:Choice>
    <mc:Fallback>
      <p:transition spd="slow" advTm="8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75ED0B-001D-4195-A13D-30E2CCB0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Free </a:t>
            </a:r>
            <a:r>
              <a:rPr lang="cs-CZ" dirty="0" err="1"/>
              <a:t>Acces</a:t>
            </a:r>
            <a:r>
              <a:rPr lang="cs-CZ" dirty="0"/>
              <a:t> to </a:t>
            </a:r>
            <a:r>
              <a:rPr lang="cs-CZ" dirty="0" err="1"/>
              <a:t>Information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E5A25C-E832-4EA6-B344-E74B4929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cs-CZ" dirty="0" err="1"/>
              <a:t>Bodies</a:t>
            </a:r>
            <a:r>
              <a:rPr lang="cs-CZ" dirty="0"/>
              <a:t> </a:t>
            </a:r>
            <a:r>
              <a:rPr lang="cs-CZ" dirty="0" err="1"/>
              <a:t>publish</a:t>
            </a:r>
            <a:r>
              <a:rPr lang="cs-CZ" dirty="0"/>
              <a:t> basic </a:t>
            </a:r>
            <a:r>
              <a:rPr lang="cs-CZ" dirty="0" err="1"/>
              <a:t>information</a:t>
            </a:r>
            <a:r>
              <a:rPr lang="cs-CZ" dirty="0"/>
              <a:t> on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by </a:t>
            </a:r>
            <a:r>
              <a:rPr lang="cs-CZ" dirty="0" err="1"/>
              <a:t>themselves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provide</a:t>
            </a:r>
            <a:r>
              <a:rPr lang="cs-CZ" dirty="0"/>
              <a:t> more </a:t>
            </a:r>
            <a:r>
              <a:rPr lang="cs-CZ" dirty="0" err="1"/>
              <a:t>information</a:t>
            </a:r>
            <a:r>
              <a:rPr lang="cs-CZ" dirty="0"/>
              <a:t> to </a:t>
            </a:r>
            <a:r>
              <a:rPr lang="cs-CZ" dirty="0" err="1"/>
              <a:t>individuals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individuals</a:t>
            </a:r>
            <a:r>
              <a:rPr lang="cs-CZ" dirty="0"/>
              <a:t> </a:t>
            </a:r>
            <a:r>
              <a:rPr lang="cs-CZ" dirty="0" err="1"/>
              <a:t>ask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– </a:t>
            </a:r>
            <a:r>
              <a:rPr lang="cs-CZ" dirty="0" err="1"/>
              <a:t>informal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formal</a:t>
            </a:r>
            <a:r>
              <a:rPr lang="cs-CZ" dirty="0"/>
              <a:t>, 15 </a:t>
            </a:r>
            <a:r>
              <a:rPr lang="cs-CZ" dirty="0" err="1"/>
              <a:t>days</a:t>
            </a:r>
            <a:r>
              <a:rPr lang="cs-CZ" dirty="0"/>
              <a:t> to </a:t>
            </a:r>
            <a:r>
              <a:rPr lang="cs-CZ" dirty="0" err="1"/>
              <a:t>reply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28AC18-D795-4C6E-9992-6217A18DF3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E6793D-EFAF-4954-906E-C696EA0E2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0A37E82-BC6A-4337-B779-F1E819B61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6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30"/>
    </mc:Choice>
    <mc:Fallback>
      <p:transition spd="slow" advTm="16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C9CDE-5F3B-4584-B7A7-6E94A62B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Personal</a:t>
            </a:r>
            <a:r>
              <a:rPr lang="cs-CZ" dirty="0"/>
              <a:t> Data </a:t>
            </a:r>
            <a:r>
              <a:rPr lang="cs-CZ" dirty="0" err="1"/>
              <a:t>Protection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5ECD66-06B9-4C80-83B2-CF221195B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Personal Data Processing Act 2019 (No. 110/2019 Coll.</a:t>
            </a:r>
            <a:r>
              <a:rPr lang="cs-CZ" dirty="0"/>
              <a:t>) + GDPR</a:t>
            </a:r>
          </a:p>
          <a:p>
            <a:r>
              <a:rPr lang="cs-CZ" dirty="0" err="1"/>
              <a:t>Confidentiality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public </a:t>
            </a:r>
            <a:r>
              <a:rPr lang="cs-CZ" dirty="0" err="1"/>
              <a:t>officials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Office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Personal</a:t>
            </a:r>
            <a:r>
              <a:rPr lang="cs-CZ" dirty="0"/>
              <a:t> Data </a:t>
            </a:r>
            <a:r>
              <a:rPr lang="cs-CZ" dirty="0" err="1"/>
              <a:t>Protection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182E0DB-FF2C-4D16-B0A1-C297A6A95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5E3B0D-72C2-4199-91A7-0F49A40F9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8CC732-7487-49F8-8D84-58121E52C332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D4BA0FF-EC44-41E5-80D2-B7F049EC2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04"/>
    </mc:Choice>
    <mc:Fallback>
      <p:transition spd="slow" advTm="29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A872A7-B2A5-45B2-8B96-ECF2508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9243"/>
            <a:ext cx="7886700" cy="4033480"/>
          </a:xfrm>
        </p:spPr>
        <p:txBody>
          <a:bodyPr/>
          <a:lstStyle/>
          <a:p>
            <a:r>
              <a:rPr lang="en-GB" dirty="0"/>
              <a:t>Organization – structure of Administrative Bodies</a:t>
            </a:r>
          </a:p>
          <a:p>
            <a:endParaRPr lang="en-GB" dirty="0"/>
          </a:p>
          <a:p>
            <a:r>
              <a:rPr lang="en-GB" dirty="0"/>
              <a:t>or</a:t>
            </a:r>
          </a:p>
          <a:p>
            <a:endParaRPr lang="en-GB" dirty="0"/>
          </a:p>
          <a:p>
            <a:r>
              <a:rPr lang="en-GB" dirty="0"/>
              <a:t>Activity</a:t>
            </a:r>
            <a:r>
              <a:rPr lang="cs-CZ" dirty="0"/>
              <a:t> – 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understanding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Service for the public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A3C05F4-CAB6-43CA-9803-327C90AC6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1"/>
    </mc:Choice>
    <mc:Fallback>
      <p:transition spd="slow" advTm="3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AE133-69DC-4519-BC75-47E40EA50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72611"/>
            <a:ext cx="7886700" cy="4060112"/>
          </a:xfrm>
        </p:spPr>
        <p:txBody>
          <a:bodyPr/>
          <a:lstStyle/>
          <a:p>
            <a:r>
              <a:rPr lang="en-US" dirty="0"/>
              <a:t>One of three state functions – legislation, justice, administration </a:t>
            </a:r>
          </a:p>
          <a:p>
            <a:r>
              <a:rPr lang="en-US" dirty="0"/>
              <a:t>– provides the means of </a:t>
            </a:r>
            <a:r>
              <a:rPr lang="cs-CZ" dirty="0" err="1"/>
              <a:t>the</a:t>
            </a:r>
            <a:r>
              <a:rPr lang="en-US" dirty="0"/>
              <a:t> application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Administrative Law</a:t>
            </a:r>
            <a:r>
              <a:rPr lang="cs-CZ" dirty="0"/>
              <a:t> (direct </a:t>
            </a:r>
            <a:r>
              <a:rPr lang="cs-CZ" dirty="0" err="1"/>
              <a:t>realization</a:t>
            </a:r>
            <a:r>
              <a:rPr lang="cs-CZ" dirty="0"/>
              <a:t>, </a:t>
            </a:r>
            <a:r>
              <a:rPr lang="cs-CZ" dirty="0" err="1"/>
              <a:t>authoritative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)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Implements the Acts of Parliament by making its own legislation</a:t>
            </a:r>
          </a:p>
          <a:p>
            <a:pPr lvl="1"/>
            <a:r>
              <a:rPr lang="en-US" dirty="0"/>
              <a:t>Authoritatively applies the Acts on individual cases</a:t>
            </a:r>
          </a:p>
          <a:p>
            <a:pPr lvl="1"/>
            <a:r>
              <a:rPr lang="en-US" dirty="0"/>
              <a:t>Supervises compliance with the legislation</a:t>
            </a:r>
          </a:p>
          <a:p>
            <a:pPr lvl="1"/>
            <a:r>
              <a:rPr lang="en-US" dirty="0"/>
              <a:t>May punish non-compliance with the legislation</a:t>
            </a:r>
          </a:p>
          <a:p>
            <a:pPr lvl="1"/>
            <a:endParaRPr lang="en-US" dirty="0"/>
          </a:p>
          <a:p>
            <a:r>
              <a:rPr lang="en-US" dirty="0"/>
              <a:t>Is concerned with public rights and public duties – related to the state</a:t>
            </a:r>
          </a:p>
          <a:p>
            <a:endParaRPr lang="en-US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0AFC8A-D268-41F7-98E8-98A4FF685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73"/>
    </mc:Choice>
    <mc:Fallback>
      <p:transition spd="slow" advTm="37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345BA8-A9D2-4CA9-A4A6-50CBEEDFE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99243"/>
            <a:ext cx="7886700" cy="4033480"/>
          </a:xfrm>
        </p:spPr>
        <p:txBody>
          <a:bodyPr/>
          <a:lstStyle/>
          <a:p>
            <a:r>
              <a:rPr lang="en-US" dirty="0"/>
              <a:t>Executing activity</a:t>
            </a:r>
          </a:p>
          <a:p>
            <a:endParaRPr lang="en-US" dirty="0"/>
          </a:p>
          <a:p>
            <a:r>
              <a:rPr lang="en-US" dirty="0"/>
              <a:t>Authoritative activity – orders, authoritative decisions</a:t>
            </a:r>
          </a:p>
          <a:p>
            <a:endParaRPr lang="en-US" dirty="0"/>
          </a:p>
          <a:p>
            <a:r>
              <a:rPr lang="en-US" dirty="0"/>
              <a:t>Subordinate to Acts of Parliament – cannot change them, must comply with them, its own legislation must not be inconsistent with them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5BE7FD-9ED2-4915-A25D-BFFB9DFC7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12"/>
    </mc:Choice>
    <mc:Fallback>
      <p:transition spd="slow" advTm="20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EEA94-90A6-401D-97F2-6B4A604A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5356B-0AA7-470C-AF5E-C09EBBAC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Authoritative – superordinate, non-equal to the recipients of Public Administration</a:t>
            </a:r>
          </a:p>
          <a:p>
            <a:r>
              <a:rPr lang="en-US" dirty="0"/>
              <a:t>Non-authoritative, non-superordinate – taking care of the public (</a:t>
            </a:r>
            <a:r>
              <a:rPr lang="en-US" dirty="0" err="1"/>
              <a:t>i</a:t>
            </a:r>
            <a:r>
              <a:rPr lang="en-US" dirty="0"/>
              <a:t>. e. services), financial</a:t>
            </a:r>
          </a:p>
          <a:p>
            <a:endParaRPr lang="en-US" dirty="0"/>
          </a:p>
          <a:p>
            <a:r>
              <a:rPr lang="en-US" dirty="0"/>
              <a:t>Public means or private means</a:t>
            </a:r>
          </a:p>
          <a:p>
            <a:endParaRPr lang="en-US" dirty="0"/>
          </a:p>
          <a:p>
            <a:r>
              <a:rPr lang="en-US" dirty="0"/>
              <a:t>Legal forms or non-legal forms</a:t>
            </a:r>
          </a:p>
          <a:p>
            <a:endParaRPr lang="en-US" dirty="0"/>
          </a:p>
          <a:p>
            <a:r>
              <a:rPr lang="en-US" dirty="0"/>
              <a:t>Management and regulation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872FE90-0236-4D1F-BBBE-6C6E6850E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9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66"/>
    </mc:Choice>
    <mc:Fallback>
      <p:transition spd="slow" advTm="28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FA558-23BA-4893-9CDA-1B274389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Realization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Public </a:t>
            </a:r>
            <a:r>
              <a:rPr lang="en-US" dirty="0"/>
              <a:t>Administration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450DD6-3898-479F-9E7D-C1D81CA70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Goals and 2 Tasks</a:t>
            </a:r>
          </a:p>
          <a:p>
            <a:r>
              <a:rPr lang="en-US" dirty="0"/>
              <a:t>3 Functions – planning, supervision, registration, coordination, decision-making…</a:t>
            </a:r>
          </a:p>
          <a:p>
            <a:pPr lvl="1"/>
            <a:r>
              <a:rPr lang="en-US" dirty="0"/>
              <a:t>Organizing</a:t>
            </a:r>
          </a:p>
          <a:p>
            <a:pPr lvl="1"/>
            <a:r>
              <a:rPr lang="en-US" dirty="0"/>
              <a:t>Protecting</a:t>
            </a:r>
          </a:p>
          <a:p>
            <a:r>
              <a:rPr lang="en-US" dirty="0"/>
              <a:t>4 Methods </a:t>
            </a:r>
          </a:p>
          <a:p>
            <a:pPr lvl="1"/>
            <a:r>
              <a:rPr lang="en-US" dirty="0"/>
              <a:t>General – management and regulation</a:t>
            </a:r>
          </a:p>
          <a:p>
            <a:pPr lvl="1"/>
            <a:r>
              <a:rPr lang="en-US" dirty="0"/>
              <a:t>Specific – administrative (direct influence), economic (indirect influence), organizational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2A0288B-8730-4540-AB2F-E97833701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962"/>
    </mc:Choice>
    <mc:Fallback>
      <p:transition spd="slow" advTm="39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B0EB1-042D-4FDB-A675-F3A0EBE8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Realization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Public </a:t>
            </a:r>
            <a:r>
              <a:rPr lang="en-US" dirty="0"/>
              <a:t>Administration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22C56-D5DE-4405-8DF2-44ADF9D5F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5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lvl="1"/>
            <a:r>
              <a:rPr lang="cs-CZ" dirty="0" err="1"/>
              <a:t>Legal</a:t>
            </a:r>
            <a:r>
              <a:rPr lang="cs-CZ" dirty="0"/>
              <a:t> </a:t>
            </a:r>
          </a:p>
          <a:p>
            <a:pPr lvl="2"/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Acts</a:t>
            </a:r>
            <a:endParaRPr lang="cs-CZ" dirty="0"/>
          </a:p>
          <a:p>
            <a:pPr lvl="2"/>
            <a:r>
              <a:rPr lang="cs-CZ" dirty="0"/>
              <a:t>Public </a:t>
            </a:r>
            <a:r>
              <a:rPr lang="cs-CZ" dirty="0" err="1"/>
              <a:t>Law</a:t>
            </a:r>
            <a:r>
              <a:rPr lang="cs-CZ" dirty="0"/>
              <a:t> </a:t>
            </a:r>
            <a:r>
              <a:rPr lang="cs-CZ" dirty="0" err="1"/>
              <a:t>Contracts</a:t>
            </a:r>
            <a:endParaRPr lang="cs-CZ" dirty="0"/>
          </a:p>
          <a:p>
            <a:pPr lvl="2"/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Direct </a:t>
            </a:r>
            <a:r>
              <a:rPr lang="cs-CZ" dirty="0" err="1"/>
              <a:t>Legal</a:t>
            </a:r>
            <a:r>
              <a:rPr lang="cs-CZ" dirty="0"/>
              <a:t> </a:t>
            </a:r>
            <a:r>
              <a:rPr lang="cs-CZ" dirty="0" err="1"/>
              <a:t>Impact</a:t>
            </a:r>
            <a:endParaRPr lang="cs-CZ" dirty="0"/>
          </a:p>
          <a:p>
            <a:pPr lvl="1"/>
            <a:r>
              <a:rPr lang="cs-CZ" dirty="0"/>
              <a:t>Non </a:t>
            </a:r>
            <a:r>
              <a:rPr lang="cs-CZ" dirty="0" err="1"/>
              <a:t>Legal</a:t>
            </a:r>
            <a:r>
              <a:rPr lang="cs-CZ" dirty="0"/>
              <a:t>=</a:t>
            </a:r>
            <a:r>
              <a:rPr lang="cs-CZ" dirty="0" err="1"/>
              <a:t>Organizational</a:t>
            </a:r>
            <a:endParaRPr lang="cs-CZ" dirty="0"/>
          </a:p>
          <a:p>
            <a:pPr lvl="2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F8DD1FF-C979-4BF4-879D-09B2B9A30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87"/>
    </mc:Choice>
    <mc:Fallback>
      <p:transition spd="slow" advTm="13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C0F67-98A1-4B98-ABE7-ED4D8B11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cs-CZ" dirty="0" err="1"/>
              <a:t>Law</a:t>
            </a:r>
            <a:r>
              <a:rPr lang="cs-CZ" dirty="0"/>
              <a:t> </a:t>
            </a:r>
            <a:r>
              <a:rPr lang="cs-CZ" dirty="0" err="1"/>
              <a:t>Contracts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9EFD2-95F6-448F-949B-566310B55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Coordinative</a:t>
            </a:r>
            <a:r>
              <a:rPr lang="cs-CZ" dirty="0"/>
              <a:t> –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cs-CZ" dirty="0"/>
          </a:p>
          <a:p>
            <a:r>
              <a:rPr lang="cs-CZ" dirty="0" err="1"/>
              <a:t>Subordinative</a:t>
            </a:r>
            <a:r>
              <a:rPr lang="cs-CZ" dirty="0"/>
              <a:t> –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and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Body, </a:t>
            </a:r>
            <a:r>
              <a:rPr lang="cs-CZ" dirty="0" err="1"/>
              <a:t>substitutes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Decision</a:t>
            </a:r>
            <a:endParaRPr lang="cs-CZ" dirty="0"/>
          </a:p>
          <a:p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individuals</a:t>
            </a:r>
            <a:r>
              <a:rPr lang="cs-CZ" dirty="0"/>
              <a:t>,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subjects</a:t>
            </a:r>
            <a:r>
              <a:rPr lang="cs-CZ" dirty="0"/>
              <a:t> are </a:t>
            </a:r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/>
              <a:t>rights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C9979E-CA79-4AE3-BE38-A41AE1C8C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5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9"/>
    </mc:Choice>
    <mc:Fallback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EN.potx" id="{0C0DC805-1389-42E8-B0E9-37E70B4CDACB}" vid="{C467CF55-C5A9-4A6A-8FED-214A2E97D31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859</Words>
  <Application>Microsoft Office PowerPoint</Application>
  <PresentationFormat>Předvádění na obrazovce (16:9)</PresentationFormat>
  <Paragraphs>152</Paragraphs>
  <Slides>25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Presentation_MU_EN</vt:lpstr>
      <vt:lpstr>Public Administration Activities. Decision-making.</vt:lpstr>
      <vt:lpstr>Public Administration </vt:lpstr>
      <vt:lpstr>Prezentace aplikace PowerPoint</vt:lpstr>
      <vt:lpstr>Prezentace aplikace PowerPoint</vt:lpstr>
      <vt:lpstr>Prezentace aplikace PowerPoint</vt:lpstr>
      <vt:lpstr>General types of activities</vt:lpstr>
      <vt:lpstr>The Chain of Realization of Public Administration Activities</vt:lpstr>
      <vt:lpstr>The Chain of Realization of Public Administration Activities II</vt:lpstr>
      <vt:lpstr>Public Law Contracts</vt:lpstr>
      <vt:lpstr>Administrative Acts</vt:lpstr>
      <vt:lpstr>Individual Administrative Acts</vt:lpstr>
      <vt:lpstr>Principles of Good Governance (Administration).</vt:lpstr>
      <vt:lpstr>Importance</vt:lpstr>
      <vt:lpstr>Prezentace aplikace PowerPoint</vt:lpstr>
      <vt:lpstr>Sources</vt:lpstr>
      <vt:lpstr>Courts</vt:lpstr>
      <vt:lpstr>Ombudsmen</vt:lpstr>
      <vt:lpstr>Prezentace aplikace PowerPoint</vt:lpstr>
      <vt:lpstr>Transparency of Public Administration, Personal Data Protection.</vt:lpstr>
      <vt:lpstr>Transparency of Public Administration</vt:lpstr>
      <vt:lpstr>Information</vt:lpstr>
      <vt:lpstr>Manifestations of transparency</vt:lpstr>
      <vt:lpstr>Register of contracts</vt:lpstr>
      <vt:lpstr>Free Acces to Information</vt:lpstr>
      <vt:lpstr>Personal Data Protection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</dc:creator>
  <cp:lastModifiedBy>Anna Chamráthová</cp:lastModifiedBy>
  <cp:revision>39</cp:revision>
  <cp:lastPrinted>1601-01-01T00:00:00Z</cp:lastPrinted>
  <dcterms:created xsi:type="dcterms:W3CDTF">2019-02-19T12:48:56Z</dcterms:created>
  <dcterms:modified xsi:type="dcterms:W3CDTF">2021-04-09T20:48:09Z</dcterms:modified>
</cp:coreProperties>
</file>