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8"/>
  </p:notesMasterIdLst>
  <p:handoutMasterIdLst>
    <p:handoutMasterId r:id="rId19"/>
  </p:handoutMasterIdLst>
  <p:sldIdLst>
    <p:sldId id="256" r:id="rId2"/>
    <p:sldId id="257" r:id="rId3"/>
    <p:sldId id="258" r:id="rId4"/>
    <p:sldId id="260" r:id="rId5"/>
    <p:sldId id="266" r:id="rId6"/>
    <p:sldId id="259" r:id="rId7"/>
    <p:sldId id="261" r:id="rId8"/>
    <p:sldId id="262" r:id="rId9"/>
    <p:sldId id="263" r:id="rId10"/>
    <p:sldId id="264" r:id="rId11"/>
    <p:sldId id="267" r:id="rId12"/>
    <p:sldId id="268" r:id="rId13"/>
    <p:sldId id="270" r:id="rId14"/>
    <p:sldId id="271" r:id="rId15"/>
    <p:sldId id="272" r:id="rId16"/>
    <p:sldId id="265" r:id="rId1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9100DC"/>
    <a:srgbClr val="0000DC"/>
    <a:srgbClr val="F01928"/>
    <a:srgbClr val="5AC8AF"/>
    <a:srgbClr val="00287D"/>
    <a:srgbClr val="96969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33" autoAdjust="0"/>
    <p:restoredTop sz="96754" autoAdjust="0"/>
  </p:normalViewPr>
  <p:slideViewPr>
    <p:cSldViewPr snapToGrid="0">
      <p:cViewPr varScale="1">
        <p:scale>
          <a:sx n="107" d="100"/>
          <a:sy n="107" d="100"/>
        </p:scale>
        <p:origin x="-102" y="-324"/>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smtClean="0"/>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Klepnutím lze upravit styl předlohy podnadpisů.</a:t>
            </a:r>
            <a:endParaRPr lang="cs-CZ" dirty="0"/>
          </a:p>
        </p:txBody>
      </p:sp>
      <p:pic>
        <p:nvPicPr>
          <p:cNvPr id="10" name="Obrázek 9">
            <a:extLst>
              <a:ext uri="{FF2B5EF4-FFF2-40B4-BE49-F238E27FC236}">
                <a16:creationId xmlns="" xmlns:a16="http://schemas.microsoft.com/office/drawing/2014/main" id="{BC5D462A-E758-4BCA-AD83-84964775D7E7}"/>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14000" y="414000"/>
            <a:ext cx="1546943" cy="1067391"/>
          </a:xfrm>
          <a:prstGeom prst="rect">
            <a:avLst/>
          </a:prstGeom>
        </p:spPr>
      </p:pic>
    </p:spTree>
    <p:extLst>
      <p:ext uri="{BB962C8B-B14F-4D97-AF65-F5344CB8AC3E}">
        <p14:creationId xmlns="" xmlns:p14="http://schemas.microsoft.com/office/powerpoint/2010/main" val="935384140"/>
      </p:ext>
    </p:extLst>
  </p:cSld>
  <p:clrMapOvr>
    <a:masterClrMapping/>
  </p:clrMapOvr>
  <p:hf hdr="0" dt="0"/>
  <p:extLst mod="1">
    <p:ext uri="{DCECCB84-F9BA-43D5-87BE-67443E8EF086}">
      <p15:sldGuideLst xmlns=""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smtClean="0"/>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Klepnutím lze upravit styly předlohy textu.</a:t>
            </a:r>
          </a:p>
        </p:txBody>
      </p:sp>
      <p:sp>
        <p:nvSpPr>
          <p:cNvPr id="11" name="Zástupný symbol pro text 13">
            <a:extLst>
              <a:ext uri="{FF2B5EF4-FFF2-40B4-BE49-F238E27FC236}">
                <a16:creationId xmlns=""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smtClean="0"/>
              <a:t>Klepnutím lze upravit styly předlohy textu.</a:t>
            </a:r>
          </a:p>
        </p:txBody>
      </p:sp>
      <p:sp>
        <p:nvSpPr>
          <p:cNvPr id="13" name="Zástupný symbol pro text 5">
            <a:extLst>
              <a:ext uri="{FF2B5EF4-FFF2-40B4-BE49-F238E27FC236}">
                <a16:creationId xmlns=""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Klepnutím lze upravit styly předlohy textu.</a:t>
            </a:r>
          </a:p>
        </p:txBody>
      </p:sp>
      <p:sp>
        <p:nvSpPr>
          <p:cNvPr id="15" name="Zástupný symbol pro text 13">
            <a:extLst>
              <a:ext uri="{FF2B5EF4-FFF2-40B4-BE49-F238E27FC236}">
                <a16:creationId xmlns=""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smtClean="0"/>
              <a:t>Klepnutím lze upravit styly předlohy textu.</a:t>
            </a:r>
          </a:p>
        </p:txBody>
      </p:sp>
      <p:sp>
        <p:nvSpPr>
          <p:cNvPr id="17" name="Zástupný symbol pro obsah 12">
            <a:extLst>
              <a:ext uri="{FF2B5EF4-FFF2-40B4-BE49-F238E27FC236}">
                <a16:creationId xmlns=""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smtClean="0"/>
              <a:t>Klepnutím lze upravit styly předlohy textu.</a:t>
            </a:r>
          </a:p>
        </p:txBody>
      </p:sp>
      <p:pic>
        <p:nvPicPr>
          <p:cNvPr id="14" name="Obrázek 13">
            <a:extLst>
              <a:ext uri="{FF2B5EF4-FFF2-40B4-BE49-F238E27FC236}">
                <a16:creationId xmlns="" xmlns:a16="http://schemas.microsoft.com/office/drawing/2014/main" id="{5FEE0D4D-8DE9-4C74-909E-3D6A7A05C0C7}"/>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 xmlns:a16="http://schemas.microsoft.com/office/drawing/2014/main" id="{BD9EAA30-1FED-4896-80B1-3BDC9D59935E}"/>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9100DC"/>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smtClean="0"/>
              <a:t>Klepnutím na ikonu přidáte obrázek.</a:t>
            </a:r>
            <a:endParaRPr lang="cs-CZ" dirty="0"/>
          </a:p>
        </p:txBody>
      </p:sp>
      <p:pic>
        <p:nvPicPr>
          <p:cNvPr id="7" name="Obrázek 6">
            <a:extLst>
              <a:ext uri="{FF2B5EF4-FFF2-40B4-BE49-F238E27FC236}">
                <a16:creationId xmlns="" xmlns:a16="http://schemas.microsoft.com/office/drawing/2014/main" id="{507BAEFB-3478-47F5-888D-1DA9C581BEAE}"/>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881277" y="6048047"/>
            <a:ext cx="865419" cy="597139"/>
          </a:xfrm>
          <a:prstGeom prst="rect">
            <a:avLst/>
          </a:prstGeom>
        </p:spPr>
      </p:pic>
    </p:spTree>
    <p:extLst>
      <p:ext uri="{BB962C8B-B14F-4D97-AF65-F5344CB8AC3E}">
        <p14:creationId xmlns=""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LAW">
    <p:bg>
      <p:bgPr>
        <a:solidFill>
          <a:srgbClr val="9100DC"/>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 xmlns:a16="http://schemas.microsoft.com/office/drawing/2014/main" id="{3CB5923B-A900-438F-B7D2-0E35F40784C1}"/>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042870" y="2019299"/>
            <a:ext cx="4106255" cy="2833317"/>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9100DC"/>
                </a:solidFill>
              </a:defRPr>
            </a:lvl1pPr>
          </a:lstStyle>
          <a:p>
            <a:r>
              <a:rPr lang="cs-CZ" dirty="0"/>
              <a:t>Definujte zápatí - název prezentace / pracoviště</a:t>
            </a:r>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91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 xmlns:a16="http://schemas.microsoft.com/office/drawing/2014/main" id="{AA728D69-F43C-45BB-A655-A4B6ABA23BCA}"/>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 xmlns:a16="http://schemas.microsoft.com/office/drawing/2014/main" id="{B1B107C1-A64C-4C75-A4EF-124CAB9AEE0A}"/>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 xmlns:a16="http://schemas.microsoft.com/office/drawing/2014/main" id="{6B0440B8-6781-4DF7-853B-03D5855A8CB8}"/>
              </a:ext>
            </a:extLst>
          </p:cNvPr>
          <p:cNvSpPr>
            <a:spLocks noGrp="1"/>
          </p:cNvSpPr>
          <p:nvPr>
            <p:ph type="title"/>
          </p:nvPr>
        </p:nvSpPr>
        <p:spPr/>
        <p:txBody>
          <a:bodyPr/>
          <a:lstStyle/>
          <a:p>
            <a:r>
              <a:rPr lang="cs-CZ" smtClean="0"/>
              <a:t>Klepnutím lze upravit styl předlohy nadpisů.</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pic>
        <p:nvPicPr>
          <p:cNvPr id="10" name="Obrázek 9">
            <a:extLst>
              <a:ext uri="{FF2B5EF4-FFF2-40B4-BE49-F238E27FC236}">
                <a16:creationId xmlns="" xmlns:a16="http://schemas.microsoft.com/office/drawing/2014/main" id="{083D8F9C-31DA-4A72-9A88-45079BA91C2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 xmlns:p14="http://schemas.microsoft.com/office/powerpoint/2010/main" val="1691229579"/>
      </p:ext>
    </p:extLst>
  </p:cSld>
  <p:clrMapOvr>
    <a:masterClrMapping/>
  </p:clrMapOvr>
  <p:hf hdr="0" dt="0"/>
  <p:extLst mod="1">
    <p:ext uri="{DCECCB84-F9BA-43D5-87BE-67443E8EF086}">
      <p15:sldGuideLst xmlns=""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smtClean="0"/>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Klepnutím lze upravit styl předlohy podnadpisů.</a:t>
            </a:r>
            <a:endParaRPr lang="cs-CZ" dirty="0"/>
          </a:p>
        </p:txBody>
      </p:sp>
      <p:pic>
        <p:nvPicPr>
          <p:cNvPr id="11" name="Obrázek 10">
            <a:extLst>
              <a:ext uri="{FF2B5EF4-FFF2-40B4-BE49-F238E27FC236}">
                <a16:creationId xmlns="" xmlns:a16="http://schemas.microsoft.com/office/drawing/2014/main" id="{7A9A2BD2-1096-47BE-BE7D-31D4B6ED5127}"/>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14000" y="414000"/>
            <a:ext cx="1535992" cy="1059835"/>
          </a:xfrm>
          <a:prstGeom prst="rect">
            <a:avLst/>
          </a:prstGeom>
        </p:spPr>
      </p:pic>
    </p:spTree>
    <p:extLst>
      <p:ext uri="{BB962C8B-B14F-4D97-AF65-F5344CB8AC3E}">
        <p14:creationId xmlns="" xmlns:p14="http://schemas.microsoft.com/office/powerpoint/2010/main" val="39481167"/>
      </p:ext>
    </p:extLst>
  </p:cSld>
  <p:clrMapOvr>
    <a:masterClrMapping/>
  </p:clrMapOvr>
  <p:hf hdr="0" dt="0"/>
  <p:extLst mod="1">
    <p:ext uri="{DCECCB84-F9BA-43D5-87BE-67443E8EF086}">
      <p15:sldGuideLst xmlns=""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smtClean="0"/>
              <a:t>Klepnutím lze upravit styly předlohy textu.</a:t>
            </a:r>
          </a:p>
        </p:txBody>
      </p:sp>
      <p:sp>
        <p:nvSpPr>
          <p:cNvPr id="13" name="Nadpis 12">
            <a:extLst>
              <a:ext uri="{FF2B5EF4-FFF2-40B4-BE49-F238E27FC236}">
                <a16:creationId xmlns="" xmlns:a16="http://schemas.microsoft.com/office/drawing/2014/main" id="{6B0440B8-6781-4DF7-853B-03D5855A8CB8}"/>
              </a:ext>
            </a:extLst>
          </p:cNvPr>
          <p:cNvSpPr>
            <a:spLocks noGrp="1"/>
          </p:cNvSpPr>
          <p:nvPr>
            <p:ph type="title"/>
          </p:nvPr>
        </p:nvSpPr>
        <p:spPr/>
        <p:txBody>
          <a:bodyPr/>
          <a:lstStyle/>
          <a:p>
            <a:r>
              <a:rPr lang="cs-CZ" smtClean="0"/>
              <a:t>Klepnutím lze upravit styl předlohy nadpisů.</a:t>
            </a:r>
            <a:endParaRPr lang="cs-CZ"/>
          </a:p>
        </p:txBody>
      </p:sp>
      <p:pic>
        <p:nvPicPr>
          <p:cNvPr id="10" name="Obrázek 9">
            <a:extLst>
              <a:ext uri="{FF2B5EF4-FFF2-40B4-BE49-F238E27FC236}">
                <a16:creationId xmlns="" xmlns:a16="http://schemas.microsoft.com/office/drawing/2014/main" id="{BD636BBA-EAE3-4723-B113-5D7145D09DF9}"/>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smtClean="0"/>
              <a:t>Klepnutím lze upravit styly předlohy textu.</a:t>
            </a:r>
          </a:p>
        </p:txBody>
      </p:sp>
      <p:sp>
        <p:nvSpPr>
          <p:cNvPr id="18" name="Nadpis 12">
            <a:extLst>
              <a:ext uri="{FF2B5EF4-FFF2-40B4-BE49-F238E27FC236}">
                <a16:creationId xmlns=""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smtClean="0"/>
              <a:t>Klepnutím lze upravit styl předlohy nadpisů.</a:t>
            </a:r>
            <a:endParaRPr lang="cs-CZ"/>
          </a:p>
        </p:txBody>
      </p:sp>
      <p:sp>
        <p:nvSpPr>
          <p:cNvPr id="21" name="Zástupný symbol pro text 7">
            <a:extLst>
              <a:ext uri="{FF2B5EF4-FFF2-40B4-BE49-F238E27FC236}">
                <a16:creationId xmlns=""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smtClean="0"/>
              <a:t>Klepnutím lze upravit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pic>
        <p:nvPicPr>
          <p:cNvPr id="12" name="Obrázek 11">
            <a:extLst>
              <a:ext uri="{FF2B5EF4-FFF2-40B4-BE49-F238E27FC236}">
                <a16:creationId xmlns="" xmlns:a16="http://schemas.microsoft.com/office/drawing/2014/main" id="{8D071A41-2EBD-49A7-A906-FB9C1EE30D4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 xmlns:p14="http://schemas.microsoft.com/office/powerpoint/2010/main" val="3317168426"/>
      </p:ext>
    </p:extLst>
  </p:cSld>
  <p:clrMapOvr>
    <a:masterClrMapping/>
  </p:clrMapOvr>
  <p:hf hdr="0" dt="0"/>
  <p:extLst mod="1">
    <p:ext uri="{DCECCB84-F9BA-43D5-87BE-67443E8EF086}">
      <p15:sldGuideLst xmlns=""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smtClean="0"/>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 xmlns:a16="http://schemas.microsoft.com/office/drawing/2014/main" id="{ABDE9BC5-EE25-44B2-8081-F2B94BAA680C}"/>
              </a:ext>
            </a:extLst>
          </p:cNvPr>
          <p:cNvSpPr>
            <a:spLocks noGrp="1"/>
          </p:cNvSpPr>
          <p:nvPr>
            <p:ph type="title"/>
          </p:nvPr>
        </p:nvSpPr>
        <p:spPr/>
        <p:txBody>
          <a:bodyPr/>
          <a:lstStyle/>
          <a:p>
            <a:r>
              <a:rPr lang="cs-CZ" smtClean="0"/>
              <a:t>Klepnutím lze upravit styl předlohy nadpisů.</a:t>
            </a:r>
            <a:endParaRPr lang="cs-CZ" dirty="0"/>
          </a:p>
        </p:txBody>
      </p:sp>
      <p:sp>
        <p:nvSpPr>
          <p:cNvPr id="9" name="Zástupný symbol pro text 13">
            <a:extLst>
              <a:ext uri="{FF2B5EF4-FFF2-40B4-BE49-F238E27FC236}">
                <a16:creationId xmlns=""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smtClean="0"/>
              <a:t>Klepnutím lze upravit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pic>
        <p:nvPicPr>
          <p:cNvPr id="13" name="Obrázek 12">
            <a:extLst>
              <a:ext uri="{FF2B5EF4-FFF2-40B4-BE49-F238E27FC236}">
                <a16:creationId xmlns="" xmlns:a16="http://schemas.microsoft.com/office/drawing/2014/main" id="{8EF222EE-72EC-4915-BFF7-454D9FCA75D0}"/>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 xmlns:p14="http://schemas.microsoft.com/office/powerpoint/2010/main" val="2966739591"/>
      </p:ext>
    </p:extLst>
  </p:cSld>
  <p:clrMapOvr>
    <a:masterClrMapping/>
  </p:clrMapOvr>
  <p:hf hdr="0" dt="0"/>
  <p:extLst mod="1">
    <p:ext uri="{DCECCB84-F9BA-43D5-87BE-67443E8EF086}">
      <p15:sldGuideLst xmlns=""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smtClean="0"/>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Klepnutím lze upravit styly předlohy textu.</a:t>
            </a:r>
          </a:p>
        </p:txBody>
      </p:sp>
      <p:sp>
        <p:nvSpPr>
          <p:cNvPr id="7" name="Zástupný symbol pro text 5">
            <a:extLst>
              <a:ext uri="{FF2B5EF4-FFF2-40B4-BE49-F238E27FC236}">
                <a16:creationId xmlns=""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Klepnutím lze upravit styly předlohy textu.</a:t>
            </a:r>
          </a:p>
        </p:txBody>
      </p:sp>
      <p:sp>
        <p:nvSpPr>
          <p:cNvPr id="9" name="Zástupný symbol pro text 5">
            <a:extLst>
              <a:ext uri="{FF2B5EF4-FFF2-40B4-BE49-F238E27FC236}">
                <a16:creationId xmlns=""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Klepnutím lze upravit styly předlohy textu.</a:t>
            </a:r>
          </a:p>
        </p:txBody>
      </p:sp>
      <p:sp>
        <p:nvSpPr>
          <p:cNvPr id="14" name="Zástupný symbol pro text 13">
            <a:extLst>
              <a:ext uri="{FF2B5EF4-FFF2-40B4-BE49-F238E27FC236}">
                <a16:creationId xmlns=""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smtClean="0"/>
              <a:t>Klepnutím lze upravit styly předlohy textu.</a:t>
            </a:r>
          </a:p>
        </p:txBody>
      </p:sp>
      <p:sp>
        <p:nvSpPr>
          <p:cNvPr id="15" name="Zástupný symbol pro text 13">
            <a:extLst>
              <a:ext uri="{FF2B5EF4-FFF2-40B4-BE49-F238E27FC236}">
                <a16:creationId xmlns=""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smtClean="0"/>
              <a:t>Klepnutím lze upravit styly předlohy textu.</a:t>
            </a:r>
          </a:p>
        </p:txBody>
      </p:sp>
      <p:sp>
        <p:nvSpPr>
          <p:cNvPr id="16" name="Zástupný symbol pro text 13">
            <a:extLst>
              <a:ext uri="{FF2B5EF4-FFF2-40B4-BE49-F238E27FC236}">
                <a16:creationId xmlns=""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smtClean="0"/>
              <a:t>Klepnutím lze upravit styly předlohy textu.</a:t>
            </a:r>
          </a:p>
        </p:txBody>
      </p:sp>
      <p:sp>
        <p:nvSpPr>
          <p:cNvPr id="18" name="Zástupný symbol pro obsah 12">
            <a:extLst>
              <a:ext uri="{FF2B5EF4-FFF2-40B4-BE49-F238E27FC236}">
                <a16:creationId xmlns=""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smtClean="0"/>
              <a:t>Klepnutím lze upravit styly předlohy textu.</a:t>
            </a:r>
          </a:p>
        </p:txBody>
      </p:sp>
      <p:sp>
        <p:nvSpPr>
          <p:cNvPr id="20" name="Zástupný symbol pro obsah 12">
            <a:extLst>
              <a:ext uri="{FF2B5EF4-FFF2-40B4-BE49-F238E27FC236}">
                <a16:creationId xmlns=""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smtClean="0"/>
              <a:t>Klepnutím lze upravit styly předlohy textu.</a:t>
            </a:r>
          </a:p>
        </p:txBody>
      </p:sp>
      <p:sp>
        <p:nvSpPr>
          <p:cNvPr id="19" name="Zástupný symbol pro text 7">
            <a:extLst>
              <a:ext uri="{FF2B5EF4-FFF2-40B4-BE49-F238E27FC236}">
                <a16:creationId xmlns=""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smtClean="0"/>
              <a:t>Klepnutím lze upravit styly předlohy textu.</a:t>
            </a:r>
          </a:p>
        </p:txBody>
      </p:sp>
      <p:sp>
        <p:nvSpPr>
          <p:cNvPr id="21" name="Nadpis 12">
            <a:extLst>
              <a:ext uri="{FF2B5EF4-FFF2-40B4-BE49-F238E27FC236}">
                <a16:creationId xmlns=""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smtClean="0"/>
              <a:t>Klepnutím lze upravit styl předlohy nadpisů.</a:t>
            </a:r>
            <a:endParaRPr lang="cs-CZ"/>
          </a:p>
        </p:txBody>
      </p:sp>
      <p:pic>
        <p:nvPicPr>
          <p:cNvPr id="17" name="Obrázek 16">
            <a:extLst>
              <a:ext uri="{FF2B5EF4-FFF2-40B4-BE49-F238E27FC236}">
                <a16:creationId xmlns="" xmlns:a16="http://schemas.microsoft.com/office/drawing/2014/main" id="{46E8DF9B-B034-4030-8D59-8EB30894BEB2}"/>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 xmlns:p14="http://schemas.microsoft.com/office/powerpoint/2010/main" val="2713741071"/>
      </p:ext>
    </p:extLst>
  </p:cSld>
  <p:clrMapOvr>
    <a:masterClrMapping/>
  </p:clrMapOvr>
  <p:hf hdr="0" dt="0"/>
  <p:extLst mod="1">
    <p:ext uri="{DCECCB84-F9BA-43D5-87BE-67443E8EF086}">
      <p15:sldGuideLst xmlns=""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sp>
        <p:nvSpPr>
          <p:cNvPr id="9" name="Zástupný symbol pro obsah 12">
            <a:extLst>
              <a:ext uri="{FF2B5EF4-FFF2-40B4-BE49-F238E27FC236}">
                <a16:creationId xmlns=""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smtClean="0"/>
              <a:t>Klepnutím lze upravit styly předlohy textu.</a:t>
            </a:r>
          </a:p>
        </p:txBody>
      </p:sp>
      <p:sp>
        <p:nvSpPr>
          <p:cNvPr id="10" name="Zástupný symbol pro text 13">
            <a:extLst>
              <a:ext uri="{FF2B5EF4-FFF2-40B4-BE49-F238E27FC236}">
                <a16:creationId xmlns=""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smtClean="0"/>
              <a:t>Klepnutím lze upravit styly předlohy textu.</a:t>
            </a:r>
          </a:p>
        </p:txBody>
      </p:sp>
      <p:pic>
        <p:nvPicPr>
          <p:cNvPr id="11" name="Obrázek 10">
            <a:extLst>
              <a:ext uri="{FF2B5EF4-FFF2-40B4-BE49-F238E27FC236}">
                <a16:creationId xmlns="" xmlns:a16="http://schemas.microsoft.com/office/drawing/2014/main" id="{11D939FD-1FD8-4E6C-BF1C-80C9479ECF57}"/>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 xmlns:p14="http://schemas.microsoft.com/office/powerpoint/2010/main" val="2117383761"/>
      </p:ext>
    </p:extLst>
  </p:cSld>
  <p:clrMapOvr>
    <a:masterClrMapping/>
  </p:clrMapOvr>
  <p:hf hdr="0" dt="0"/>
  <p:extLst mod="1">
    <p:ext uri="{DCECCB84-F9BA-43D5-87BE-67443E8EF086}">
      <p15:sldGuideLst xmlns=""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Klepnutím lze upravit styly předlohy textu.</a:t>
            </a:r>
          </a:p>
          <a:p>
            <a:pPr lvl="1"/>
            <a:r>
              <a:rPr lang="cs-CZ" smtClean="0"/>
              <a:t>Druhá úroveň</a:t>
            </a:r>
          </a:p>
          <a:p>
            <a:pPr lvl="2"/>
            <a:r>
              <a:rPr lang="cs-CZ" smtClean="0"/>
              <a:t>Třetí úroveň</a:t>
            </a:r>
          </a:p>
        </p:txBody>
      </p:sp>
      <p:pic>
        <p:nvPicPr>
          <p:cNvPr id="7" name="Obrázek 6">
            <a:extLst>
              <a:ext uri="{FF2B5EF4-FFF2-40B4-BE49-F238E27FC236}">
                <a16:creationId xmlns="" xmlns:a16="http://schemas.microsoft.com/office/drawing/2014/main" id="{F8A642DD-F4D1-4553-8BF4-32A8C8CF50D7}"/>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 xmlns:p14="http://schemas.microsoft.com/office/powerpoint/2010/main" val="234975528"/>
      </p:ext>
    </p:extLst>
  </p:cSld>
  <p:clrMapOvr>
    <a:masterClrMapping/>
  </p:clrMapOvr>
  <p:hf hdr="0" dt="0"/>
  <p:extLst mod="1">
    <p:ext uri="{DCECCB84-F9BA-43D5-87BE-67443E8EF086}">
      <p15:sldGuideLst xmlns=""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a:t>Lecture 6: 19th May </a:t>
            </a:r>
            <a:r>
              <a:rPr lang="en-US" dirty="0" smtClean="0"/>
              <a:t>202</a:t>
            </a:r>
            <a:r>
              <a:rPr lang="cs-CZ" dirty="0" smtClean="0"/>
              <a:t>1.</a:t>
            </a:r>
            <a:endParaRPr lang="en-US"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en-US" sz="3600" b="0" dirty="0" smtClean="0"/>
              <a:t>Responsibility and damages in Public Administration.</a:t>
            </a:r>
            <a:br>
              <a:rPr lang="en-US" sz="3600" b="0" dirty="0" smtClean="0"/>
            </a:br>
            <a:r>
              <a:rPr lang="en-US" sz="3600" b="0" dirty="0" smtClean="0"/>
              <a:t>Administrative sanctions and punishment</a:t>
            </a:r>
            <a:r>
              <a:rPr lang="en-US" sz="3600" b="0" dirty="0" smtClean="0"/>
              <a:t>.</a:t>
            </a:r>
            <a:endParaRPr lang="cs-CZ" sz="3600" dirty="0"/>
          </a:p>
        </p:txBody>
      </p:sp>
      <p:sp>
        <p:nvSpPr>
          <p:cNvPr id="5" name="Podnadpis 4"/>
          <p:cNvSpPr>
            <a:spLocks noGrp="1"/>
          </p:cNvSpPr>
          <p:nvPr>
            <p:ph type="subTitle" idx="1"/>
          </p:nvPr>
        </p:nvSpPr>
        <p:spPr/>
        <p:txBody>
          <a:bodyPr/>
          <a:lstStyle/>
          <a:p>
            <a:r>
              <a:rPr lang="en-US" b="1" dirty="0" smtClean="0"/>
              <a:t>Lecture 6: 19th May </a:t>
            </a:r>
            <a:r>
              <a:rPr lang="en-US" b="1" dirty="0" smtClean="0"/>
              <a:t>2021</a:t>
            </a:r>
            <a:endParaRPr lang="cs-CZ" b="1" dirty="0" smtClean="0"/>
          </a:p>
          <a:p>
            <a:r>
              <a:rPr lang="en-US" i="1" dirty="0" smtClean="0"/>
              <a:t>SOC003 </a:t>
            </a:r>
            <a:r>
              <a:rPr lang="en-US" i="1" dirty="0" smtClean="0"/>
              <a:t>Public Administration in the Czech Republic</a:t>
            </a:r>
            <a:r>
              <a:rPr lang="en-US" dirty="0" smtClean="0"/>
              <a:t> </a:t>
            </a:r>
            <a:r>
              <a:rPr lang="cs-CZ" dirty="0" smtClean="0"/>
              <a:t/>
            </a:r>
            <a:br>
              <a:rPr lang="cs-CZ" dirty="0" smtClean="0"/>
            </a:br>
            <a:r>
              <a:rPr lang="cs-CZ" dirty="0" smtClean="0"/>
              <a:t>Tomáš</a:t>
            </a:r>
            <a:r>
              <a:rPr lang="cs-CZ" dirty="0" smtClean="0"/>
              <a:t> </a:t>
            </a:r>
            <a:r>
              <a:rPr lang="cs-CZ" dirty="0" smtClean="0"/>
              <a:t>Svoboda</a:t>
            </a:r>
          </a:p>
          <a:p>
            <a:endParaRPr lang="cs-CZ" dirty="0" smtClean="0"/>
          </a:p>
          <a:p>
            <a:endParaRPr lang="en-US" dirty="0" smtClean="0"/>
          </a:p>
          <a:p>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Responsibility and damages in Public Administration.</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p:txBody>
          <a:bodyPr/>
          <a:lstStyle/>
          <a:p>
            <a:r>
              <a:rPr lang="en-GB" b="0" dirty="0" smtClean="0"/>
              <a:t>1/ Basics of act no. 82/1998 Col.</a:t>
            </a:r>
            <a:endParaRPr lang="en-GB" b="0" dirty="0"/>
          </a:p>
        </p:txBody>
      </p:sp>
      <p:sp>
        <p:nvSpPr>
          <p:cNvPr id="5" name="Zástupný symbol pro obsah 4"/>
          <p:cNvSpPr>
            <a:spLocks noGrp="1"/>
          </p:cNvSpPr>
          <p:nvPr>
            <p:ph idx="1"/>
          </p:nvPr>
        </p:nvSpPr>
        <p:spPr/>
        <p:txBody>
          <a:bodyPr/>
          <a:lstStyle/>
          <a:p>
            <a:r>
              <a:rPr lang="en-GB" dirty="0" smtClean="0"/>
              <a:t>Compensation</a:t>
            </a:r>
          </a:p>
          <a:p>
            <a:pPr lvl="1"/>
            <a:r>
              <a:rPr lang="en-GB" i="1" dirty="0" smtClean="0"/>
              <a:t>Material damage </a:t>
            </a:r>
            <a:r>
              <a:rPr lang="en-GB" dirty="0" smtClean="0"/>
              <a:t>= restoration or </a:t>
            </a:r>
            <a:r>
              <a:rPr lang="en-GB" dirty="0" smtClean="0"/>
              <a:t>financial reparation</a:t>
            </a:r>
            <a:endParaRPr lang="en-GB" dirty="0" smtClean="0"/>
          </a:p>
          <a:p>
            <a:pPr lvl="1"/>
            <a:r>
              <a:rPr lang="en-GB" i="1" dirty="0" smtClean="0"/>
              <a:t>Non-material damage </a:t>
            </a:r>
            <a:r>
              <a:rPr lang="en-GB" dirty="0" smtClean="0"/>
              <a:t>= reasonable satisfaction (apology or monetary</a:t>
            </a:r>
            <a:r>
              <a:rPr lang="en-GB" dirty="0" smtClean="0"/>
              <a:t>)</a:t>
            </a:r>
          </a:p>
          <a:p>
            <a:pPr lvl="1"/>
            <a:endParaRPr lang="en-GB" dirty="0" smtClean="0"/>
          </a:p>
          <a:p>
            <a:r>
              <a:rPr lang="en-GB" dirty="0" smtClean="0"/>
              <a:t>Legal claim</a:t>
            </a:r>
          </a:p>
          <a:p>
            <a:pPr lvl="1"/>
            <a:r>
              <a:rPr lang="en-GB" dirty="0" smtClean="0"/>
              <a:t>1) </a:t>
            </a:r>
            <a:r>
              <a:rPr lang="en-GB" i="1" dirty="0" smtClean="0"/>
              <a:t>obligatory preliminary hearing </a:t>
            </a:r>
            <a:r>
              <a:rPr lang="en-GB" dirty="0" smtClean="0"/>
              <a:t>– voluntary compensation (state) </a:t>
            </a:r>
          </a:p>
          <a:p>
            <a:pPr lvl="1"/>
            <a:r>
              <a:rPr lang="en-GB" dirty="0" smtClean="0"/>
              <a:t>2) </a:t>
            </a:r>
            <a:r>
              <a:rPr lang="en-GB" i="1" dirty="0" smtClean="0"/>
              <a:t>court action </a:t>
            </a:r>
            <a:r>
              <a:rPr lang="en-GB" dirty="0" smtClean="0"/>
              <a:t>– awarding compensation (civil courts)</a:t>
            </a:r>
          </a:p>
          <a:p>
            <a:pPr lvl="1">
              <a:buNone/>
            </a:pPr>
            <a:endParaRPr lang="en-GB" dirty="0" smtClean="0"/>
          </a:p>
          <a:p>
            <a:r>
              <a:rPr lang="en-GB" dirty="0" smtClean="0"/>
              <a:t>Procedural </a:t>
            </a:r>
            <a:r>
              <a:rPr lang="en-GB" dirty="0" smtClean="0"/>
              <a:t>aspects</a:t>
            </a:r>
            <a:endParaRPr lang="en-GB" dirty="0" smtClean="0"/>
          </a:p>
          <a:p>
            <a:pPr lvl="1"/>
            <a:r>
              <a:rPr lang="en-GB" dirty="0" smtClean="0"/>
              <a:t>E.g. Limitation periods</a:t>
            </a:r>
          </a:p>
        </p:txBody>
      </p:sp>
      <p:pic>
        <p:nvPicPr>
          <p:cNvPr id="6" name="str 10.wav">
            <a:hlinkClick r:id="" action="ppaction://media"/>
          </p:cNvPr>
          <p:cNvPicPr>
            <a:picLocks noRot="1" noChangeAspect="1"/>
          </p:cNvPicPr>
          <p:nvPr>
            <a:wavAudioFile r:embed="rId1" name="str 10.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9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Responsibility and damages in Public Administration.</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p:txBody>
          <a:bodyPr/>
          <a:lstStyle/>
          <a:p>
            <a:r>
              <a:rPr lang="en-GB" b="0" dirty="0" smtClean="0"/>
              <a:t>1/ Regression payments (act 82/1998)</a:t>
            </a:r>
            <a:endParaRPr lang="en-GB" b="0" dirty="0"/>
          </a:p>
        </p:txBody>
      </p:sp>
      <p:sp>
        <p:nvSpPr>
          <p:cNvPr id="5" name="Zástupný symbol pro obsah 4"/>
          <p:cNvSpPr>
            <a:spLocks noGrp="1"/>
          </p:cNvSpPr>
          <p:nvPr>
            <p:ph idx="1"/>
          </p:nvPr>
        </p:nvSpPr>
        <p:spPr/>
        <p:txBody>
          <a:bodyPr/>
          <a:lstStyle/>
          <a:p>
            <a:r>
              <a:rPr lang="en-GB" dirty="0" smtClean="0"/>
              <a:t>Regression payments</a:t>
            </a:r>
          </a:p>
          <a:p>
            <a:pPr lvl="1"/>
            <a:r>
              <a:rPr lang="en-GB" dirty="0" smtClean="0"/>
              <a:t>State (municipalities) obliged to compensate</a:t>
            </a:r>
          </a:p>
          <a:p>
            <a:pPr lvl="1"/>
            <a:endParaRPr lang="en-GB" dirty="0" smtClean="0"/>
          </a:p>
          <a:p>
            <a:pPr lvl="1"/>
            <a:r>
              <a:rPr lang="en-GB" b="1" dirty="0" smtClean="0"/>
              <a:t>Secondary claim </a:t>
            </a:r>
            <a:r>
              <a:rPr lang="en-GB" dirty="0" smtClean="0"/>
              <a:t>against those who faulted</a:t>
            </a:r>
          </a:p>
          <a:p>
            <a:pPr lvl="1"/>
            <a:r>
              <a:rPr lang="en-GB" i="1" dirty="0" smtClean="0"/>
              <a:t>Legal persons exercising power</a:t>
            </a:r>
          </a:p>
          <a:p>
            <a:pPr lvl="1"/>
            <a:r>
              <a:rPr lang="en-GB" i="1" dirty="0" smtClean="0"/>
              <a:t>Officials</a:t>
            </a:r>
          </a:p>
          <a:p>
            <a:pPr lvl="1"/>
            <a:r>
              <a:rPr lang="en-GB" i="1" dirty="0" smtClean="0"/>
              <a:t>(Or both)</a:t>
            </a:r>
          </a:p>
          <a:p>
            <a:pPr lvl="1"/>
            <a:endParaRPr lang="en-GB" dirty="0" smtClean="0"/>
          </a:p>
          <a:p>
            <a:pPr lvl="1"/>
            <a:r>
              <a:rPr lang="en-GB" dirty="0" smtClean="0"/>
              <a:t>Non-strict liability (fault)</a:t>
            </a:r>
          </a:p>
          <a:p>
            <a:pPr lvl="1"/>
            <a:r>
              <a:rPr lang="en-GB" dirty="0" smtClean="0"/>
              <a:t>Limited (protection of employees)</a:t>
            </a:r>
          </a:p>
          <a:p>
            <a:pPr lvl="1"/>
            <a:endParaRPr lang="en-GB" dirty="0" smtClean="0"/>
          </a:p>
          <a:p>
            <a:r>
              <a:rPr lang="en-GB" dirty="0" smtClean="0"/>
              <a:t>Current issues </a:t>
            </a:r>
            <a:r>
              <a:rPr lang="en-GB" i="1" dirty="0" smtClean="0"/>
              <a:t>– discussion (2nd part)</a:t>
            </a:r>
          </a:p>
        </p:txBody>
      </p:sp>
      <p:pic>
        <p:nvPicPr>
          <p:cNvPr id="6" name="str 11.wav">
            <a:hlinkClick r:id="" action="ppaction://media"/>
          </p:cNvPr>
          <p:cNvPicPr>
            <a:picLocks noRot="1" noChangeAspect="1"/>
          </p:cNvPicPr>
          <p:nvPr>
            <a:wavAudioFile r:embed="rId1" name="str 11.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Administrative sanctions and punishment.</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b="0" dirty="0" smtClean="0"/>
              <a:t>2</a:t>
            </a:r>
            <a:r>
              <a:rPr lang="en-GB" b="0" dirty="0" smtClean="0"/>
              <a:t>/ Administrative legal liability</a:t>
            </a:r>
            <a:endParaRPr lang="en-GB" dirty="0"/>
          </a:p>
        </p:txBody>
      </p:sp>
      <p:sp>
        <p:nvSpPr>
          <p:cNvPr id="5" name="Zástupný symbol pro obsah 4"/>
          <p:cNvSpPr>
            <a:spLocks noGrp="1"/>
          </p:cNvSpPr>
          <p:nvPr>
            <p:ph idx="1"/>
          </p:nvPr>
        </p:nvSpPr>
        <p:spPr/>
        <p:txBody>
          <a:bodyPr/>
          <a:lstStyle/>
          <a:p>
            <a:r>
              <a:rPr lang="en-GB" dirty="0" smtClean="0"/>
              <a:t>Regulated by administrative penal law </a:t>
            </a:r>
          </a:p>
          <a:p>
            <a:pPr lvl="1"/>
            <a:r>
              <a:rPr lang="en-GB" dirty="0" smtClean="0"/>
              <a:t>= </a:t>
            </a:r>
            <a:r>
              <a:rPr lang="en-GB" i="1" dirty="0" smtClean="0"/>
              <a:t>Subsystem of administrative law</a:t>
            </a:r>
          </a:p>
          <a:p>
            <a:pPr lvl="1"/>
            <a:endParaRPr lang="en-GB" dirty="0" smtClean="0"/>
          </a:p>
          <a:p>
            <a:r>
              <a:rPr lang="en-GB" dirty="0" smtClean="0"/>
              <a:t>Retrospective liability</a:t>
            </a:r>
          </a:p>
          <a:p>
            <a:pPr lvl="1"/>
            <a:r>
              <a:rPr lang="en-GB" dirty="0" smtClean="0"/>
              <a:t>Liability as a </a:t>
            </a:r>
            <a:r>
              <a:rPr lang="en-GB" i="1" dirty="0" smtClean="0"/>
              <a:t>sanction</a:t>
            </a:r>
            <a:r>
              <a:rPr lang="en-GB" dirty="0" smtClean="0"/>
              <a:t> (duty to bear a sanction) – </a:t>
            </a:r>
            <a:r>
              <a:rPr lang="en-GB" b="1" i="1" dirty="0" smtClean="0"/>
              <a:t>administrative legal sanction</a:t>
            </a:r>
          </a:p>
          <a:p>
            <a:pPr lvl="1"/>
            <a:r>
              <a:rPr lang="en-GB" dirty="0" smtClean="0"/>
              <a:t>Wrongful conduct (</a:t>
            </a:r>
            <a:r>
              <a:rPr lang="en-GB" b="1" i="1" dirty="0" smtClean="0"/>
              <a:t>administrative offense </a:t>
            </a:r>
            <a:r>
              <a:rPr lang="en-GB" dirty="0" smtClean="0"/>
              <a:t>– but not all violations of administrative law)</a:t>
            </a:r>
          </a:p>
          <a:p>
            <a:pPr lvl="1"/>
            <a:r>
              <a:rPr lang="en-GB" dirty="0" smtClean="0"/>
              <a:t>Exercising through imposing administrative sanctions = </a:t>
            </a:r>
            <a:r>
              <a:rPr lang="en-GB" b="1" i="1" dirty="0" smtClean="0"/>
              <a:t>administrative punishment</a:t>
            </a:r>
          </a:p>
          <a:p>
            <a:r>
              <a:rPr lang="en-GB" dirty="0" smtClean="0"/>
              <a:t>Specific features</a:t>
            </a:r>
          </a:p>
          <a:p>
            <a:pPr lvl="1"/>
            <a:r>
              <a:rPr lang="en-GB" dirty="0" smtClean="0"/>
              <a:t>Social relations </a:t>
            </a:r>
            <a:r>
              <a:rPr lang="en-GB" b="1" dirty="0" smtClean="0"/>
              <a:t>protected by administrative law </a:t>
            </a:r>
            <a:r>
              <a:rPr lang="en-GB" dirty="0" smtClean="0"/>
              <a:t>are infringed (but not always)</a:t>
            </a:r>
          </a:p>
          <a:p>
            <a:pPr lvl="1"/>
            <a:r>
              <a:rPr lang="en-GB" dirty="0" smtClean="0"/>
              <a:t>Realized by </a:t>
            </a:r>
            <a:r>
              <a:rPr lang="en-GB" b="1" dirty="0" smtClean="0"/>
              <a:t>administrative bodies</a:t>
            </a:r>
            <a:r>
              <a:rPr lang="en-GB" dirty="0" smtClean="0"/>
              <a:t> (but strictly defined powers)</a:t>
            </a:r>
          </a:p>
        </p:txBody>
      </p:sp>
      <p:pic>
        <p:nvPicPr>
          <p:cNvPr id="6" name="str 12.wav">
            <a:hlinkClick r:id="" action="ppaction://media"/>
          </p:cNvPr>
          <p:cNvPicPr>
            <a:picLocks noRot="1" noChangeAspect="1"/>
          </p:cNvPicPr>
          <p:nvPr>
            <a:wavAudioFile r:embed="rId1" name="str 12.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Administrative sanctions and punishment.</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en-GB" b="0" dirty="0" smtClean="0"/>
              <a:t>2/ Preconditions</a:t>
            </a:r>
            <a:endParaRPr lang="en-GB" dirty="0"/>
          </a:p>
        </p:txBody>
      </p:sp>
      <p:sp>
        <p:nvSpPr>
          <p:cNvPr id="5" name="Zástupný symbol pro obsah 4"/>
          <p:cNvSpPr>
            <a:spLocks noGrp="1"/>
          </p:cNvSpPr>
          <p:nvPr>
            <p:ph idx="1"/>
          </p:nvPr>
        </p:nvSpPr>
        <p:spPr/>
        <p:txBody>
          <a:bodyPr/>
          <a:lstStyle/>
          <a:p>
            <a:r>
              <a:rPr lang="en-GB" dirty="0" smtClean="0"/>
              <a:t>Objective preconditions</a:t>
            </a:r>
          </a:p>
          <a:p>
            <a:pPr lvl="1"/>
            <a:r>
              <a:rPr lang="en-GB" i="1" dirty="0" smtClean="0"/>
              <a:t>Wrongfulness of conduct</a:t>
            </a:r>
          </a:p>
          <a:p>
            <a:pPr lvl="1"/>
            <a:r>
              <a:rPr lang="en-GB" i="1" dirty="0" smtClean="0"/>
              <a:t>Harmful effect </a:t>
            </a:r>
          </a:p>
          <a:p>
            <a:pPr lvl="1"/>
            <a:r>
              <a:rPr lang="en-GB" i="1" dirty="0" smtClean="0"/>
              <a:t>Causation</a:t>
            </a:r>
          </a:p>
          <a:p>
            <a:r>
              <a:rPr lang="en-GB" dirty="0" smtClean="0"/>
              <a:t>Subjective preconditions</a:t>
            </a:r>
          </a:p>
          <a:p>
            <a:pPr lvl="1"/>
            <a:r>
              <a:rPr lang="en-GB" i="1" dirty="0" smtClean="0"/>
              <a:t>Fault </a:t>
            </a:r>
            <a:r>
              <a:rPr lang="en-GB" dirty="0" smtClean="0"/>
              <a:t>(but not always)</a:t>
            </a:r>
          </a:p>
          <a:p>
            <a:pPr lvl="1"/>
            <a:endParaRPr lang="en-GB" dirty="0" smtClean="0"/>
          </a:p>
          <a:p>
            <a:r>
              <a:rPr lang="en-GB" dirty="0" smtClean="0"/>
              <a:t>Functions</a:t>
            </a:r>
          </a:p>
          <a:p>
            <a:pPr lvl="1"/>
            <a:r>
              <a:rPr lang="en-GB" dirty="0" smtClean="0"/>
              <a:t>Various – e. g. </a:t>
            </a:r>
            <a:r>
              <a:rPr lang="en-GB" i="1" dirty="0" smtClean="0"/>
              <a:t>protective, preventative, repressive </a:t>
            </a:r>
            <a:r>
              <a:rPr lang="en-GB" dirty="0" smtClean="0"/>
              <a:t>(see study text)</a:t>
            </a:r>
          </a:p>
        </p:txBody>
      </p:sp>
      <p:pic>
        <p:nvPicPr>
          <p:cNvPr id="6" name="str 13.wav">
            <a:hlinkClick r:id="" action="ppaction://media"/>
          </p:cNvPr>
          <p:cNvPicPr>
            <a:picLocks noRot="1" noChangeAspect="1"/>
          </p:cNvPicPr>
          <p:nvPr>
            <a:wavAudioFile r:embed="rId1" name="str 13.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4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Administrative sanctions and punishment.</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p:txBody>
          <a:bodyPr/>
          <a:lstStyle/>
          <a:p>
            <a:r>
              <a:rPr lang="en-GB" b="0" dirty="0" smtClean="0"/>
              <a:t>2/ Sub-systems of administrative l. liability</a:t>
            </a:r>
            <a:endParaRPr lang="en-GB" dirty="0"/>
          </a:p>
        </p:txBody>
      </p:sp>
      <p:sp>
        <p:nvSpPr>
          <p:cNvPr id="5" name="Zástupný symbol pro obsah 4"/>
          <p:cNvSpPr>
            <a:spLocks noGrp="1"/>
          </p:cNvSpPr>
          <p:nvPr>
            <p:ph idx="1"/>
          </p:nvPr>
        </p:nvSpPr>
        <p:spPr/>
        <p:txBody>
          <a:bodyPr/>
          <a:lstStyle/>
          <a:p>
            <a:r>
              <a:rPr lang="en-GB" dirty="0" smtClean="0"/>
              <a:t>Current system (since 2017)</a:t>
            </a:r>
          </a:p>
          <a:p>
            <a:pPr lvl="1"/>
            <a:r>
              <a:rPr lang="en-GB" dirty="0" smtClean="0"/>
              <a:t>Administrative legal liability for </a:t>
            </a:r>
            <a:r>
              <a:rPr lang="en-GB" b="1" i="1" dirty="0" smtClean="0"/>
              <a:t>misdemeanours</a:t>
            </a:r>
          </a:p>
          <a:p>
            <a:pPr lvl="2">
              <a:buFont typeface="Wingdings" pitchFamily="2" charset="2"/>
              <a:buChar char="Ø"/>
            </a:pPr>
            <a:r>
              <a:rPr lang="en-GB" dirty="0" smtClean="0"/>
              <a:t>Administrative legal liability for misdemeanours of natural persons</a:t>
            </a:r>
          </a:p>
          <a:p>
            <a:pPr lvl="2">
              <a:buFont typeface="Wingdings" pitchFamily="2" charset="2"/>
              <a:buChar char="Ø"/>
            </a:pPr>
            <a:r>
              <a:rPr lang="en-GB" dirty="0" smtClean="0"/>
              <a:t>Administrative legal liability for misdemeanours of artificial legal persons and entrepreneurs</a:t>
            </a:r>
          </a:p>
          <a:p>
            <a:pPr lvl="2"/>
            <a:endParaRPr lang="en-GB" dirty="0" smtClean="0"/>
          </a:p>
          <a:p>
            <a:pPr lvl="1"/>
            <a:r>
              <a:rPr lang="en-GB" dirty="0" smtClean="0"/>
              <a:t>Administrative legal liability for so-called </a:t>
            </a:r>
            <a:r>
              <a:rPr lang="en-GB" b="1" i="1" dirty="0" smtClean="0"/>
              <a:t>other administrative offences</a:t>
            </a:r>
          </a:p>
          <a:p>
            <a:pPr lvl="2">
              <a:buFont typeface="Wingdings" pitchFamily="2" charset="2"/>
              <a:buChar char="Ø"/>
            </a:pPr>
            <a:r>
              <a:rPr lang="en-GB" dirty="0" smtClean="0"/>
              <a:t>Administrative legal liability for </a:t>
            </a:r>
            <a:r>
              <a:rPr lang="en-GB" b="1" dirty="0" smtClean="0"/>
              <a:t>disciplinary offences</a:t>
            </a:r>
          </a:p>
          <a:p>
            <a:pPr lvl="2">
              <a:buFont typeface="Wingdings" pitchFamily="2" charset="2"/>
              <a:buChar char="Ø"/>
            </a:pPr>
            <a:r>
              <a:rPr lang="en-GB" dirty="0" smtClean="0"/>
              <a:t>Administrative legal liability for </a:t>
            </a:r>
            <a:r>
              <a:rPr lang="en-GB" b="1" dirty="0" smtClean="0"/>
              <a:t>order offences</a:t>
            </a:r>
          </a:p>
          <a:p>
            <a:pPr lvl="1"/>
            <a:endParaRPr lang="en-GB" dirty="0" smtClean="0"/>
          </a:p>
          <a:p>
            <a:pPr lvl="1"/>
            <a:r>
              <a:rPr lang="en-GB" dirty="0" smtClean="0"/>
              <a:t>Different before 2017 (</a:t>
            </a:r>
            <a:r>
              <a:rPr lang="en-GB" i="1" dirty="0" smtClean="0"/>
              <a:t>see study text</a:t>
            </a:r>
            <a:r>
              <a:rPr lang="en-GB" dirty="0" smtClean="0"/>
              <a:t>)</a:t>
            </a:r>
          </a:p>
          <a:p>
            <a:pPr lvl="1"/>
            <a:r>
              <a:rPr lang="en-GB" b="1" dirty="0" smtClean="0"/>
              <a:t>Re</a:t>
            </a:r>
            <a:r>
              <a:rPr lang="cs-CZ" b="1" dirty="0" err="1" smtClean="0"/>
              <a:t>form</a:t>
            </a:r>
            <a:r>
              <a:rPr lang="cs-CZ" b="1" dirty="0" smtClean="0"/>
              <a:t> </a:t>
            </a:r>
            <a:r>
              <a:rPr lang="en-GB" dirty="0" smtClean="0"/>
              <a:t>of administrative penal law</a:t>
            </a:r>
          </a:p>
          <a:p>
            <a:pPr lvl="2">
              <a:buFont typeface="Wingdings" pitchFamily="2" charset="2"/>
              <a:buChar char="Ø"/>
            </a:pPr>
            <a:r>
              <a:rPr lang="en-GB" dirty="0" smtClean="0"/>
              <a:t>Mainly act no. 250/2016 Col. (Act on Liability for </a:t>
            </a:r>
            <a:r>
              <a:rPr lang="en-GB" dirty="0" err="1" smtClean="0"/>
              <a:t>Misdemeanors</a:t>
            </a:r>
            <a:r>
              <a:rPr lang="en-GB" dirty="0" smtClean="0"/>
              <a:t> and Proceedings on Them)</a:t>
            </a:r>
          </a:p>
          <a:p>
            <a:pPr lvl="2">
              <a:buFont typeface="Wingdings" pitchFamily="2" charset="2"/>
              <a:buChar char="Ø"/>
            </a:pPr>
            <a:r>
              <a:rPr lang="en-GB" dirty="0" smtClean="0"/>
              <a:t>New system (harmonisation of liability for misdemeanours) and various other changes </a:t>
            </a:r>
          </a:p>
          <a:p>
            <a:pPr lvl="2">
              <a:buFont typeface="Wingdings" pitchFamily="2" charset="2"/>
              <a:buChar char="Ø"/>
            </a:pPr>
            <a:r>
              <a:rPr lang="en-GB" dirty="0" smtClean="0"/>
              <a:t>Generally closer to </a:t>
            </a:r>
            <a:r>
              <a:rPr lang="cs-CZ" dirty="0" smtClean="0"/>
              <a:t>(</a:t>
            </a:r>
            <a:r>
              <a:rPr lang="en-GB" dirty="0" smtClean="0"/>
              <a:t>judicial</a:t>
            </a:r>
            <a:r>
              <a:rPr lang="cs-CZ" dirty="0" smtClean="0"/>
              <a:t>)</a:t>
            </a:r>
            <a:r>
              <a:rPr lang="en-GB" dirty="0" smtClean="0"/>
              <a:t> penal law</a:t>
            </a:r>
            <a:endParaRPr lang="en-GB" dirty="0" smtClean="0"/>
          </a:p>
        </p:txBody>
      </p:sp>
      <p:pic>
        <p:nvPicPr>
          <p:cNvPr id="6" name="str 14.wav">
            <a:hlinkClick r:id="" action="ppaction://media"/>
          </p:cNvPr>
          <p:cNvPicPr>
            <a:picLocks noRot="1" noChangeAspect="1"/>
          </p:cNvPicPr>
          <p:nvPr>
            <a:wavAudioFile r:embed="rId1" name="str 14.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Administrative sanctions and punishment.</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p:txBody>
          <a:bodyPr/>
          <a:lstStyle/>
          <a:p>
            <a:r>
              <a:rPr lang="en-GB" b="0" dirty="0" smtClean="0"/>
              <a:t>2/ Sanctions for a misdemeanour</a:t>
            </a:r>
            <a:endParaRPr lang="en-GB" dirty="0"/>
          </a:p>
        </p:txBody>
      </p:sp>
      <p:sp>
        <p:nvSpPr>
          <p:cNvPr id="5" name="Zástupný symbol pro obsah 4"/>
          <p:cNvSpPr>
            <a:spLocks noGrp="1"/>
          </p:cNvSpPr>
          <p:nvPr>
            <p:ph idx="1"/>
          </p:nvPr>
        </p:nvSpPr>
        <p:spPr/>
        <p:txBody>
          <a:bodyPr/>
          <a:lstStyle/>
          <a:p>
            <a:r>
              <a:rPr lang="en-GB" dirty="0" smtClean="0"/>
              <a:t>Sanctions</a:t>
            </a:r>
          </a:p>
          <a:p>
            <a:pPr lvl="1"/>
            <a:r>
              <a:rPr lang="en-GB" i="1" dirty="0" smtClean="0"/>
              <a:t>Reprimand</a:t>
            </a:r>
          </a:p>
          <a:p>
            <a:pPr lvl="1"/>
            <a:r>
              <a:rPr lang="en-GB" i="1" dirty="0" smtClean="0"/>
              <a:t>Penalty</a:t>
            </a:r>
          </a:p>
          <a:p>
            <a:pPr lvl="1"/>
            <a:r>
              <a:rPr lang="en-GB" i="1" dirty="0" smtClean="0"/>
              <a:t>Prohibition of activities</a:t>
            </a:r>
          </a:p>
          <a:p>
            <a:pPr lvl="1"/>
            <a:r>
              <a:rPr lang="en-GB" i="1" dirty="0" smtClean="0"/>
              <a:t>Forfeiture of a thing (or a substitute)</a:t>
            </a:r>
          </a:p>
          <a:p>
            <a:pPr lvl="1"/>
            <a:r>
              <a:rPr lang="en-GB" i="1" dirty="0" smtClean="0"/>
              <a:t>Publication of the decision on the offense</a:t>
            </a:r>
          </a:p>
          <a:p>
            <a:pPr lvl="1"/>
            <a:endParaRPr lang="en-GB" dirty="0" smtClean="0"/>
          </a:p>
          <a:p>
            <a:r>
              <a:rPr lang="en-GB" dirty="0" smtClean="0"/>
              <a:t>Protective measures</a:t>
            </a:r>
          </a:p>
          <a:p>
            <a:pPr lvl="1"/>
            <a:r>
              <a:rPr lang="en-GB" i="1" dirty="0" smtClean="0"/>
              <a:t>Restrictive measure</a:t>
            </a:r>
          </a:p>
          <a:p>
            <a:pPr lvl="1"/>
            <a:r>
              <a:rPr lang="en-GB" i="1" dirty="0" smtClean="0"/>
              <a:t>Seizure of a thing</a:t>
            </a:r>
            <a:endParaRPr lang="en-GB" i="1" dirty="0" smtClean="0"/>
          </a:p>
        </p:txBody>
      </p:sp>
      <p:pic>
        <p:nvPicPr>
          <p:cNvPr id="6" name="str 15.wav">
            <a:hlinkClick r:id="" action="ppaction://media"/>
          </p:cNvPr>
          <p:cNvPicPr>
            <a:picLocks noRot="1" noChangeAspect="1"/>
          </p:cNvPicPr>
          <p:nvPr>
            <a:wavAudioFile r:embed="rId1" name="str 15.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Administrative sanctions and punishment.</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en-GB" b="0" dirty="0" smtClean="0"/>
              <a:t>2/ Procedural regime</a:t>
            </a:r>
            <a:endParaRPr lang="en-GB" b="0" dirty="0"/>
          </a:p>
        </p:txBody>
      </p:sp>
      <p:sp>
        <p:nvSpPr>
          <p:cNvPr id="5" name="Zástupný symbol pro obsah 4"/>
          <p:cNvSpPr>
            <a:spLocks noGrp="1"/>
          </p:cNvSpPr>
          <p:nvPr>
            <p:ph idx="1"/>
          </p:nvPr>
        </p:nvSpPr>
        <p:spPr/>
        <p:txBody>
          <a:bodyPr/>
          <a:lstStyle/>
          <a:p>
            <a:r>
              <a:rPr lang="en-GB" dirty="0" smtClean="0"/>
              <a:t>Main principles</a:t>
            </a:r>
          </a:p>
          <a:p>
            <a:pPr lvl="1"/>
            <a:r>
              <a:rPr lang="en-GB" i="1" dirty="0" smtClean="0"/>
              <a:t>Legality</a:t>
            </a:r>
          </a:p>
          <a:p>
            <a:pPr lvl="1"/>
            <a:r>
              <a:rPr lang="en-GB" i="1" dirty="0" smtClean="0"/>
              <a:t>Prohibition of retroactivity</a:t>
            </a:r>
          </a:p>
          <a:p>
            <a:pPr lvl="1"/>
            <a:r>
              <a:rPr lang="en-GB" i="1" dirty="0" smtClean="0"/>
              <a:t>Non </a:t>
            </a:r>
            <a:r>
              <a:rPr lang="en-GB" i="1" dirty="0" err="1" smtClean="0"/>
              <a:t>bis</a:t>
            </a:r>
            <a:r>
              <a:rPr lang="en-GB" i="1" dirty="0" smtClean="0"/>
              <a:t> in idem</a:t>
            </a:r>
          </a:p>
          <a:p>
            <a:pPr lvl="1"/>
            <a:r>
              <a:rPr lang="en-GB" i="1" dirty="0" smtClean="0"/>
              <a:t>Sufficient speed</a:t>
            </a:r>
          </a:p>
          <a:p>
            <a:pPr lvl="1"/>
            <a:r>
              <a:rPr lang="en-GB" i="1" dirty="0" smtClean="0"/>
              <a:t>Right of defence </a:t>
            </a:r>
          </a:p>
          <a:p>
            <a:pPr lvl="1"/>
            <a:r>
              <a:rPr lang="en-GB" i="1" dirty="0" smtClean="0"/>
              <a:t>Burden of proof on state</a:t>
            </a:r>
          </a:p>
          <a:p>
            <a:pPr lvl="1"/>
            <a:r>
              <a:rPr lang="en-GB" i="1" dirty="0" smtClean="0"/>
              <a:t>Review</a:t>
            </a:r>
          </a:p>
          <a:p>
            <a:pPr lvl="1"/>
            <a:endParaRPr lang="en-GB" dirty="0" smtClean="0"/>
          </a:p>
          <a:p>
            <a:pPr lvl="1"/>
            <a:r>
              <a:rPr lang="en-GB" b="1" dirty="0" smtClean="0"/>
              <a:t>European legal environment</a:t>
            </a:r>
          </a:p>
          <a:p>
            <a:pPr lvl="1"/>
            <a:r>
              <a:rPr lang="en-GB" b="1" dirty="0" smtClean="0"/>
              <a:t>Fundamental rights and freedoms</a:t>
            </a:r>
          </a:p>
          <a:p>
            <a:pPr lvl="1"/>
            <a:endParaRPr lang="en-GB" dirty="0" smtClean="0"/>
          </a:p>
          <a:p>
            <a:pPr lvl="1"/>
            <a:r>
              <a:rPr lang="en-GB" i="1" dirty="0" smtClean="0"/>
              <a:t>For more detail see study text</a:t>
            </a:r>
          </a:p>
        </p:txBody>
      </p:sp>
      <p:pic>
        <p:nvPicPr>
          <p:cNvPr id="6" name="str 16.wav">
            <a:hlinkClick r:id="" action="ppaction://media"/>
          </p:cNvPr>
          <p:cNvPicPr>
            <a:picLocks noRot="1" noChangeAspect="1"/>
          </p:cNvPicPr>
          <p:nvPr>
            <a:wavAudioFile r:embed="rId1" name="str 16.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Responsibility and damages in Public Administration.</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en-US" b="0" dirty="0" smtClean="0"/>
              <a:t>Lecture 6: 19th May </a:t>
            </a:r>
            <a:r>
              <a:rPr lang="en-US" b="0" dirty="0" smtClean="0"/>
              <a:t>2021</a:t>
            </a:r>
            <a:endParaRPr lang="cs-CZ" dirty="0"/>
          </a:p>
        </p:txBody>
      </p:sp>
      <p:sp>
        <p:nvSpPr>
          <p:cNvPr id="5" name="Zástupný symbol pro obsah 4"/>
          <p:cNvSpPr>
            <a:spLocks noGrp="1"/>
          </p:cNvSpPr>
          <p:nvPr>
            <p:ph idx="1"/>
          </p:nvPr>
        </p:nvSpPr>
        <p:spPr/>
        <p:txBody>
          <a:bodyPr/>
          <a:lstStyle/>
          <a:p>
            <a:r>
              <a:rPr lang="cs-CZ" dirty="0" smtClean="0"/>
              <a:t>1</a:t>
            </a:r>
            <a:r>
              <a:rPr lang="en-GB" dirty="0" smtClean="0"/>
              <a:t>/ Responsibility and damages in Public Administration</a:t>
            </a:r>
          </a:p>
          <a:p>
            <a:pPr lvl="1"/>
            <a:r>
              <a:rPr lang="en-GB" i="1" dirty="0" smtClean="0"/>
              <a:t>Forms of responsibility in the Czech PA</a:t>
            </a:r>
          </a:p>
          <a:p>
            <a:pPr lvl="1"/>
            <a:r>
              <a:rPr lang="en-GB" i="1" dirty="0" smtClean="0"/>
              <a:t>Starting points of liability for damage in PA</a:t>
            </a:r>
          </a:p>
          <a:p>
            <a:pPr lvl="1"/>
            <a:r>
              <a:rPr lang="en-GB" i="1" dirty="0" smtClean="0"/>
              <a:t>Basics of act no. 82/1998 col.</a:t>
            </a:r>
          </a:p>
          <a:p>
            <a:pPr lvl="1"/>
            <a:r>
              <a:rPr lang="en-GB" i="1" dirty="0" smtClean="0"/>
              <a:t>Regression payments</a:t>
            </a:r>
            <a:r>
              <a:rPr lang="en-GB" dirty="0" smtClean="0"/>
              <a:t/>
            </a:r>
            <a:br>
              <a:rPr lang="en-GB" dirty="0" smtClean="0"/>
            </a:br>
            <a:endParaRPr lang="en-GB" dirty="0" smtClean="0"/>
          </a:p>
          <a:p>
            <a:r>
              <a:rPr lang="cs-CZ" dirty="0" smtClean="0"/>
              <a:t>2</a:t>
            </a:r>
            <a:r>
              <a:rPr lang="en-GB" dirty="0" smtClean="0"/>
              <a:t>/ Administrative sanctions and punishment</a:t>
            </a:r>
          </a:p>
          <a:p>
            <a:pPr lvl="1"/>
            <a:r>
              <a:rPr lang="en-GB" i="1" dirty="0" smtClean="0"/>
              <a:t>Administrative </a:t>
            </a:r>
            <a:r>
              <a:rPr lang="en-GB" i="1" dirty="0" smtClean="0"/>
              <a:t>legal </a:t>
            </a:r>
            <a:r>
              <a:rPr lang="en-GB" i="1" dirty="0" smtClean="0"/>
              <a:t>liability</a:t>
            </a:r>
          </a:p>
          <a:p>
            <a:pPr lvl="1"/>
            <a:r>
              <a:rPr lang="en-GB" i="1" dirty="0" smtClean="0"/>
              <a:t>Preconditions</a:t>
            </a:r>
          </a:p>
          <a:p>
            <a:pPr lvl="1"/>
            <a:r>
              <a:rPr lang="en-GB" i="1" dirty="0" smtClean="0"/>
              <a:t>Sub-systems </a:t>
            </a:r>
            <a:r>
              <a:rPr lang="en-GB" i="1" dirty="0" smtClean="0"/>
              <a:t>of administrative l. </a:t>
            </a:r>
            <a:r>
              <a:rPr lang="en-GB" i="1" dirty="0" smtClean="0"/>
              <a:t>Liability</a:t>
            </a:r>
          </a:p>
          <a:p>
            <a:pPr lvl="1"/>
            <a:r>
              <a:rPr lang="en-GB" i="1" dirty="0" smtClean="0"/>
              <a:t>Sanctions for a misdemeanour</a:t>
            </a:r>
          </a:p>
          <a:p>
            <a:pPr lvl="1"/>
            <a:r>
              <a:rPr lang="en-GB" i="1" dirty="0" smtClean="0"/>
              <a:t>Procedural regime</a:t>
            </a:r>
          </a:p>
        </p:txBody>
      </p:sp>
      <p:pic>
        <p:nvPicPr>
          <p:cNvPr id="6" name="str 2.wav">
            <a:hlinkClick r:id="" action="ppaction://media"/>
          </p:cNvPr>
          <p:cNvPicPr>
            <a:picLocks noRot="1" noChangeAspect="1"/>
          </p:cNvPicPr>
          <p:nvPr>
            <a:wavAudioFile r:embed="rId1" name="str 2.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p:txBody>
          <a:bodyPr/>
          <a:lstStyle/>
          <a:p>
            <a:r>
              <a:rPr lang="cs-CZ" b="0" dirty="0" smtClean="0"/>
              <a:t>1/ </a:t>
            </a:r>
            <a:r>
              <a:rPr lang="en-US" b="0" dirty="0" smtClean="0"/>
              <a:t>Forms </a:t>
            </a:r>
            <a:r>
              <a:rPr lang="en-US" b="0" dirty="0" smtClean="0"/>
              <a:t>of responsibility in the Czech </a:t>
            </a:r>
            <a:r>
              <a:rPr lang="en-US" b="0" dirty="0" smtClean="0"/>
              <a:t>PA</a:t>
            </a:r>
            <a:endParaRPr lang="cs-CZ" b="0" dirty="0"/>
          </a:p>
        </p:txBody>
      </p:sp>
      <p:sp>
        <p:nvSpPr>
          <p:cNvPr id="5" name="Zástupný symbol pro obsah 4"/>
          <p:cNvSpPr>
            <a:spLocks noGrp="1"/>
          </p:cNvSpPr>
          <p:nvPr>
            <p:ph idx="1"/>
          </p:nvPr>
        </p:nvSpPr>
        <p:spPr/>
        <p:txBody>
          <a:bodyPr/>
          <a:lstStyle/>
          <a:p>
            <a:r>
              <a:rPr lang="en-GB" dirty="0" smtClean="0"/>
              <a:t>Concept of responsibility</a:t>
            </a:r>
          </a:p>
          <a:p>
            <a:pPr lvl="1"/>
            <a:r>
              <a:rPr lang="en-GB" i="1" dirty="0" smtClean="0"/>
              <a:t>Prospective</a:t>
            </a:r>
            <a:r>
              <a:rPr lang="en-GB" dirty="0" smtClean="0"/>
              <a:t> (model procedure/</a:t>
            </a:r>
            <a:r>
              <a:rPr lang="en-GB" dirty="0" err="1" smtClean="0"/>
              <a:t>behavior</a:t>
            </a:r>
            <a:r>
              <a:rPr lang="en-GB" dirty="0" smtClean="0"/>
              <a:t>)</a:t>
            </a:r>
          </a:p>
          <a:p>
            <a:pPr lvl="1"/>
            <a:r>
              <a:rPr lang="en-GB" i="1" dirty="0" smtClean="0"/>
              <a:t>Retrospective</a:t>
            </a:r>
            <a:r>
              <a:rPr lang="en-GB" dirty="0" smtClean="0"/>
              <a:t> (sanction for the breach of a norm, liability)</a:t>
            </a:r>
          </a:p>
          <a:p>
            <a:pPr lvl="1"/>
            <a:endParaRPr lang="en-GB" dirty="0" smtClean="0"/>
          </a:p>
          <a:p>
            <a:r>
              <a:rPr lang="en-GB" dirty="0" smtClean="0"/>
              <a:t>Various forms in public administration:</a:t>
            </a:r>
          </a:p>
          <a:p>
            <a:pPr lvl="1"/>
            <a:r>
              <a:rPr lang="en-GB" i="1" dirty="0" smtClean="0"/>
              <a:t>Moral</a:t>
            </a:r>
            <a:r>
              <a:rPr lang="en-GB" dirty="0" smtClean="0"/>
              <a:t> (e. g. good administration)</a:t>
            </a:r>
          </a:p>
          <a:p>
            <a:pPr lvl="1"/>
            <a:r>
              <a:rPr lang="en-GB" i="1" dirty="0" smtClean="0"/>
              <a:t>Political</a:t>
            </a:r>
            <a:r>
              <a:rPr lang="en-GB" dirty="0" smtClean="0"/>
              <a:t> (e. g. </a:t>
            </a:r>
            <a:r>
              <a:rPr lang="cs-CZ" dirty="0" smtClean="0"/>
              <a:t>s</a:t>
            </a:r>
            <a:r>
              <a:rPr lang="en-GB" dirty="0" smtClean="0"/>
              <a:t>elf</a:t>
            </a:r>
            <a:r>
              <a:rPr lang="cs-CZ" dirty="0" smtClean="0"/>
              <a:t>-</a:t>
            </a:r>
            <a:r>
              <a:rPr lang="en-GB" dirty="0" smtClean="0"/>
              <a:t>government)</a:t>
            </a:r>
          </a:p>
          <a:p>
            <a:pPr lvl="1"/>
            <a:r>
              <a:rPr lang="en-GB" b="1" i="1" dirty="0" smtClean="0"/>
              <a:t>Legal</a:t>
            </a:r>
          </a:p>
          <a:p>
            <a:pPr lvl="1"/>
            <a:endParaRPr lang="en-GB" dirty="0" smtClean="0"/>
          </a:p>
        </p:txBody>
      </p:sp>
      <p:pic>
        <p:nvPicPr>
          <p:cNvPr id="6" name="str 3.wav">
            <a:hlinkClick r:id="" action="ppaction://media"/>
          </p:cNvPr>
          <p:cNvPicPr>
            <a:picLocks noRot="1" noChangeAspect="1"/>
          </p:cNvPicPr>
          <p:nvPr>
            <a:wavAudioFile r:embed="rId1" name="str 3.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5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Responsibility and damages in Public Administration.</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p:txBody>
          <a:bodyPr/>
          <a:lstStyle/>
          <a:p>
            <a:r>
              <a:rPr lang="cs-CZ" b="0" dirty="0" smtClean="0"/>
              <a:t>1/ </a:t>
            </a:r>
            <a:r>
              <a:rPr lang="en-US" b="0" dirty="0" smtClean="0"/>
              <a:t>Forms of responsibility in the Czech PA</a:t>
            </a:r>
            <a:endParaRPr lang="cs-CZ" b="0" dirty="0"/>
          </a:p>
        </p:txBody>
      </p:sp>
      <p:sp>
        <p:nvSpPr>
          <p:cNvPr id="5" name="Zástupný symbol pro obsah 4"/>
          <p:cNvSpPr>
            <a:spLocks noGrp="1"/>
          </p:cNvSpPr>
          <p:nvPr>
            <p:ph idx="1"/>
          </p:nvPr>
        </p:nvSpPr>
        <p:spPr/>
        <p:txBody>
          <a:bodyPr/>
          <a:lstStyle/>
          <a:p>
            <a:r>
              <a:rPr lang="en-GB" dirty="0" smtClean="0"/>
              <a:t>Legal responsibility (liability) of the Czech PA, mainly:</a:t>
            </a:r>
          </a:p>
          <a:p>
            <a:pPr lvl="1"/>
            <a:r>
              <a:rPr lang="en-GB" dirty="0" smtClean="0"/>
              <a:t>Administrative legal liability (see </a:t>
            </a:r>
            <a:r>
              <a:rPr lang="cs-CZ" dirty="0" smtClean="0"/>
              <a:t>2</a:t>
            </a:r>
            <a:r>
              <a:rPr lang="en-GB" dirty="0" smtClean="0"/>
              <a:t>/)</a:t>
            </a:r>
          </a:p>
          <a:p>
            <a:pPr lvl="1"/>
            <a:r>
              <a:rPr lang="en-GB" dirty="0" smtClean="0"/>
              <a:t>Liability for damage</a:t>
            </a:r>
          </a:p>
          <a:p>
            <a:pPr lvl="1"/>
            <a:endParaRPr lang="en-GB" dirty="0" smtClean="0"/>
          </a:p>
          <a:p>
            <a:r>
              <a:rPr lang="en-GB" dirty="0" smtClean="0"/>
              <a:t>Liability for damage</a:t>
            </a:r>
          </a:p>
          <a:p>
            <a:pPr lvl="1"/>
            <a:r>
              <a:rPr lang="en-GB" dirty="0" smtClean="0"/>
              <a:t>In the Czech law differentiation </a:t>
            </a:r>
            <a:r>
              <a:rPr lang="en-GB" b="1" dirty="0" smtClean="0"/>
              <a:t>according to exercise of public power </a:t>
            </a:r>
            <a:r>
              <a:rPr lang="en-GB" dirty="0" smtClean="0"/>
              <a:t>(not broadly PA)</a:t>
            </a:r>
          </a:p>
          <a:p>
            <a:pPr lvl="1"/>
            <a:r>
              <a:rPr lang="en-GB" dirty="0" smtClean="0"/>
              <a:t>If not = </a:t>
            </a:r>
            <a:r>
              <a:rPr lang="en-GB" b="1" i="1" dirty="0" smtClean="0"/>
              <a:t>civil liability </a:t>
            </a:r>
            <a:r>
              <a:rPr lang="en-GB" dirty="0" smtClean="0"/>
              <a:t>for damage (act no. 89/2012 col. = </a:t>
            </a:r>
            <a:r>
              <a:rPr lang="en-GB" i="1" dirty="0" smtClean="0"/>
              <a:t>civil code</a:t>
            </a:r>
            <a:r>
              <a:rPr lang="en-GB" dirty="0" smtClean="0"/>
              <a:t>)</a:t>
            </a:r>
          </a:p>
          <a:p>
            <a:pPr lvl="1"/>
            <a:r>
              <a:rPr lang="en-GB" dirty="0" smtClean="0"/>
              <a:t>If so = </a:t>
            </a:r>
            <a:r>
              <a:rPr lang="en-GB" b="1" i="1" dirty="0" smtClean="0"/>
              <a:t>liability for damage caused by public power </a:t>
            </a:r>
            <a:r>
              <a:rPr lang="en-GB" dirty="0" smtClean="0"/>
              <a:t>(= mainly act </a:t>
            </a:r>
            <a:r>
              <a:rPr lang="en-GB" dirty="0" smtClean="0"/>
              <a:t>no. 82/1998 col</a:t>
            </a:r>
            <a:r>
              <a:rPr lang="en-GB" dirty="0" smtClean="0"/>
              <a:t>.)</a:t>
            </a:r>
            <a:endParaRPr lang="en-GB" dirty="0" smtClean="0"/>
          </a:p>
          <a:p>
            <a:pPr lvl="1">
              <a:buNone/>
            </a:pPr>
            <a:endParaRPr lang="en-GB" dirty="0" smtClean="0"/>
          </a:p>
          <a:p>
            <a:pPr lvl="1"/>
            <a:r>
              <a:rPr lang="en-GB" b="1" dirty="0" smtClean="0"/>
              <a:t>In case of PA = 2 regimes</a:t>
            </a:r>
          </a:p>
          <a:p>
            <a:pPr lvl="1"/>
            <a:r>
              <a:rPr lang="en-GB" i="1" dirty="0" smtClean="0"/>
              <a:t>Non-authoritative PA </a:t>
            </a:r>
            <a:r>
              <a:rPr lang="en-GB" dirty="0" smtClean="0"/>
              <a:t>– civil means + civil liability</a:t>
            </a:r>
          </a:p>
          <a:p>
            <a:pPr lvl="1"/>
            <a:r>
              <a:rPr lang="en-GB" i="1" dirty="0" smtClean="0"/>
              <a:t>Authoritative PA </a:t>
            </a:r>
            <a:r>
              <a:rPr lang="en-GB" dirty="0" smtClean="0"/>
              <a:t>– public means + „public“ liability</a:t>
            </a:r>
            <a:endParaRPr lang="en-GB" dirty="0" smtClean="0"/>
          </a:p>
        </p:txBody>
      </p:sp>
      <p:pic>
        <p:nvPicPr>
          <p:cNvPr id="6" name="str 4.wav">
            <a:hlinkClick r:id="" action="ppaction://media"/>
          </p:cNvPr>
          <p:cNvPicPr>
            <a:picLocks noRot="1" noChangeAspect="1"/>
          </p:cNvPicPr>
          <p:nvPr>
            <a:wavAudioFile r:embed="rId1" name="str 4.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Responsibility and damages in Public Administration.</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cs-CZ" b="0" dirty="0" smtClean="0"/>
              <a:t>1/ </a:t>
            </a:r>
            <a:r>
              <a:rPr lang="en-US" b="0" dirty="0" smtClean="0"/>
              <a:t>Starting </a:t>
            </a:r>
            <a:r>
              <a:rPr lang="en-US" b="0" dirty="0" smtClean="0"/>
              <a:t>points of liability for damage in PA</a:t>
            </a:r>
            <a:endParaRPr lang="cs-CZ" b="0" dirty="0"/>
          </a:p>
        </p:txBody>
      </p:sp>
      <p:sp>
        <p:nvSpPr>
          <p:cNvPr id="5" name="Zástupný symbol pro obsah 4"/>
          <p:cNvSpPr>
            <a:spLocks noGrp="1"/>
          </p:cNvSpPr>
          <p:nvPr>
            <p:ph idx="1"/>
          </p:nvPr>
        </p:nvSpPr>
        <p:spPr/>
        <p:txBody>
          <a:bodyPr/>
          <a:lstStyle/>
          <a:p>
            <a:r>
              <a:rPr lang="en-GB" dirty="0" smtClean="0"/>
              <a:t>General prerequisites of (civil) liability for damage</a:t>
            </a:r>
          </a:p>
          <a:p>
            <a:pPr lvl="1"/>
            <a:r>
              <a:rPr lang="en-GB" i="1" dirty="0" smtClean="0"/>
              <a:t>Occurrence of damage</a:t>
            </a:r>
          </a:p>
          <a:p>
            <a:pPr lvl="1"/>
            <a:r>
              <a:rPr lang="en-GB" i="1" dirty="0" smtClean="0"/>
              <a:t>Causation (causal nexus)</a:t>
            </a:r>
          </a:p>
          <a:p>
            <a:pPr lvl="1"/>
            <a:r>
              <a:rPr lang="en-GB" i="1" dirty="0" smtClean="0"/>
              <a:t>Fault</a:t>
            </a:r>
          </a:p>
          <a:p>
            <a:pPr lvl="1"/>
            <a:r>
              <a:rPr lang="en-GB" i="1" dirty="0" smtClean="0"/>
              <a:t>Conduct</a:t>
            </a:r>
          </a:p>
          <a:p>
            <a:pPr lvl="1"/>
            <a:r>
              <a:rPr lang="en-GB" i="1" dirty="0" smtClean="0"/>
              <a:t>Illegality</a:t>
            </a:r>
          </a:p>
          <a:p>
            <a:pPr lvl="1"/>
            <a:endParaRPr lang="en-GB" i="1" dirty="0" smtClean="0"/>
          </a:p>
          <a:p>
            <a:pPr lvl="1"/>
            <a:r>
              <a:rPr lang="en-GB" b="1" dirty="0" smtClean="0"/>
              <a:t>Modifications </a:t>
            </a:r>
            <a:r>
              <a:rPr lang="en-GB" dirty="0" smtClean="0"/>
              <a:t>in case of („public“) liability for exercise of public power</a:t>
            </a:r>
          </a:p>
          <a:p>
            <a:pPr lvl="1"/>
            <a:r>
              <a:rPr lang="en-GB" i="1" dirty="0" smtClean="0"/>
              <a:t>No-fault liability</a:t>
            </a:r>
          </a:p>
          <a:p>
            <a:pPr lvl="1"/>
            <a:r>
              <a:rPr lang="en-GB" i="1" dirty="0" smtClean="0"/>
              <a:t>Special forms of conduct and measures for illegality</a:t>
            </a:r>
          </a:p>
          <a:p>
            <a:pPr lvl="1"/>
            <a:endParaRPr lang="en-GB" i="1" dirty="0" smtClean="0"/>
          </a:p>
          <a:p>
            <a:pPr lvl="1"/>
            <a:r>
              <a:rPr lang="en-GB" i="1" dirty="0" smtClean="0"/>
              <a:t>+ Unlimited (but not „overcompensation“ )</a:t>
            </a:r>
          </a:p>
        </p:txBody>
      </p:sp>
      <p:pic>
        <p:nvPicPr>
          <p:cNvPr id="6" name="str 5.wav">
            <a:hlinkClick r:id="" action="ppaction://media"/>
          </p:cNvPr>
          <p:cNvPicPr>
            <a:picLocks noRot="1" noChangeAspect="1"/>
          </p:cNvPicPr>
          <p:nvPr>
            <a:wavAudioFile r:embed="rId1" name="str 5.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2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Responsibility and damages in Public Administration.</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cs-CZ" b="0" dirty="0" smtClean="0"/>
              <a:t>1/ </a:t>
            </a:r>
            <a:r>
              <a:rPr lang="en-US" b="0" dirty="0" smtClean="0"/>
              <a:t>Starting </a:t>
            </a:r>
            <a:r>
              <a:rPr lang="en-US" b="0" dirty="0" smtClean="0"/>
              <a:t>points of liability for damage in PA</a:t>
            </a:r>
            <a:endParaRPr lang="cs-CZ" b="0" dirty="0"/>
          </a:p>
        </p:txBody>
      </p:sp>
      <p:sp>
        <p:nvSpPr>
          <p:cNvPr id="5" name="Zástupný symbol pro obsah 4"/>
          <p:cNvSpPr>
            <a:spLocks noGrp="1"/>
          </p:cNvSpPr>
          <p:nvPr>
            <p:ph idx="1"/>
          </p:nvPr>
        </p:nvSpPr>
        <p:spPr/>
        <p:txBody>
          <a:bodyPr/>
          <a:lstStyle/>
          <a:p>
            <a:r>
              <a:rPr lang="en-GB" dirty="0" smtClean="0"/>
              <a:t>Liability for damage caused by exercise of public power </a:t>
            </a:r>
          </a:p>
          <a:p>
            <a:pPr lvl="1"/>
            <a:r>
              <a:rPr lang="en-GB" dirty="0" smtClean="0"/>
              <a:t>Relatively long </a:t>
            </a:r>
            <a:r>
              <a:rPr lang="en-GB" dirty="0" smtClean="0"/>
              <a:t>history (some forms since 19th century)</a:t>
            </a:r>
          </a:p>
          <a:p>
            <a:pPr lvl="1"/>
            <a:r>
              <a:rPr lang="en-GB" dirty="0" smtClean="0"/>
              <a:t>Required in the modern legal state</a:t>
            </a:r>
            <a:r>
              <a:rPr lang="cs-CZ" dirty="0" smtClean="0"/>
              <a:t> (x </a:t>
            </a:r>
            <a:r>
              <a:rPr lang="cs-CZ" i="1" dirty="0" err="1" smtClean="0"/>
              <a:t>chilling</a:t>
            </a:r>
            <a:r>
              <a:rPr lang="cs-CZ" i="1" dirty="0" smtClean="0"/>
              <a:t> </a:t>
            </a:r>
            <a:r>
              <a:rPr lang="cs-CZ" i="1" dirty="0" err="1" smtClean="0"/>
              <a:t>effect</a:t>
            </a:r>
            <a:r>
              <a:rPr lang="cs-CZ" dirty="0" smtClean="0"/>
              <a:t>)</a:t>
            </a:r>
            <a:endParaRPr lang="en-GB" dirty="0" smtClean="0"/>
          </a:p>
          <a:p>
            <a:pPr lvl="1">
              <a:buNone/>
            </a:pPr>
            <a:endParaRPr lang="en-GB" dirty="0" smtClean="0"/>
          </a:p>
          <a:p>
            <a:pPr lvl="1"/>
            <a:r>
              <a:rPr lang="en-GB" b="1" i="1" dirty="0" smtClean="0"/>
              <a:t>General regulation</a:t>
            </a:r>
            <a:endParaRPr lang="en-GB" dirty="0" smtClean="0"/>
          </a:p>
          <a:p>
            <a:pPr lvl="1"/>
            <a:r>
              <a:rPr lang="en-GB" b="1" dirty="0" smtClean="0"/>
              <a:t>Act </a:t>
            </a:r>
            <a:r>
              <a:rPr lang="en-GB" b="1" dirty="0" smtClean="0"/>
              <a:t>no. 82/1998 col</a:t>
            </a:r>
            <a:r>
              <a:rPr lang="en-GB" b="1" dirty="0" smtClean="0"/>
              <a:t>.</a:t>
            </a:r>
          </a:p>
          <a:p>
            <a:pPr lvl="1"/>
            <a:r>
              <a:rPr lang="en-GB" dirty="0" smtClean="0"/>
              <a:t>Covers </a:t>
            </a:r>
            <a:r>
              <a:rPr lang="en-GB" i="1" dirty="0" smtClean="0"/>
              <a:t>illegal</a:t>
            </a:r>
            <a:r>
              <a:rPr lang="en-GB" dirty="0" smtClean="0"/>
              <a:t> exercise of public power</a:t>
            </a:r>
          </a:p>
          <a:p>
            <a:pPr lvl="1"/>
            <a:r>
              <a:rPr lang="en-GB" dirty="0" smtClean="0"/>
              <a:t>Constitutional basis</a:t>
            </a:r>
            <a:endParaRPr lang="en-GB" dirty="0" smtClean="0"/>
          </a:p>
          <a:p>
            <a:pPr lvl="1">
              <a:buNone/>
            </a:pPr>
            <a:endParaRPr lang="en-GB" dirty="0" smtClean="0"/>
          </a:p>
          <a:p>
            <a:pPr lvl="1"/>
            <a:r>
              <a:rPr lang="en-GB" b="1" i="1" dirty="0" smtClean="0"/>
              <a:t>Special regulations</a:t>
            </a:r>
          </a:p>
          <a:p>
            <a:pPr lvl="1"/>
            <a:r>
              <a:rPr lang="en-GB" dirty="0" smtClean="0"/>
              <a:t>E. g. act. no. 273/2008 Sb., Police </a:t>
            </a:r>
            <a:r>
              <a:rPr lang="en-GB" dirty="0" smtClean="0"/>
              <a:t>Act</a:t>
            </a:r>
          </a:p>
          <a:p>
            <a:pPr lvl="1"/>
            <a:r>
              <a:rPr lang="en-GB" dirty="0" smtClean="0"/>
              <a:t>Covers (some cases) of </a:t>
            </a:r>
            <a:r>
              <a:rPr lang="en-GB" i="1" dirty="0" smtClean="0"/>
              <a:t>legal </a:t>
            </a:r>
            <a:r>
              <a:rPr lang="en-GB" dirty="0" smtClean="0"/>
              <a:t>exercise of public power</a:t>
            </a:r>
          </a:p>
          <a:p>
            <a:pPr lvl="1"/>
            <a:r>
              <a:rPr lang="en-GB" dirty="0" smtClean="0"/>
              <a:t>W/o constitutional basis</a:t>
            </a:r>
          </a:p>
          <a:p>
            <a:pPr lvl="1"/>
            <a:endParaRPr lang="en-GB" dirty="0" smtClean="0"/>
          </a:p>
        </p:txBody>
      </p:sp>
      <p:pic>
        <p:nvPicPr>
          <p:cNvPr id="6" name="str 6.wav">
            <a:hlinkClick r:id="" action="ppaction://media"/>
          </p:cNvPr>
          <p:cNvPicPr>
            <a:picLocks noRot="1" noChangeAspect="1"/>
          </p:cNvPicPr>
          <p:nvPr>
            <a:wavAudioFile r:embed="rId1" name="str 6.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4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Responsibility and damages in Public Administration.</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p:txBody>
          <a:bodyPr/>
          <a:lstStyle/>
          <a:p>
            <a:r>
              <a:rPr lang="cs-CZ" b="0" dirty="0" smtClean="0"/>
              <a:t>1/ </a:t>
            </a:r>
            <a:r>
              <a:rPr lang="en-US" b="0" dirty="0" smtClean="0"/>
              <a:t>Starting </a:t>
            </a:r>
            <a:r>
              <a:rPr lang="en-US" b="0" dirty="0" smtClean="0"/>
              <a:t>points of liability for damage in PA</a:t>
            </a:r>
            <a:endParaRPr lang="cs-CZ" b="0" dirty="0"/>
          </a:p>
        </p:txBody>
      </p:sp>
      <p:sp>
        <p:nvSpPr>
          <p:cNvPr id="5" name="Zástupný symbol pro obsah 4"/>
          <p:cNvSpPr>
            <a:spLocks noGrp="1"/>
          </p:cNvSpPr>
          <p:nvPr>
            <p:ph idx="1"/>
          </p:nvPr>
        </p:nvSpPr>
        <p:spPr/>
        <p:txBody>
          <a:bodyPr/>
          <a:lstStyle/>
          <a:p>
            <a:r>
              <a:rPr lang="en-US" dirty="0" smtClean="0"/>
              <a:t>Charter of Fundamental Rights and Freedoms</a:t>
            </a:r>
          </a:p>
          <a:p>
            <a:pPr lvl="1"/>
            <a:r>
              <a:rPr lang="en-US" dirty="0" smtClean="0"/>
              <a:t>Chapter Five</a:t>
            </a:r>
            <a:r>
              <a:rPr lang="cs-CZ" dirty="0" smtClean="0"/>
              <a:t> - </a:t>
            </a:r>
            <a:r>
              <a:rPr lang="en-US" dirty="0" smtClean="0"/>
              <a:t>Right </a:t>
            </a:r>
            <a:r>
              <a:rPr lang="en-US" dirty="0" smtClean="0"/>
              <a:t>to Judicial and Other Legal Protection</a:t>
            </a:r>
          </a:p>
          <a:p>
            <a:pPr lvl="1"/>
            <a:r>
              <a:rPr lang="en-US" b="1" dirty="0" smtClean="0"/>
              <a:t>Article 36</a:t>
            </a:r>
            <a:r>
              <a:rPr lang="en-US" dirty="0" smtClean="0"/>
              <a:t/>
            </a:r>
            <a:br>
              <a:rPr lang="en-US" dirty="0" smtClean="0"/>
            </a:br>
            <a:r>
              <a:rPr lang="en-US" i="1" dirty="0" smtClean="0"/>
              <a:t>1) Everybody may assert in the set procedure his or her right in an independent and unbiased cerate of justice and in specified cases with another organ.</a:t>
            </a:r>
            <a:br>
              <a:rPr lang="en-US" i="1" dirty="0" smtClean="0"/>
            </a:br>
            <a:r>
              <a:rPr lang="en-US" i="1" dirty="0" smtClean="0"/>
              <a:t>2) Anybody who claims that his or her rights have been violated by a decision of a public administration organ may turn to a court for a review of the legality of such decision, unless the law provides differently. However, review of decisions affecting the fundamental rights and freedoms listed in the Charter may not be excluded from the jurisdiction of courts.</a:t>
            </a:r>
            <a:br>
              <a:rPr lang="en-US" i="1" dirty="0" smtClean="0"/>
            </a:br>
            <a:r>
              <a:rPr lang="en-US" b="1" i="1" dirty="0" smtClean="0"/>
              <a:t>3) Everybody is entitled to compensation for damage caused to him or her by an unlawful decision of a court, another organs of the State or public administration, or through wrong official procedure.</a:t>
            </a:r>
            <a:r>
              <a:rPr lang="en-US" i="1" dirty="0" smtClean="0"/>
              <a:t/>
            </a:r>
            <a:br>
              <a:rPr lang="en-US" i="1" dirty="0" smtClean="0"/>
            </a:br>
            <a:r>
              <a:rPr lang="en-US" i="1" dirty="0" smtClean="0"/>
              <a:t>4) The conditions and detailed provisions in this respect shall be set by law.</a:t>
            </a:r>
            <a:endParaRPr lang="cs-CZ" i="1" dirty="0" smtClean="0"/>
          </a:p>
          <a:p>
            <a:pPr lvl="1"/>
            <a:endParaRPr lang="en-GB" dirty="0" smtClean="0"/>
          </a:p>
          <a:p>
            <a:pPr lvl="1"/>
            <a:endParaRPr lang="en-GB" dirty="0" smtClean="0"/>
          </a:p>
          <a:p>
            <a:pPr lvl="1"/>
            <a:endParaRPr lang="en-GB" dirty="0" smtClean="0"/>
          </a:p>
          <a:p>
            <a:pPr lvl="1"/>
            <a:endParaRPr lang="en-GB" dirty="0" smtClean="0"/>
          </a:p>
          <a:p>
            <a:pPr lvl="1"/>
            <a:endParaRPr lang="en-GB" dirty="0" smtClean="0"/>
          </a:p>
          <a:p>
            <a:pPr lvl="1"/>
            <a:endParaRPr lang="en-GB" dirty="0" smtClean="0"/>
          </a:p>
        </p:txBody>
      </p:sp>
      <p:pic>
        <p:nvPicPr>
          <p:cNvPr id="6" name="str 7.wav">
            <a:hlinkClick r:id="" action="ppaction://media"/>
          </p:cNvPr>
          <p:cNvPicPr>
            <a:picLocks noRot="1" noChangeAspect="1"/>
          </p:cNvPicPr>
          <p:nvPr>
            <a:wavAudioFile r:embed="rId1" name="str 7.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Responsibility and damages in Public Administration.</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p:txBody>
          <a:bodyPr/>
          <a:lstStyle/>
          <a:p>
            <a:r>
              <a:rPr lang="en-GB" b="0" dirty="0" smtClean="0"/>
              <a:t>1/ Basics of act no. 82/1998 Col.</a:t>
            </a:r>
            <a:endParaRPr lang="en-GB" b="0" dirty="0"/>
          </a:p>
        </p:txBody>
      </p:sp>
      <p:sp>
        <p:nvSpPr>
          <p:cNvPr id="5" name="Zástupný symbol pro obsah 4"/>
          <p:cNvSpPr>
            <a:spLocks noGrp="1"/>
          </p:cNvSpPr>
          <p:nvPr>
            <p:ph idx="1"/>
          </p:nvPr>
        </p:nvSpPr>
        <p:spPr/>
        <p:txBody>
          <a:bodyPr/>
          <a:lstStyle/>
          <a:p>
            <a:r>
              <a:rPr lang="en-GB" dirty="0" smtClean="0"/>
              <a:t>Subjects of liability</a:t>
            </a:r>
          </a:p>
          <a:p>
            <a:pPr lvl="1"/>
            <a:r>
              <a:rPr lang="en-GB" b="1" i="1" dirty="0" smtClean="0"/>
              <a:t>State </a:t>
            </a:r>
            <a:r>
              <a:rPr lang="en-GB" i="1" dirty="0" smtClean="0"/>
              <a:t>(for state administration)</a:t>
            </a:r>
          </a:p>
          <a:p>
            <a:pPr lvl="1"/>
            <a:r>
              <a:rPr lang="en-GB" i="1" dirty="0" smtClean="0"/>
              <a:t>Municipalities</a:t>
            </a:r>
            <a:r>
              <a:rPr lang="en-GB" dirty="0" smtClean="0"/>
              <a:t> </a:t>
            </a:r>
            <a:r>
              <a:rPr lang="en-GB" i="1" dirty="0" smtClean="0"/>
              <a:t>(for self-government)</a:t>
            </a:r>
          </a:p>
          <a:p>
            <a:pPr lvl="1"/>
            <a:endParaRPr lang="en-GB" dirty="0" smtClean="0"/>
          </a:p>
          <a:p>
            <a:r>
              <a:rPr lang="en-GB" dirty="0" smtClean="0"/>
              <a:t>Strict liability</a:t>
            </a:r>
          </a:p>
          <a:p>
            <a:pPr lvl="1"/>
            <a:r>
              <a:rPr lang="en-GB" dirty="0" smtClean="0"/>
              <a:t>Absence of </a:t>
            </a:r>
            <a:r>
              <a:rPr lang="en-GB" i="1" dirty="0" smtClean="0"/>
              <a:t>fault</a:t>
            </a:r>
            <a:r>
              <a:rPr lang="en-GB" dirty="0" smtClean="0"/>
              <a:t> prerequisite (negligence/intent unexamined)</a:t>
            </a:r>
          </a:p>
          <a:p>
            <a:pPr lvl="1"/>
            <a:r>
              <a:rPr lang="en-GB" dirty="0" smtClean="0"/>
              <a:t>But „outcome“ must be </a:t>
            </a:r>
            <a:r>
              <a:rPr lang="en-GB" b="1" i="1" dirty="0" smtClean="0"/>
              <a:t>illegal</a:t>
            </a:r>
            <a:endParaRPr lang="en-GB" b="1" i="1" dirty="0" smtClean="0"/>
          </a:p>
          <a:p>
            <a:pPr lvl="1"/>
            <a:endParaRPr lang="en-GB" dirty="0" smtClean="0"/>
          </a:p>
          <a:p>
            <a:r>
              <a:rPr lang="en-GB" dirty="0" smtClean="0"/>
              <a:t>Forms of liability</a:t>
            </a:r>
          </a:p>
          <a:p>
            <a:pPr lvl="1"/>
            <a:r>
              <a:rPr lang="en-GB" i="1" dirty="0" smtClean="0"/>
              <a:t>Liability </a:t>
            </a:r>
            <a:r>
              <a:rPr lang="en-GB" i="1" dirty="0" smtClean="0"/>
              <a:t>for </a:t>
            </a:r>
            <a:r>
              <a:rPr lang="en-GB" b="1" i="1" dirty="0" smtClean="0"/>
              <a:t>illegal (administrative</a:t>
            </a:r>
            <a:r>
              <a:rPr lang="en-GB" b="1" i="1" dirty="0" smtClean="0"/>
              <a:t>) </a:t>
            </a:r>
            <a:r>
              <a:rPr lang="en-GB" b="1" i="1" dirty="0" smtClean="0"/>
              <a:t>decision</a:t>
            </a:r>
          </a:p>
          <a:p>
            <a:pPr lvl="1"/>
            <a:r>
              <a:rPr lang="en-GB" i="1" dirty="0" smtClean="0"/>
              <a:t>Liability </a:t>
            </a:r>
            <a:r>
              <a:rPr lang="en-GB" i="1" dirty="0" smtClean="0"/>
              <a:t>for </a:t>
            </a:r>
            <a:r>
              <a:rPr lang="en-GB" b="1" i="1" dirty="0" smtClean="0"/>
              <a:t>maladministration</a:t>
            </a:r>
            <a:r>
              <a:rPr lang="en-GB" i="1" dirty="0" smtClean="0"/>
              <a:t> (wrong official procedure)</a:t>
            </a:r>
          </a:p>
          <a:p>
            <a:pPr lvl="1">
              <a:buNone/>
            </a:pPr>
            <a:endParaRPr lang="en-GB" i="1" dirty="0" smtClean="0"/>
          </a:p>
        </p:txBody>
      </p:sp>
      <p:pic>
        <p:nvPicPr>
          <p:cNvPr id="7" name="str 8.wav">
            <a:hlinkClick r:id="" action="ppaction://media"/>
          </p:cNvPr>
          <p:cNvPicPr>
            <a:picLocks noRot="1" noChangeAspect="1"/>
          </p:cNvPicPr>
          <p:nvPr>
            <a:wavAudioFile r:embed="rId1" name="str 8.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en-US" dirty="0" smtClean="0"/>
              <a:t>Lecture 6: 19th May 2021</a:t>
            </a:r>
            <a:r>
              <a:rPr lang="cs-CZ" dirty="0" smtClean="0"/>
              <a:t> - </a:t>
            </a:r>
            <a:r>
              <a:rPr lang="en-US" dirty="0" smtClean="0"/>
              <a:t>Responsibility and damages in Public Administration.</a:t>
            </a:r>
            <a:endParaRPr lang="en-US"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p:txBody>
          <a:bodyPr/>
          <a:lstStyle/>
          <a:p>
            <a:r>
              <a:rPr lang="en-GB" b="0" dirty="0" smtClean="0"/>
              <a:t>1/ Basics of act no. 82/1998 Col.</a:t>
            </a:r>
            <a:endParaRPr lang="en-GB" b="0" dirty="0"/>
          </a:p>
        </p:txBody>
      </p:sp>
      <p:sp>
        <p:nvSpPr>
          <p:cNvPr id="5" name="Zástupný symbol pro obsah 4"/>
          <p:cNvSpPr>
            <a:spLocks noGrp="1"/>
          </p:cNvSpPr>
          <p:nvPr>
            <p:ph idx="1"/>
          </p:nvPr>
        </p:nvSpPr>
        <p:spPr/>
        <p:txBody>
          <a:bodyPr/>
          <a:lstStyle/>
          <a:p>
            <a:r>
              <a:rPr lang="en-GB" dirty="0" smtClean="0"/>
              <a:t>Liability </a:t>
            </a:r>
            <a:r>
              <a:rPr lang="en-GB" dirty="0" smtClean="0"/>
              <a:t>for </a:t>
            </a:r>
            <a:r>
              <a:rPr lang="en-GB" dirty="0" smtClean="0"/>
              <a:t>illegal (administrative) decision</a:t>
            </a:r>
            <a:endParaRPr lang="en-GB" i="1" dirty="0" smtClean="0"/>
          </a:p>
          <a:p>
            <a:pPr lvl="1"/>
            <a:r>
              <a:rPr lang="en-GB" b="1" dirty="0" smtClean="0"/>
              <a:t>Any decision </a:t>
            </a:r>
            <a:r>
              <a:rPr lang="en-GB" dirty="0" smtClean="0"/>
              <a:t>of a public body</a:t>
            </a:r>
          </a:p>
          <a:p>
            <a:pPr lvl="1"/>
            <a:r>
              <a:rPr lang="en-GB" dirty="0" smtClean="0"/>
              <a:t>But must be </a:t>
            </a:r>
            <a:r>
              <a:rPr lang="en-GB" b="1" dirty="0" smtClean="0"/>
              <a:t>revoked</a:t>
            </a:r>
          </a:p>
          <a:p>
            <a:pPr lvl="1"/>
            <a:r>
              <a:rPr lang="en-GB" dirty="0" smtClean="0"/>
              <a:t>For its </a:t>
            </a:r>
            <a:r>
              <a:rPr lang="en-GB" b="1" dirty="0" smtClean="0"/>
              <a:t>illegality</a:t>
            </a:r>
          </a:p>
          <a:p>
            <a:pPr lvl="1"/>
            <a:r>
              <a:rPr lang="en-GB" dirty="0" smtClean="0"/>
              <a:t>And injured person must have used </a:t>
            </a:r>
            <a:r>
              <a:rPr lang="en-GB" b="1" dirty="0" smtClean="0"/>
              <a:t>means of protection</a:t>
            </a:r>
          </a:p>
          <a:p>
            <a:pPr lvl="1"/>
            <a:r>
              <a:rPr lang="en-GB" i="1" dirty="0" smtClean="0"/>
              <a:t>Not only decision (bud also mixed acts)</a:t>
            </a:r>
          </a:p>
          <a:p>
            <a:pPr lvl="1"/>
            <a:endParaRPr lang="en-GB" dirty="0" smtClean="0"/>
          </a:p>
          <a:p>
            <a:r>
              <a:rPr lang="en-GB" dirty="0" smtClean="0"/>
              <a:t>Liability for </a:t>
            </a:r>
            <a:r>
              <a:rPr lang="en-GB" dirty="0" smtClean="0"/>
              <a:t>wrong </a:t>
            </a:r>
            <a:r>
              <a:rPr lang="en-GB" dirty="0" smtClean="0"/>
              <a:t>official </a:t>
            </a:r>
            <a:r>
              <a:rPr lang="en-GB" dirty="0" smtClean="0"/>
              <a:t>procedure</a:t>
            </a:r>
          </a:p>
          <a:p>
            <a:pPr lvl="1"/>
            <a:r>
              <a:rPr lang="en-GB" dirty="0" smtClean="0"/>
              <a:t>Intentionally </a:t>
            </a:r>
            <a:r>
              <a:rPr lang="en-GB" b="1" dirty="0" smtClean="0"/>
              <a:t>undefined</a:t>
            </a:r>
          </a:p>
          <a:p>
            <a:pPr lvl="1"/>
            <a:r>
              <a:rPr lang="en-GB" dirty="0" smtClean="0"/>
              <a:t>Various forms of </a:t>
            </a:r>
            <a:r>
              <a:rPr lang="en-GB" b="1" dirty="0" smtClean="0"/>
              <a:t>maladministration</a:t>
            </a:r>
          </a:p>
          <a:p>
            <a:pPr lvl="1"/>
            <a:r>
              <a:rPr lang="en-GB" dirty="0" smtClean="0"/>
              <a:t>Some defined = </a:t>
            </a:r>
            <a:r>
              <a:rPr lang="en-GB" b="1" dirty="0" smtClean="0"/>
              <a:t>delays and excessive length of procedure</a:t>
            </a:r>
            <a:endParaRPr lang="en-GB" b="1" dirty="0" smtClean="0"/>
          </a:p>
        </p:txBody>
      </p:sp>
      <p:pic>
        <p:nvPicPr>
          <p:cNvPr id="6" name="str 9.wav">
            <a:hlinkClick r:id="" action="ppaction://media"/>
          </p:cNvPr>
          <p:cNvPicPr>
            <a:picLocks noRot="1" noChangeAspect="1"/>
          </p:cNvPicPr>
          <p:nvPr>
            <a:wavAudioFile r:embed="rId1" name="str 9.wav"/>
          </p:nvPr>
        </p:nvPicPr>
        <p:blipFill>
          <a:blip r:embed="rId3" cstate="print"/>
          <a:stretch>
            <a:fillRect/>
          </a:stretch>
        </p:blipFill>
        <p:spPr>
          <a:xfrm>
            <a:off x="11887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46859 (1)">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Prezentace-LAW-CZ.potx" id="{9368F25A-D07D-4454-BB9E-323E9573381A}" vid="{D76D3162-79D4-49CC-8197-D810905360B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46859 (1)</Template>
  <TotalTime>2250</TotalTime>
  <Words>1154</Words>
  <Application>Microsoft Office PowerPoint</Application>
  <PresentationFormat>Vlastní</PresentationFormat>
  <Paragraphs>214</Paragraphs>
  <Slides>16</Slides>
  <Notes>0</Notes>
  <HiddenSlides>0</HiddenSlides>
  <MMClips>15</MMClips>
  <ScaleCrop>false</ScaleCrop>
  <HeadingPairs>
    <vt:vector size="4" baseType="variant">
      <vt:variant>
        <vt:lpstr>Motiv</vt:lpstr>
      </vt:variant>
      <vt:variant>
        <vt:i4>1</vt:i4>
      </vt:variant>
      <vt:variant>
        <vt:lpstr>Nadpisy snímků</vt:lpstr>
      </vt:variant>
      <vt:variant>
        <vt:i4>16</vt:i4>
      </vt:variant>
    </vt:vector>
  </HeadingPairs>
  <TitlesOfParts>
    <vt:vector size="17" baseType="lpstr">
      <vt:lpstr>46859 (1)</vt:lpstr>
      <vt:lpstr>Responsibility and damages in Public Administration. Administrative sanctions and punishment.</vt:lpstr>
      <vt:lpstr>Lecture 6: 19th May 2021</vt:lpstr>
      <vt:lpstr>1/ Forms of responsibility in the Czech PA</vt:lpstr>
      <vt:lpstr>1/ Forms of responsibility in the Czech PA</vt:lpstr>
      <vt:lpstr>1/ Starting points of liability for damage in PA</vt:lpstr>
      <vt:lpstr>1/ Starting points of liability for damage in PA</vt:lpstr>
      <vt:lpstr>1/ Starting points of liability for damage in PA</vt:lpstr>
      <vt:lpstr>1/ Basics of act no. 82/1998 Col.</vt:lpstr>
      <vt:lpstr>1/ Basics of act no. 82/1998 Col.</vt:lpstr>
      <vt:lpstr>1/ Basics of act no. 82/1998 Col.</vt:lpstr>
      <vt:lpstr>1/ Regression payments (act 82/1998)</vt:lpstr>
      <vt:lpstr>2/ Administrative legal liability</vt:lpstr>
      <vt:lpstr>2/ Preconditions</vt:lpstr>
      <vt:lpstr>2/ Sub-systems of administrative l. liability</vt:lpstr>
      <vt:lpstr>2/ Sanctions for a misdemeanour</vt:lpstr>
      <vt:lpstr>2/ Procedural regime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Admin</dc:creator>
  <cp:lastModifiedBy>Admin</cp:lastModifiedBy>
  <cp:revision>123</cp:revision>
  <cp:lastPrinted>1601-01-01T00:00:00Z</cp:lastPrinted>
  <dcterms:created xsi:type="dcterms:W3CDTF">2021-05-17T07:46:01Z</dcterms:created>
  <dcterms:modified xsi:type="dcterms:W3CDTF">2021-05-18T21:47:11Z</dcterms:modified>
</cp:coreProperties>
</file>