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0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EF3351-A6A0-458E-AFC9-832BFFF23118}" v="84" dt="2022-04-04T15:28:14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Křepelka" userId="S::353@muni.cz::f472ea84-e261-4e9f-9b2e-48f877ab528f" providerId="AD" clId="Web-{44EF3351-A6A0-458E-AFC9-832BFFF23118}"/>
    <pc:docChg chg="modSld">
      <pc:chgData name="Filip Křepelka" userId="S::353@muni.cz::f472ea84-e261-4e9f-9b2e-48f877ab528f" providerId="AD" clId="Web-{44EF3351-A6A0-458E-AFC9-832BFFF23118}" dt="2022-04-04T15:28:14.427" v="87" actId="20577"/>
      <pc:docMkLst>
        <pc:docMk/>
      </pc:docMkLst>
      <pc:sldChg chg="modSp">
        <pc:chgData name="Filip Křepelka" userId="S::353@muni.cz::f472ea84-e261-4e9f-9b2e-48f877ab528f" providerId="AD" clId="Web-{44EF3351-A6A0-458E-AFC9-832BFFF23118}" dt="2022-04-04T15:11:05.593" v="4" actId="20577"/>
        <pc:sldMkLst>
          <pc:docMk/>
          <pc:sldMk cId="3620292940" sldId="257"/>
        </pc:sldMkLst>
        <pc:spChg chg="mod">
          <ac:chgData name="Filip Křepelka" userId="S::353@muni.cz::f472ea84-e261-4e9f-9b2e-48f877ab528f" providerId="AD" clId="Web-{44EF3351-A6A0-458E-AFC9-832BFFF23118}" dt="2022-04-04T15:11:05.593" v="4" actId="20577"/>
          <ac:spMkLst>
            <pc:docMk/>
            <pc:sldMk cId="3620292940" sldId="257"/>
            <ac:spMk id="3" creationId="{00000000-0000-0000-0000-000000000000}"/>
          </ac:spMkLst>
        </pc:spChg>
      </pc:sldChg>
      <pc:sldChg chg="modSp">
        <pc:chgData name="Filip Křepelka" userId="S::353@muni.cz::f472ea84-e261-4e9f-9b2e-48f877ab528f" providerId="AD" clId="Web-{44EF3351-A6A0-458E-AFC9-832BFFF23118}" dt="2022-04-04T15:11:26.031" v="17" actId="20577"/>
        <pc:sldMkLst>
          <pc:docMk/>
          <pc:sldMk cId="755002375" sldId="258"/>
        </pc:sldMkLst>
        <pc:spChg chg="mod">
          <ac:chgData name="Filip Křepelka" userId="S::353@muni.cz::f472ea84-e261-4e9f-9b2e-48f877ab528f" providerId="AD" clId="Web-{44EF3351-A6A0-458E-AFC9-832BFFF23118}" dt="2022-04-04T15:11:26.031" v="17" actId="20577"/>
          <ac:spMkLst>
            <pc:docMk/>
            <pc:sldMk cId="755002375" sldId="258"/>
            <ac:spMk id="3" creationId="{00000000-0000-0000-0000-000000000000}"/>
          </ac:spMkLst>
        </pc:spChg>
      </pc:sldChg>
      <pc:sldChg chg="modSp">
        <pc:chgData name="Filip Křepelka" userId="S::353@muni.cz::f472ea84-e261-4e9f-9b2e-48f877ab528f" providerId="AD" clId="Web-{44EF3351-A6A0-458E-AFC9-832BFFF23118}" dt="2022-04-04T15:28:14.427" v="87" actId="20577"/>
        <pc:sldMkLst>
          <pc:docMk/>
          <pc:sldMk cId="1193245861" sldId="259"/>
        </pc:sldMkLst>
        <pc:spChg chg="mod">
          <ac:chgData name="Filip Křepelka" userId="S::353@muni.cz::f472ea84-e261-4e9f-9b2e-48f877ab528f" providerId="AD" clId="Web-{44EF3351-A6A0-458E-AFC9-832BFFF23118}" dt="2022-04-04T15:28:14.427" v="87" actId="20577"/>
          <ac:spMkLst>
            <pc:docMk/>
            <pc:sldMk cId="1193245861" sldId="259"/>
            <ac:spMk id="3" creationId="{00000000-0000-0000-0000-000000000000}"/>
          </ac:spMkLst>
        </pc:spChg>
      </pc:sldChg>
      <pc:sldChg chg="modSp">
        <pc:chgData name="Filip Křepelka" userId="S::353@muni.cz::f472ea84-e261-4e9f-9b2e-48f877ab528f" providerId="AD" clId="Web-{44EF3351-A6A0-458E-AFC9-832BFFF23118}" dt="2022-04-04T15:28:03.177" v="83" actId="20577"/>
        <pc:sldMkLst>
          <pc:docMk/>
          <pc:sldMk cId="1462426070" sldId="261"/>
        </pc:sldMkLst>
        <pc:spChg chg="mod">
          <ac:chgData name="Filip Křepelka" userId="S::353@muni.cz::f472ea84-e261-4e9f-9b2e-48f877ab528f" providerId="AD" clId="Web-{44EF3351-A6A0-458E-AFC9-832BFFF23118}" dt="2022-04-04T15:28:03.177" v="83" actId="20577"/>
          <ac:spMkLst>
            <pc:docMk/>
            <pc:sldMk cId="1462426070" sldId="26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1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70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20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53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24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17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9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42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1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8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E49F8-44A9-40D4-A3C0-94E0630F4F89}" type="datetimeFigureOut">
              <a:rPr lang="cs-CZ" smtClean="0"/>
              <a:t>30.05.2022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71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Dopravní a přepravní právo /B/ Mezinárodní dopravní právo /M/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/>
              <a:t>Filip </a:t>
            </a:r>
            <a:r>
              <a:rPr lang="cs-CZ" dirty="0"/>
              <a:t>Křepelka </a:t>
            </a:r>
          </a:p>
          <a:p>
            <a:r>
              <a:rPr lang="cs-CZ" dirty="0"/>
              <a:t>2. lekce – prameny, instituce, mezinárodní organizace, nevládní zájmové organizace </a:t>
            </a:r>
          </a:p>
        </p:txBody>
      </p:sp>
    </p:spTree>
    <p:extLst>
      <p:ext uri="{BB962C8B-B14F-4D97-AF65-F5344CB8AC3E}">
        <p14:creationId xmlns:p14="http://schemas.microsoft.com/office/powerpoint/2010/main" val="694702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Říční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114/1995 Sb., zákon o vnitrozemské plavbě. </a:t>
            </a:r>
          </a:p>
          <a:p>
            <a:endParaRPr lang="cs-CZ" dirty="0"/>
          </a:p>
          <a:p>
            <a:r>
              <a:rPr lang="cs-CZ" dirty="0"/>
              <a:t>Proč chybějí světové mezinárodní organizace? </a:t>
            </a:r>
          </a:p>
          <a:p>
            <a:endParaRPr lang="cs-CZ" dirty="0"/>
          </a:p>
          <a:p>
            <a:r>
              <a:rPr lang="cs-CZ" dirty="0"/>
              <a:t>Existují nicméně různé regionální struktury: pro jednotlivé veletoky a systémy. </a:t>
            </a:r>
          </a:p>
        </p:txBody>
      </p:sp>
    </p:spTree>
    <p:extLst>
      <p:ext uri="{BB962C8B-B14F-4D97-AF65-F5344CB8AC3E}">
        <p14:creationId xmlns:p14="http://schemas.microsoft.com/office/powerpoint/2010/main" val="750553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Zákony o jednotlivých silách, složkách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278/2008 Sb., o Policii České republiky </a:t>
            </a:r>
          </a:p>
          <a:p>
            <a:r>
              <a:rPr lang="cs-CZ" dirty="0"/>
              <a:t>Zákon č. 17/2012 Sb., o Celní správě ČR </a:t>
            </a:r>
          </a:p>
          <a:p>
            <a:r>
              <a:rPr lang="cs-CZ" dirty="0"/>
              <a:t>Zákon č. 320/2015 Sb., o Hasičském záchranném sboru ČR </a:t>
            </a:r>
          </a:p>
          <a:p>
            <a:r>
              <a:rPr lang="cs-CZ" dirty="0"/>
              <a:t>Zákon č. 374/2011 Sb., o Zdravotnické záchranné službě ČR  </a:t>
            </a:r>
          </a:p>
        </p:txBody>
      </p:sp>
    </p:spTree>
    <p:extLst>
      <p:ext uri="{BB962C8B-B14F-4D97-AF65-F5344CB8AC3E}">
        <p14:creationId xmlns:p14="http://schemas.microsoft.com/office/powerpoint/2010/main" val="265418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3477B-F4A2-4A07-8AC3-90C6276CD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právo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B86B2B-A934-4475-9D73-75C29384F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Stavební zákon č. 183/2006 Sb.</a:t>
            </a:r>
          </a:p>
          <a:p>
            <a:r>
              <a:rPr lang="cs-CZ" dirty="0"/>
              <a:t>Ovšem zvláštní pravidla v jednotlivých dopravních zákonech. </a:t>
            </a:r>
          </a:p>
        </p:txBody>
      </p:sp>
    </p:spTree>
    <p:extLst>
      <p:ext uri="{BB962C8B-B14F-4D97-AF65-F5344CB8AC3E}">
        <p14:creationId xmlns:p14="http://schemas.microsoft.com/office/powerpoint/2010/main" val="2193467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dopravy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500/2004 Sb., správní řád. </a:t>
            </a:r>
          </a:p>
          <a:p>
            <a:endParaRPr lang="cs-CZ" dirty="0"/>
          </a:p>
          <a:p>
            <a:r>
              <a:rPr lang="cs-CZ" dirty="0"/>
              <a:t>Zákon č. 250/2016 Sb., o odpovědnosti za přestupcích a řízeních o nich.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726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Přepravní vztahy, škodní záležitosti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89/2012 Sb., (nový) občanský zákoník: </a:t>
            </a:r>
          </a:p>
          <a:p>
            <a:r>
              <a:rPr lang="cs-CZ" dirty="0"/>
              <a:t>Smlouvy o přepravě osob a věcí. </a:t>
            </a:r>
          </a:p>
          <a:p>
            <a:endParaRPr lang="cs-CZ" dirty="0"/>
          </a:p>
          <a:p>
            <a:r>
              <a:rPr lang="cs-CZ" dirty="0"/>
              <a:t>Souvislosti: kupní smlouva</a:t>
            </a:r>
          </a:p>
          <a:p>
            <a:endParaRPr lang="cs-CZ" dirty="0"/>
          </a:p>
          <a:p>
            <a:r>
              <a:rPr lang="cs-CZ" dirty="0"/>
              <a:t>Náhrada škody a nemajetkové újmy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138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právo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40/2009 Sb., trestní zákoník </a:t>
            </a:r>
          </a:p>
          <a:p>
            <a:endParaRPr lang="cs-CZ" dirty="0"/>
          </a:p>
          <a:p>
            <a:r>
              <a:rPr lang="cs-CZ" dirty="0"/>
              <a:t>Průřezově řada trestných činů, které je představitelné spáchat v rámci dopravy či vůči dopravě.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9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Všechny úrovně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cs-CZ" dirty="0"/>
              <a:t>Vnitrostátní </a:t>
            </a:r>
          </a:p>
          <a:p>
            <a:r>
              <a:rPr lang="cs-CZ" dirty="0"/>
              <a:t>Zákony</a:t>
            </a:r>
          </a:p>
          <a:p>
            <a:r>
              <a:rPr lang="cs-CZ" dirty="0"/>
              <a:t>Podzákonné předpisy – vždy velké množství. </a:t>
            </a:r>
          </a:p>
          <a:p>
            <a:endParaRPr lang="cs-CZ" dirty="0"/>
          </a:p>
          <a:p>
            <a:r>
              <a:rPr lang="cs-CZ" dirty="0"/>
              <a:t>Mezinárodní </a:t>
            </a:r>
          </a:p>
          <a:p>
            <a:r>
              <a:rPr lang="cs-CZ" dirty="0"/>
              <a:t>Mezinárodní smlouvy: dvoustranné, vícestranné, mnohostranné</a:t>
            </a:r>
            <a:endParaRPr lang="cs-CZ" dirty="0">
              <a:cs typeface="Calibri" panose="020F0502020204030204"/>
            </a:endParaRPr>
          </a:p>
          <a:p>
            <a:endParaRPr lang="cs-CZ"/>
          </a:p>
          <a:p>
            <a:r>
              <a:rPr lang="cs-CZ" dirty="0"/>
              <a:t>Jejich uplatnění: zprostředkované, </a:t>
            </a:r>
          </a:p>
          <a:p>
            <a:r>
              <a:rPr lang="cs-CZ" dirty="0"/>
              <a:t>přímé: předpoklady.  </a:t>
            </a:r>
            <a:endParaRPr lang="cs-CZ" dirty="0">
              <a:cs typeface="Calibri" panose="020F0502020204030204"/>
            </a:endParaRPr>
          </a:p>
          <a:p>
            <a:endParaRPr lang="cs-CZ" dirty="0"/>
          </a:p>
          <a:p>
            <a:r>
              <a:rPr lang="cs-CZ" dirty="0"/>
              <a:t>Nadnárodní EU</a:t>
            </a:r>
          </a:p>
          <a:p>
            <a:r>
              <a:rPr lang="cs-CZ" dirty="0"/>
              <a:t>Připomenutí jejich uplatnění v Česku </a:t>
            </a:r>
          </a:p>
        </p:txBody>
      </p:sp>
    </p:spTree>
    <p:extLst>
      <p:ext uri="{BB962C8B-B14F-4D97-AF65-F5344CB8AC3E}">
        <p14:creationId xmlns:p14="http://schemas.microsoft.com/office/powerpoint/2010/main" val="362029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a instituce na vnitrostátní úrovni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Státní orgány. </a:t>
            </a:r>
          </a:p>
          <a:p>
            <a:r>
              <a:rPr lang="cs-CZ" dirty="0"/>
              <a:t>V Česku</a:t>
            </a:r>
          </a:p>
          <a:p>
            <a:r>
              <a:rPr lang="cs-CZ" dirty="0"/>
              <a:t>Ministerstvo dopravy jako rezortní ministerstvo.  </a:t>
            </a:r>
            <a:endParaRPr lang="cs-CZ" dirty="0">
              <a:cs typeface="Calibri"/>
            </a:endParaRPr>
          </a:p>
          <a:p>
            <a:r>
              <a:rPr lang="cs-CZ" dirty="0"/>
              <a:t>Zvláštní úřady: podle jakých zákonů? </a:t>
            </a:r>
          </a:p>
          <a:p>
            <a:endParaRPr lang="cs-CZ" dirty="0"/>
          </a:p>
          <a:p>
            <a:r>
              <a:rPr lang="cs-CZ" dirty="0"/>
              <a:t>Krajské úřady </a:t>
            </a:r>
            <a:endParaRPr lang="cs-CZ" dirty="0">
              <a:cs typeface="Calibri" panose="020F0502020204030204"/>
            </a:endParaRPr>
          </a:p>
          <a:p>
            <a:r>
              <a:rPr lang="cs-CZ" dirty="0"/>
              <a:t>Úřady měst a obcí v přenesené působnosti (jednotlivé úrovně)</a:t>
            </a:r>
          </a:p>
          <a:p>
            <a:r>
              <a:rPr lang="cs-CZ" dirty="0"/>
              <a:t>Civilní, trestní, správní soudy.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00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Nutno rozlišovat státní a nestátní </a:t>
            </a:r>
          </a:p>
          <a:p>
            <a:r>
              <a:rPr lang="cs-CZ" dirty="0"/>
              <a:t>Státní: slouží spolupráci států v příslušné záležitosti.</a:t>
            </a:r>
            <a:endParaRPr lang="cs-CZ" dirty="0">
              <a:cs typeface="Calibri" panose="020F0502020204030204"/>
            </a:endParaRPr>
          </a:p>
          <a:p>
            <a:r>
              <a:rPr lang="cs-CZ" dirty="0">
                <a:cs typeface="Calibri" panose="020F0502020204030204"/>
              </a:rPr>
              <a:t>International Civil </a:t>
            </a:r>
            <a:r>
              <a:rPr lang="cs-CZ" dirty="0" err="1">
                <a:cs typeface="Calibri" panose="020F0502020204030204"/>
              </a:rPr>
              <a:t>Aviation</a:t>
            </a:r>
            <a:r>
              <a:rPr lang="cs-CZ" dirty="0">
                <a:cs typeface="Calibri" panose="020F0502020204030204"/>
              </a:rPr>
              <a:t> </a:t>
            </a:r>
            <a:r>
              <a:rPr lang="cs-CZ" dirty="0" err="1">
                <a:cs typeface="Calibri" panose="020F0502020204030204"/>
              </a:rPr>
              <a:t>Organisation</a:t>
            </a:r>
            <a:r>
              <a:rPr lang="cs-CZ" dirty="0">
                <a:cs typeface="Calibri" panose="020F0502020204030204"/>
              </a:rPr>
              <a:t> (ICAO)</a:t>
            </a:r>
            <a:endParaRPr lang="cs-CZ" dirty="0"/>
          </a:p>
          <a:p>
            <a:r>
              <a:rPr lang="cs-CZ" dirty="0">
                <a:cs typeface="Calibri" panose="020F0502020204030204"/>
              </a:rPr>
              <a:t>Nestátní, soukromé: vztahy </a:t>
            </a:r>
          </a:p>
          <a:p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International Air Transport </a:t>
            </a:r>
            <a:r>
              <a:rPr lang="cs-CZ" b="1" dirty="0" err="1">
                <a:ea typeface="+mn-lt"/>
                <a:cs typeface="+mn-lt"/>
              </a:rPr>
              <a:t>Association</a:t>
            </a:r>
            <a:r>
              <a:rPr lang="cs-CZ" dirty="0">
                <a:ea typeface="+mn-lt"/>
                <a:cs typeface="+mn-lt"/>
              </a:rPr>
              <a:t> (</a:t>
            </a:r>
            <a:r>
              <a:rPr lang="cs-CZ" b="1" dirty="0">
                <a:ea typeface="+mn-lt"/>
                <a:cs typeface="+mn-lt"/>
              </a:rPr>
              <a:t>IATA)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>
              <a:cs typeface="Calibri" panose="020F0502020204030204"/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Uvidíme, že pro některé druhy existují mezinárodní organizace, pro jiné působí širší mezinárodní organizace. </a:t>
            </a:r>
          </a:p>
          <a:p>
            <a:endParaRPr lang="cs-CZ" dirty="0">
              <a:ea typeface="+mn-lt"/>
              <a:cs typeface="+mn-lt"/>
            </a:endParaRPr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324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Silniční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cs-CZ" dirty="0"/>
              <a:t>Několik zásadních zákonů pro jednotlivé aspekty </a:t>
            </a:r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13/1997 Sb., zákon o pozemních komunikacích 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361/2000 Sb., zákon o provozu na pozemních komunikacích 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56/2001 Sb., zákon o podmínkách provozu vozidel na silničních komunikacích. </a:t>
            </a:r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Nadnárodní právo Evropské unie. Mezinárodní smlouvy </a:t>
            </a:r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Příslušné: MD, krajské úřady, městské a obecní úřady, soudy…  </a:t>
            </a:r>
          </a:p>
          <a:p>
            <a:endParaRPr lang="cs-CZ" dirty="0"/>
          </a:p>
          <a:p>
            <a:r>
              <a:rPr lang="cs-CZ" dirty="0"/>
              <a:t>111/1994 Sb., o silniční dopravě </a:t>
            </a:r>
          </a:p>
        </p:txBody>
      </p:sp>
    </p:spTree>
    <p:extLst>
      <p:ext uri="{BB962C8B-B14F-4D97-AF65-F5344CB8AC3E}">
        <p14:creationId xmlns:p14="http://schemas.microsoft.com/office/powerpoint/2010/main" val="935669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Silniční doprava II – mezinárodní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Velké množství jednotlivých mezinárodních smluv: </a:t>
            </a:r>
          </a:p>
          <a:p>
            <a:r>
              <a:rPr lang="cs-CZ" dirty="0"/>
              <a:t>- evropský rozměr těchto mezinárodních smluv.  </a:t>
            </a:r>
          </a:p>
          <a:p>
            <a:endParaRPr lang="cs-CZ" dirty="0"/>
          </a:p>
          <a:p>
            <a:r>
              <a:rPr lang="cs-CZ" dirty="0"/>
              <a:t>Žádná globální mezinárodní organizace pro silniční dopravu. </a:t>
            </a:r>
          </a:p>
          <a:p>
            <a:endParaRPr lang="cs-CZ" dirty="0"/>
          </a:p>
          <a:p>
            <a:r>
              <a:rPr lang="cs-CZ" dirty="0"/>
              <a:t>Evropská hospodářská komise OSN</a:t>
            </a:r>
          </a:p>
          <a:p>
            <a:endParaRPr lang="cs-CZ" dirty="0"/>
          </a:p>
          <a:p>
            <a:r>
              <a:rPr lang="cs-CZ" dirty="0"/>
              <a:t>E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2426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Železniční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266/1994 Sb., o drahách jako zákoník české železniční a další drážní (?) dopravy. </a:t>
            </a:r>
          </a:p>
          <a:p>
            <a:endParaRPr lang="cs-CZ" dirty="0"/>
          </a:p>
          <a:p>
            <a:r>
              <a:rPr lang="cs-CZ" dirty="0"/>
              <a:t>Nadnárodní právo EU. </a:t>
            </a:r>
          </a:p>
          <a:p>
            <a:endParaRPr lang="cs-CZ" dirty="0"/>
          </a:p>
          <a:p>
            <a:r>
              <a:rPr lang="cs-CZ" dirty="0"/>
              <a:t>Dvě částečně překrývající se Mezinárodní organizace: OTIF, OSŽD  </a:t>
            </a:r>
          </a:p>
          <a:p>
            <a:endParaRPr lang="cs-CZ" dirty="0"/>
          </a:p>
          <a:p>
            <a:r>
              <a:rPr lang="cs-CZ" dirty="0"/>
              <a:t>Proč? </a:t>
            </a:r>
          </a:p>
        </p:txBody>
      </p:sp>
    </p:spTree>
    <p:extLst>
      <p:ext uri="{BB962C8B-B14F-4D97-AF65-F5344CB8AC3E}">
        <p14:creationId xmlns:p14="http://schemas.microsoft.com/office/powerpoint/2010/main" val="410648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Letecká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49/1997 Sb., zákon o civilním letectví </a:t>
            </a:r>
          </a:p>
          <a:p>
            <a:r>
              <a:rPr lang="cs-CZ" dirty="0"/>
              <a:t>(civilní: co státní?) </a:t>
            </a:r>
          </a:p>
          <a:p>
            <a:r>
              <a:rPr lang="cs-CZ" dirty="0"/>
              <a:t>Úřad pro civilní letectví. </a:t>
            </a:r>
          </a:p>
          <a:p>
            <a:r>
              <a:rPr lang="cs-CZ" dirty="0"/>
              <a:t>Řízení letového provozu. </a:t>
            </a:r>
          </a:p>
          <a:p>
            <a:r>
              <a:rPr lang="cs-CZ" dirty="0"/>
              <a:t>Chicagská úmluva a další úmluvy</a:t>
            </a:r>
          </a:p>
          <a:p>
            <a:r>
              <a:rPr lang="cs-CZ" dirty="0"/>
              <a:t>Mezinárodní organizace pro civilní letectví </a:t>
            </a:r>
          </a:p>
          <a:p>
            <a:r>
              <a:rPr lang="cs-CZ" dirty="0"/>
              <a:t>Vzdušný prostor? </a:t>
            </a:r>
          </a:p>
          <a:p>
            <a:r>
              <a:rPr lang="cs-CZ" dirty="0"/>
              <a:t>Další předcházející a následné mezinárodní úmluvy s různými okruhy smluvních stran. </a:t>
            </a:r>
          </a:p>
        </p:txBody>
      </p:sp>
    </p:spTree>
    <p:extLst>
      <p:ext uri="{BB962C8B-B14F-4D97-AF65-F5344CB8AC3E}">
        <p14:creationId xmlns:p14="http://schemas.microsoft.com/office/powerpoint/2010/main" val="644291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Námořní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61/2001 Sb., zákon o námořní plavbě. </a:t>
            </a:r>
          </a:p>
          <a:p>
            <a:r>
              <a:rPr lang="cs-CZ" dirty="0"/>
              <a:t>Důvod jeho existence? </a:t>
            </a:r>
          </a:p>
          <a:p>
            <a:r>
              <a:rPr lang="cs-CZ" dirty="0"/>
              <a:t>Úmluva o mořském právu (1982) </a:t>
            </a:r>
          </a:p>
          <a:p>
            <a:r>
              <a:rPr lang="cs-CZ" dirty="0"/>
              <a:t>Moře: svrchovanost států </a:t>
            </a:r>
          </a:p>
          <a:p>
            <a:r>
              <a:rPr lang="cs-CZ" dirty="0"/>
              <a:t>Další starší a novější úmluvy pro námořní dopravu.</a:t>
            </a:r>
          </a:p>
          <a:p>
            <a:r>
              <a:rPr lang="cs-CZ" dirty="0"/>
              <a:t>IMO: Mezinárodní námořní organizace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52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365EFF-5137-4FD3-8DA1-96C199F0FDB1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46e2a3a6-279f-479b-95b8-8c79f73acc89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5879027-CA35-4425-90DE-6212BE7C5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F8D7B6-E8A4-4419-A532-184DD04E0D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554</Words>
  <Application>Microsoft Office PowerPoint</Application>
  <PresentationFormat>Širokoúhlá obrazovka</PresentationFormat>
  <Paragraphs>109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Dopravní a přepravní právo /B/ Mezinárodní dopravní právo /M/ </vt:lpstr>
      <vt:lpstr>Všechny úrovně práva </vt:lpstr>
      <vt:lpstr>Orgány a instituce na vnitrostátní úrovni </vt:lpstr>
      <vt:lpstr>Mezinárodní organizace </vt:lpstr>
      <vt:lpstr>Silniční doprava </vt:lpstr>
      <vt:lpstr>Silniční doprava II – mezinárodní  </vt:lpstr>
      <vt:lpstr>Železniční doprava </vt:lpstr>
      <vt:lpstr>Letecká doprava </vt:lpstr>
      <vt:lpstr>Námořní doprava </vt:lpstr>
      <vt:lpstr>Říční doprava </vt:lpstr>
      <vt:lpstr>Zákony o jednotlivých silách, složkách  </vt:lpstr>
      <vt:lpstr>Stavební právo </vt:lpstr>
      <vt:lpstr>Správa dopravy </vt:lpstr>
      <vt:lpstr>Přepravní vztahy, škodní záležitosti  </vt:lpstr>
      <vt:lpstr>Trestní právo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35</cp:revision>
  <dcterms:created xsi:type="dcterms:W3CDTF">2020-05-22T06:15:10Z</dcterms:created>
  <dcterms:modified xsi:type="dcterms:W3CDTF">2022-05-30T16:14:30Z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