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8" r:id="rId7"/>
    <p:sldId id="263" r:id="rId8"/>
    <p:sldId id="259" r:id="rId9"/>
    <p:sldId id="260" r:id="rId10"/>
    <p:sldId id="261" r:id="rId11"/>
    <p:sldId id="267" r:id="rId12"/>
    <p:sldId id="262" r:id="rId13"/>
    <p:sldId id="274" r:id="rId14"/>
    <p:sldId id="264" r:id="rId15"/>
    <p:sldId id="265" r:id="rId16"/>
    <p:sldId id="276" r:id="rId17"/>
    <p:sldId id="275" r:id="rId18"/>
    <p:sldId id="266" r:id="rId19"/>
    <p:sldId id="269" r:id="rId20"/>
    <p:sldId id="270" r:id="rId21"/>
    <p:sldId id="271" r:id="rId22"/>
    <p:sldId id="272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85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70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75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96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74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85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14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67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07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79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DDA7-A762-452C-803A-0EBEAA8CA2DD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07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Mezinárodní dopravní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Filip Křepelka </a:t>
            </a:r>
          </a:p>
          <a:p>
            <a:r>
              <a:rPr lang="cs-CZ" dirty="0"/>
              <a:t>5. lekce </a:t>
            </a:r>
          </a:p>
          <a:p>
            <a:r>
              <a:rPr lang="cs-CZ" dirty="0"/>
              <a:t> </a:t>
            </a:r>
            <a:r>
              <a:rPr lang="cs-CZ" sz="3200" b="1" dirty="0"/>
              <a:t>Selhání, průšvihy, zločiny, nehody, tragédie a pojištění</a:t>
            </a: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868712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kontroly osob a nákladu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Za účelem předcházení jednotlivých problémů (výše, níže). </a:t>
            </a:r>
          </a:p>
          <a:p>
            <a:r>
              <a:rPr lang="cs-CZ" sz="4800" dirty="0"/>
              <a:t>Postupy při provádění těchto kontrol. </a:t>
            </a:r>
          </a:p>
          <a:p>
            <a:r>
              <a:rPr lang="cs-CZ" sz="4800" dirty="0"/>
              <a:t>Propojení s pasovými a celními kontroly (3., resp. 4. lekce)? </a:t>
            </a:r>
          </a:p>
        </p:txBody>
      </p:sp>
    </p:spTree>
    <p:extLst>
      <p:ext uri="{BB962C8B-B14F-4D97-AF65-F5344CB8AC3E}">
        <p14:creationId xmlns:p14="http://schemas.microsoft.com/office/powerpoint/2010/main" val="2297585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předcházení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Připomenutí pravidel pro cestu, provoz, </a:t>
            </a:r>
          </a:p>
          <a:p>
            <a:r>
              <a:rPr lang="cs-CZ" sz="4400" dirty="0"/>
              <a:t>Slouží předcházení. </a:t>
            </a:r>
          </a:p>
          <a:p>
            <a:r>
              <a:rPr lang="cs-CZ" sz="4400" dirty="0"/>
              <a:t>Zjevná opatření </a:t>
            </a:r>
          </a:p>
          <a:p>
            <a:r>
              <a:rPr lang="cs-CZ" sz="4400" dirty="0"/>
              <a:t>Též vybavení a připravenost pro řešení dopravní nehody </a:t>
            </a:r>
          </a:p>
        </p:txBody>
      </p:sp>
    </p:spTree>
    <p:extLst>
      <p:ext uri="{BB962C8B-B14F-4D97-AF65-F5344CB8AC3E}">
        <p14:creationId xmlns:p14="http://schemas.microsoft.com/office/powerpoint/2010/main" val="3194548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událost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Připomenutí, jak mohou vypadat drobné či závažné dopravní nehody v jednotlivých druzích dopravy. </a:t>
            </a:r>
          </a:p>
          <a:p>
            <a:r>
              <a:rPr lang="cs-CZ" sz="3200" dirty="0"/>
              <a:t>Velmi odlišná závažnost podle vzniklé újmy : od drobné až po obrovskou tragédii.  </a:t>
            </a:r>
          </a:p>
          <a:p>
            <a:r>
              <a:rPr lang="cs-CZ" sz="3200" dirty="0"/>
              <a:t>Dopady na dopravní prostředek, cestující, posádku, náklad. </a:t>
            </a:r>
          </a:p>
          <a:p>
            <a:r>
              <a:rPr lang="cs-CZ" sz="3200" dirty="0"/>
              <a:t>Dopady na dopravní cestu včetně jejího blokování. </a:t>
            </a:r>
          </a:p>
          <a:p>
            <a:r>
              <a:rPr lang="cs-CZ" sz="3200" dirty="0"/>
              <a:t>Dopady pro okolí: lidé, majetek, veřejný prostor, životní prostředí.  </a:t>
            </a:r>
          </a:p>
        </p:txBody>
      </p:sp>
    </p:spTree>
    <p:extLst>
      <p:ext uri="{BB962C8B-B14F-4D97-AF65-F5344CB8AC3E}">
        <p14:creationId xmlns:p14="http://schemas.microsoft.com/office/powerpoint/2010/main" val="582881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Nehody v jednotlivých druzích dopravy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Silniční – cestná </a:t>
            </a:r>
          </a:p>
          <a:p>
            <a:r>
              <a:rPr lang="cs-CZ" sz="4800" dirty="0"/>
              <a:t>Železniční </a:t>
            </a:r>
          </a:p>
          <a:p>
            <a:r>
              <a:rPr lang="cs-CZ" sz="4800" dirty="0"/>
              <a:t>Říční a námořní </a:t>
            </a:r>
          </a:p>
          <a:p>
            <a:r>
              <a:rPr lang="cs-CZ" sz="4800" dirty="0"/>
              <a:t>Letecká </a:t>
            </a:r>
          </a:p>
          <a:p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706032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Zjištěné nebezpečné situace, jež však nevedly k újmě.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Ve vazbě na provoz (4. lekce) </a:t>
            </a:r>
          </a:p>
          <a:p>
            <a:r>
              <a:rPr lang="cs-CZ" sz="4800" dirty="0"/>
              <a:t>Soustavné sledování. </a:t>
            </a:r>
          </a:p>
          <a:p>
            <a:r>
              <a:rPr lang="cs-CZ" sz="4800" dirty="0"/>
              <a:t>Postihování porušení. </a:t>
            </a:r>
          </a:p>
          <a:p>
            <a:r>
              <a:rPr lang="cs-CZ" sz="4800" dirty="0"/>
              <a:t>Přijímání bezpečnostních opatření na základě vyhodnocení. </a:t>
            </a:r>
          </a:p>
        </p:txBody>
      </p:sp>
    </p:spTree>
    <p:extLst>
      <p:ext uri="{BB962C8B-B14F-4D97-AF65-F5344CB8AC3E}">
        <p14:creationId xmlns:p14="http://schemas.microsoft.com/office/powerpoint/2010/main" val="3584602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vyšetřování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 jednotlivé druhy dopravy.</a:t>
            </a:r>
          </a:p>
          <a:p>
            <a:r>
              <a:rPr lang="cs-CZ" sz="3200" dirty="0"/>
              <a:t>Zvláštní orgány a procedury. </a:t>
            </a:r>
          </a:p>
          <a:p>
            <a:r>
              <a:rPr lang="cs-CZ" sz="3200" dirty="0"/>
              <a:t>Podpůrné použití pravidel pro vyšetření trestných činů. </a:t>
            </a:r>
          </a:p>
          <a:p>
            <a:r>
              <a:rPr lang="cs-CZ" sz="3200" dirty="0"/>
              <a:t>Výsledky pro jednotlivá řízení. </a:t>
            </a:r>
          </a:p>
          <a:p>
            <a:r>
              <a:rPr lang="cs-CZ" sz="3200" dirty="0"/>
              <a:t>Též pro poučení. </a:t>
            </a:r>
          </a:p>
          <a:p>
            <a:r>
              <a:rPr lang="cs-CZ" sz="3200" dirty="0"/>
              <a:t>Zájem veřejnosti / novináři. </a:t>
            </a:r>
          </a:p>
        </p:txBody>
      </p:sp>
    </p:spTree>
    <p:extLst>
      <p:ext uri="{BB962C8B-B14F-4D97-AF65-F5344CB8AC3E}">
        <p14:creationId xmlns:p14="http://schemas.microsoft.com/office/powerpoint/2010/main" val="2104264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vůči cestujícím, „nákladu“, posádce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Odpovědnost za újmu na životě / zdraví cestujících</a:t>
            </a:r>
          </a:p>
          <a:p>
            <a:r>
              <a:rPr lang="cs-CZ" sz="3600" dirty="0"/>
              <a:t>Odpovědnost za újmu na </a:t>
            </a:r>
          </a:p>
          <a:p>
            <a:r>
              <a:rPr lang="cs-CZ" sz="3600" dirty="0"/>
              <a:t>Odpovědnost vůči posádce. </a:t>
            </a:r>
          </a:p>
          <a:p>
            <a:r>
              <a:rPr lang="cs-CZ" sz="3600" dirty="0"/>
              <a:t>Použitý právní řád.  </a:t>
            </a:r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39027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za újmu způsobenou veřejnosti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Podle povahy dopravy</a:t>
            </a:r>
          </a:p>
          <a:p>
            <a:r>
              <a:rPr lang="cs-CZ" sz="3200" dirty="0"/>
              <a:t>Odpovědnost za majetkové škody. </a:t>
            </a:r>
          </a:p>
          <a:p>
            <a:r>
              <a:rPr lang="cs-CZ" sz="3200" dirty="0"/>
              <a:t>Odpovědnost za škody na cestě</a:t>
            </a:r>
          </a:p>
          <a:p>
            <a:r>
              <a:rPr lang="cs-CZ" sz="3200" dirty="0"/>
              <a:t>Odpovědnost za škody na životech a na zdraví. </a:t>
            </a:r>
          </a:p>
          <a:p>
            <a:r>
              <a:rPr lang="cs-CZ" sz="3200" dirty="0"/>
              <a:t>Odpovědnost za újmu způsobenou životnímu prostředí. </a:t>
            </a:r>
          </a:p>
        </p:txBody>
      </p:sp>
    </p:spTree>
    <p:extLst>
      <p:ext uri="{BB962C8B-B14F-4D97-AF65-F5344CB8AC3E}">
        <p14:creationId xmlns:p14="http://schemas.microsoft.com/office/powerpoint/2010/main" val="972083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Rozlišení </a:t>
            </a:r>
          </a:p>
          <a:p>
            <a:r>
              <a:rPr lang="cs-CZ" sz="4000" dirty="0"/>
              <a:t>Pojištění odpovědnosti vůči jiných: život / zdraví, majetek, hospodářské škody.  </a:t>
            </a:r>
          </a:p>
          <a:p>
            <a:r>
              <a:rPr lang="cs-CZ" sz="4000" dirty="0"/>
              <a:t>Pojištění personálu / personálu vůči zaměstnavateli.  </a:t>
            </a:r>
          </a:p>
          <a:p>
            <a:r>
              <a:rPr lang="cs-CZ" sz="4000" dirty="0"/>
              <a:t>Pojištění vlastních škod: dopravní prostředek,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45212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Povinné předepsané pojištění. </a:t>
            </a:r>
          </a:p>
          <a:p>
            <a:r>
              <a:rPr lang="cs-CZ" sz="4000" dirty="0"/>
              <a:t>Dohled na pojištěním, zda je sjednané. </a:t>
            </a:r>
          </a:p>
          <a:p>
            <a:r>
              <a:rPr lang="cs-CZ" sz="4000" dirty="0"/>
              <a:t>Sledování zabezpečení.   </a:t>
            </a:r>
          </a:p>
          <a:p>
            <a:r>
              <a:rPr lang="cs-CZ" sz="4000" dirty="0"/>
              <a:t>Zabezpečení poškozených v případě selhání pojištění – náhradní fondy. </a:t>
            </a:r>
          </a:p>
          <a:p>
            <a:r>
              <a:rPr lang="cs-CZ" sz="4000" dirty="0"/>
              <a:t>Vyřizování pojistných nároků. </a:t>
            </a:r>
          </a:p>
        </p:txBody>
      </p:sp>
    </p:spTree>
    <p:extLst>
      <p:ext uri="{BB962C8B-B14F-4D97-AF65-F5344CB8AC3E}">
        <p14:creationId xmlns:p14="http://schemas.microsoft.com/office/powerpoint/2010/main" val="389831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Uvození		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Přímá návaznost na problematiku přepravy jako dopravy pro jiného jako převládajícího druhu dopravy. </a:t>
            </a:r>
          </a:p>
          <a:p>
            <a:endParaRPr lang="cs-CZ" dirty="0"/>
          </a:p>
          <a:p>
            <a:r>
              <a:rPr lang="cs-CZ" dirty="0"/>
              <a:t>Nicméně též některé dopady pro samotného provozovatele či pro další osoby. </a:t>
            </a:r>
          </a:p>
          <a:p>
            <a:endParaRPr lang="cs-CZ" dirty="0"/>
          </a:p>
          <a:p>
            <a:r>
              <a:rPr lang="cs-CZ" dirty="0"/>
              <a:t>Právní následky nějakého nežádoucího chování nebo jevu jsou to obecně nejtěžší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293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Odpovědnost veřejnoprávní a soukromoprávní </a:t>
            </a:r>
            <a:br>
              <a:rPr lang="cs-CZ" dirty="0"/>
            </a:br>
            <a:r>
              <a:rPr lang="cs-CZ" dirty="0"/>
              <a:t>Odpovědnost za chování a za výsledek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Rozlišení </a:t>
            </a:r>
          </a:p>
          <a:p>
            <a:r>
              <a:rPr lang="cs-CZ" sz="3600" dirty="0"/>
              <a:t>Správní, profesní (pracovní, licenční) trestní versus soukromoprávní.</a:t>
            </a:r>
          </a:p>
          <a:p>
            <a:r>
              <a:rPr lang="cs-CZ" sz="3600" dirty="0"/>
              <a:t>Tj. subjektivní versus objektivní.   </a:t>
            </a:r>
          </a:p>
          <a:p>
            <a:r>
              <a:rPr lang="cs-CZ" sz="3600" dirty="0"/>
              <a:t>Soukromoprávní odpovědnost za selhání (zavinění).  </a:t>
            </a:r>
          </a:p>
          <a:p>
            <a:r>
              <a:rPr lang="cs-CZ" sz="3600" dirty="0"/>
              <a:t>Soukromoprávní odpovědnost též ve stanovených případech za (nežádoucí) výsledek bez ohledu na selhání  </a:t>
            </a:r>
          </a:p>
        </p:txBody>
      </p:sp>
    </p:spTree>
    <p:extLst>
      <p:ext uri="{BB962C8B-B14F-4D97-AF65-F5344CB8AC3E}">
        <p14:creationId xmlns:p14="http://schemas.microsoft.com/office/powerpoint/2010/main" val="142268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Návody pro zkoumání právního režimu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Vyjasnění, zda se jsou zvláštní pravidla pro příslušný druh dopravy,  nebo se zcela či podpůrně použijí pravidla obecná  </a:t>
            </a:r>
          </a:p>
          <a:p>
            <a:r>
              <a:rPr lang="cs-CZ" sz="3600" dirty="0"/>
              <a:t>Právní či smluvní režim: do jaké míry smluvní režim (smlouva o přepravě, včetně přepravních podmínek dopravce) se může odchýlit od právního režimu (kogentní pravidla). </a:t>
            </a:r>
          </a:p>
        </p:txBody>
      </p:sp>
    </p:spTree>
    <p:extLst>
      <p:ext uri="{BB962C8B-B14F-4D97-AF65-F5344CB8AC3E}">
        <p14:creationId xmlns:p14="http://schemas.microsoft.com/office/powerpoint/2010/main" val="692160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Neposkytnutí přepravy osob či nákladu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Odpadnutí spojení po různé důvody. </a:t>
            </a:r>
          </a:p>
          <a:p>
            <a:r>
              <a:rPr lang="cs-CZ" sz="4000" dirty="0"/>
              <a:t>Poskytnutí náhradní přepravy? </a:t>
            </a:r>
          </a:p>
          <a:p>
            <a:r>
              <a:rPr lang="cs-CZ" sz="4000" dirty="0"/>
              <a:t>Vracení jízdného? </a:t>
            </a:r>
          </a:p>
          <a:p>
            <a:r>
              <a:rPr lang="cs-CZ" sz="4000" dirty="0"/>
              <a:t>Odškodňování nepříjemných následků? Pokud vůbec, tak leckdy paušalizace. </a:t>
            </a:r>
          </a:p>
        </p:txBody>
      </p:sp>
    </p:spTree>
    <p:extLst>
      <p:ext uri="{BB962C8B-B14F-4D97-AF65-F5344CB8AC3E}">
        <p14:creationId xmlns:p14="http://schemas.microsoft.com/office/powerpoint/2010/main" val="149114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Zpoždění přepravy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 jaké míry je přípustné? </a:t>
            </a:r>
          </a:p>
          <a:p>
            <a:r>
              <a:rPr lang="cs-CZ" sz="4000" dirty="0"/>
              <a:t>Vyšší moc? Co je, co není vyšší moc? </a:t>
            </a:r>
          </a:p>
          <a:p>
            <a:r>
              <a:rPr lang="cs-CZ" sz="4000" dirty="0"/>
              <a:t>Nehoda (na trase), stávka, veřejná opatření. </a:t>
            </a:r>
          </a:p>
          <a:p>
            <a:r>
              <a:rPr lang="cs-CZ" sz="4000" dirty="0"/>
              <a:t>Možnost sjednání nějakého vyššího standardu? </a:t>
            </a:r>
          </a:p>
        </p:txBody>
      </p:sp>
    </p:spTree>
    <p:extLst>
      <p:ext uri="{BB962C8B-B14F-4D97-AF65-F5344CB8AC3E}">
        <p14:creationId xmlns:p14="http://schemas.microsoft.com/office/powerpoint/2010/main" val="2582241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Ztráta, odcizení či poškození nákladu, zásilky či zavazadla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/>
              <a:t>Evidence a kontrola uvedených předmětů. </a:t>
            </a:r>
          </a:p>
          <a:p>
            <a:r>
              <a:rPr lang="cs-CZ" sz="4000" dirty="0"/>
              <a:t>Informace o obsahu uvedených předmětů. </a:t>
            </a:r>
          </a:p>
          <a:p>
            <a:r>
              <a:rPr lang="cs-CZ" sz="4000" dirty="0"/>
              <a:t>Kategorizace podle jednotlivých druhů nákladů (též kvůli bezpečnosti) pro účely zacházení. </a:t>
            </a:r>
          </a:p>
          <a:p>
            <a:r>
              <a:rPr lang="cs-CZ" sz="4000" dirty="0"/>
              <a:t>Paušalizace náhrady s ohledem na nedostatek informací. </a:t>
            </a:r>
          </a:p>
          <a:p>
            <a:r>
              <a:rPr lang="cs-CZ" sz="4000" dirty="0"/>
              <a:t>Možnost pojištění předmětů. Dopravcem či zákazníkem… </a:t>
            </a:r>
          </a:p>
        </p:txBody>
      </p:sp>
    </p:spTree>
    <p:extLst>
      <p:ext uri="{BB962C8B-B14F-4D97-AF65-F5344CB8AC3E}">
        <p14:creationId xmlns:p14="http://schemas.microsoft.com/office/powerpoint/2010/main" val="1718010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Narušení pořádku a bezpečnosti na palubě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„Jízda na černo“ </a:t>
            </a:r>
          </a:p>
          <a:p>
            <a:r>
              <a:rPr lang="cs-CZ" sz="3600" dirty="0"/>
              <a:t>Obtěžování, výtržnosti. </a:t>
            </a:r>
          </a:p>
          <a:p>
            <a:r>
              <a:rPr lang="cs-CZ" sz="3600" dirty="0"/>
              <a:t>Krádeže, loupeže </a:t>
            </a:r>
          </a:p>
          <a:p>
            <a:r>
              <a:rPr lang="cs-CZ" sz="3600" dirty="0"/>
              <a:t>Násilnosti. </a:t>
            </a:r>
          </a:p>
          <a:p>
            <a:r>
              <a:rPr lang="cs-CZ" sz="3600" dirty="0"/>
              <a:t>Počínání, které ohrožuje bezpečnost provozu </a:t>
            </a:r>
          </a:p>
          <a:p>
            <a:r>
              <a:rPr lang="cs-CZ" sz="3600" dirty="0"/>
              <a:t>Možnosti a meze zakročení vůči pachateli na palubě.</a:t>
            </a:r>
          </a:p>
          <a:p>
            <a:r>
              <a:rPr lang="cs-CZ" sz="3600" dirty="0"/>
              <a:t>Možnosti či povinnost přerušení dopravy a vysazení.  </a:t>
            </a:r>
          </a:p>
          <a:p>
            <a:r>
              <a:rPr lang="cs-CZ" sz="3600" dirty="0"/>
              <a:t>Právní postihy včetně zpřísněných. </a:t>
            </a:r>
          </a:p>
        </p:txBody>
      </p:sp>
    </p:spTree>
    <p:extLst>
      <p:ext uri="{BB962C8B-B14F-4D97-AF65-F5344CB8AC3E}">
        <p14:creationId xmlns:p14="http://schemas.microsoft.com/office/powerpoint/2010/main" val="1350830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Ztráta, odcizení, únos dopravního prostředku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Ztráta dopravních prostředků </a:t>
            </a:r>
          </a:p>
          <a:p>
            <a:r>
              <a:rPr lang="cs-CZ" sz="4000" dirty="0"/>
              <a:t>Odcizení dopravních prostředků. </a:t>
            </a:r>
          </a:p>
          <a:p>
            <a:r>
              <a:rPr lang="cs-CZ" sz="4000" dirty="0"/>
              <a:t>Útok na dopravní prostředek (zevnitř, zvenku). </a:t>
            </a:r>
          </a:p>
          <a:p>
            <a:r>
              <a:rPr lang="cs-CZ" sz="4000" dirty="0"/>
              <a:t>Únos prostředku – zejména letadlo, loď. </a:t>
            </a:r>
          </a:p>
          <a:p>
            <a:r>
              <a:rPr lang="cs-CZ" sz="4000" dirty="0"/>
              <a:t>Vnímané jako zvláště nebezpečné, přísné postihování. </a:t>
            </a:r>
          </a:p>
          <a:p>
            <a:r>
              <a:rPr lang="cs-CZ" sz="4000" dirty="0"/>
              <a:t>Otázka jurisdikce ve státních a mimostátních prostorech.  </a:t>
            </a:r>
          </a:p>
        </p:txBody>
      </p:sp>
    </p:spTree>
    <p:extLst>
      <p:ext uri="{BB962C8B-B14F-4D97-AF65-F5344CB8AC3E}">
        <p14:creationId xmlns:p14="http://schemas.microsoft.com/office/powerpoint/2010/main" val="36959461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ED5566-F778-438E-90FB-5A468C6BE9C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D4D4947-247A-4EC2-BA99-102E092D40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6A3A98-53BC-4E30-807C-C940A7F133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710</Words>
  <Application>Microsoft Office PowerPoint</Application>
  <PresentationFormat>Širokoúhlá obrazovka</PresentationFormat>
  <Paragraphs>106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Mezinárodní dopravní právo</vt:lpstr>
      <vt:lpstr>Uvození   </vt:lpstr>
      <vt:lpstr>Odpovědnost veřejnoprávní a soukromoprávní  Odpovědnost za chování a za výsledek </vt:lpstr>
      <vt:lpstr>Návody pro zkoumání právního režimu </vt:lpstr>
      <vt:lpstr>Neposkytnutí přepravy osob či nákladu  </vt:lpstr>
      <vt:lpstr>Zpoždění přepravy </vt:lpstr>
      <vt:lpstr>Ztráta, odcizení či poškození nákladu, zásilky či zavazadla </vt:lpstr>
      <vt:lpstr>Narušení pořádku a bezpečnosti na palubě </vt:lpstr>
      <vt:lpstr>Ztráta, odcizení, únos dopravního prostředku </vt:lpstr>
      <vt:lpstr>Bezpečnostní kontroly osob a nákladu </vt:lpstr>
      <vt:lpstr>Dopravní nehody – předcházení </vt:lpstr>
      <vt:lpstr>Dopravní nehody – událost </vt:lpstr>
      <vt:lpstr>Nehody v jednotlivých druzích dopravy </vt:lpstr>
      <vt:lpstr>Zjištěné nebezpečné situace, jež však nevedly k újmě. </vt:lpstr>
      <vt:lpstr>Dopravní nehody – vyšetřování </vt:lpstr>
      <vt:lpstr>Odpovědnost vůči cestujícím, „nákladu“, posádce </vt:lpstr>
      <vt:lpstr>Odpovědnost za újmu způsobenou veřejnosti </vt:lpstr>
      <vt:lpstr>Pojištění I </vt:lpstr>
      <vt:lpstr>Pojištění II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42</cp:revision>
  <dcterms:created xsi:type="dcterms:W3CDTF">2020-06-12T06:12:57Z</dcterms:created>
  <dcterms:modified xsi:type="dcterms:W3CDTF">2022-05-30T16:14:52Z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