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8"/>
  </p:notesMasterIdLst>
  <p:handoutMasterIdLst>
    <p:handoutMasterId r:id="rId49"/>
  </p:handoutMasterIdLst>
  <p:sldIdLst>
    <p:sldId id="256" r:id="rId2"/>
    <p:sldId id="324" r:id="rId3"/>
    <p:sldId id="325" r:id="rId4"/>
    <p:sldId id="286" r:id="rId5"/>
    <p:sldId id="287" r:id="rId6"/>
    <p:sldId id="288" r:id="rId7"/>
    <p:sldId id="329" r:id="rId8"/>
    <p:sldId id="330" r:id="rId9"/>
    <p:sldId id="289" r:id="rId10"/>
    <p:sldId id="290" r:id="rId11"/>
    <p:sldId id="291" r:id="rId12"/>
    <p:sldId id="292" r:id="rId13"/>
    <p:sldId id="326" r:id="rId14"/>
    <p:sldId id="328" r:id="rId15"/>
    <p:sldId id="327" r:id="rId16"/>
    <p:sldId id="293" r:id="rId17"/>
    <p:sldId id="346" r:id="rId18"/>
    <p:sldId id="347" r:id="rId19"/>
    <p:sldId id="348" r:id="rId20"/>
    <p:sldId id="295" r:id="rId21"/>
    <p:sldId id="331" r:id="rId22"/>
    <p:sldId id="332" r:id="rId23"/>
    <p:sldId id="333" r:id="rId24"/>
    <p:sldId id="334" r:id="rId25"/>
    <p:sldId id="336" r:id="rId26"/>
    <p:sldId id="335" r:id="rId27"/>
    <p:sldId id="337" r:id="rId28"/>
    <p:sldId id="322" r:id="rId29"/>
    <p:sldId id="294" r:id="rId30"/>
    <p:sldId id="338" r:id="rId31"/>
    <p:sldId id="340" r:id="rId32"/>
    <p:sldId id="299" r:id="rId33"/>
    <p:sldId id="300" r:id="rId34"/>
    <p:sldId id="301" r:id="rId35"/>
    <p:sldId id="302" r:id="rId36"/>
    <p:sldId id="303" r:id="rId37"/>
    <p:sldId id="308" r:id="rId38"/>
    <p:sldId id="341" r:id="rId39"/>
    <p:sldId id="342" r:id="rId40"/>
    <p:sldId id="343" r:id="rId41"/>
    <p:sldId id="305" r:id="rId42"/>
    <p:sldId id="306" r:id="rId43"/>
    <p:sldId id="307" r:id="rId44"/>
    <p:sldId id="344" r:id="rId45"/>
    <p:sldId id="323" r:id="rId46"/>
    <p:sldId id="345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9" y="13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8638FE-7108-41CF-83AC-1B7905A69FA6}" type="doc">
      <dgm:prSet loTypeId="urn:microsoft.com/office/officeart/2005/8/layout/hierarchy1" loCatId="hierarchy" qsTypeId="urn:microsoft.com/office/officeart/2005/8/quickstyle/simple3" qsCatId="simple" csTypeId="urn:microsoft.com/office/officeart/2005/8/colors/colorful1#1" csCatId="colorful" phldr="1"/>
      <dgm:spPr/>
    </dgm:pt>
    <dgm:pt modelId="{0B46AAAE-B591-455E-9569-E15B236809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>
              <a:ln/>
              <a:effectLst/>
              <a:latin typeface="Verdana" pitchFamily="34" charset="0"/>
            </a:rPr>
            <a:t>PŘÍPUSTNOST</a:t>
          </a:r>
          <a:endParaRPr kumimoji="0" lang="cs-CZ" b="0" i="0" u="none" strike="noStrike" cap="none" normalizeH="0" baseline="0" dirty="0">
            <a:ln/>
            <a:effectLst/>
            <a:latin typeface="Verdana" pitchFamily="34" charset="0"/>
          </a:endParaRPr>
        </a:p>
      </dgm:t>
    </dgm:pt>
    <dgm:pt modelId="{454A59C5-465A-4C12-9C7B-A6E323B5BEE9}" type="parTrans" cxnId="{E4D28715-B62A-4D93-8957-3F4C3663F286}">
      <dgm:prSet/>
      <dgm:spPr/>
      <dgm:t>
        <a:bodyPr/>
        <a:lstStyle/>
        <a:p>
          <a:endParaRPr lang="cs-CZ"/>
        </a:p>
      </dgm:t>
    </dgm:pt>
    <dgm:pt modelId="{C9CD4EF0-FFDB-43A3-89F3-A59BB7AE8239}" type="sibTrans" cxnId="{E4D28715-B62A-4D93-8957-3F4C3663F286}">
      <dgm:prSet/>
      <dgm:spPr/>
      <dgm:t>
        <a:bodyPr/>
        <a:lstStyle/>
        <a:p>
          <a:endParaRPr lang="cs-CZ"/>
        </a:p>
      </dgm:t>
    </dgm:pt>
    <dgm:pt modelId="{7211A12A-22E1-49FA-8B0D-BFC45D1E27E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>
              <a:ln/>
              <a:effectLst/>
              <a:latin typeface="Verdana" pitchFamily="34" charset="0"/>
            </a:rPr>
            <a:t>A</a:t>
          </a:r>
          <a:endParaRPr kumimoji="0" lang="cs-CZ" b="0" i="0" u="none" strike="noStrike" cap="none" normalizeH="0" baseline="0" dirty="0">
            <a:ln/>
            <a:effectLst/>
            <a:latin typeface="Verdana" pitchFamily="34" charset="0"/>
          </a:endParaRPr>
        </a:p>
      </dgm:t>
    </dgm:pt>
    <dgm:pt modelId="{53D904B6-DF1F-4046-99C5-687487807250}" type="parTrans" cxnId="{4CF43E11-FE89-4F93-8495-6E9ED6771988}">
      <dgm:prSet/>
      <dgm:spPr/>
      <dgm:t>
        <a:bodyPr/>
        <a:lstStyle/>
        <a:p>
          <a:endParaRPr lang="cs-CZ"/>
        </a:p>
      </dgm:t>
    </dgm:pt>
    <dgm:pt modelId="{23BBDB73-1DDC-46A1-91DF-63401B0F671C}" type="sibTrans" cxnId="{4CF43E11-FE89-4F93-8495-6E9ED6771988}">
      <dgm:prSet/>
      <dgm:spPr/>
      <dgm:t>
        <a:bodyPr/>
        <a:lstStyle/>
        <a:p>
          <a:endParaRPr lang="cs-CZ"/>
        </a:p>
      </dgm:t>
    </dgm:pt>
    <dgm:pt modelId="{9E303868-FA78-42ED-B4BF-40F5EB8FBA0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>
              <a:ln/>
              <a:effectLst/>
              <a:latin typeface="Verdana" pitchFamily="34" charset="0"/>
            </a:rPr>
            <a:t>-A1</a:t>
          </a:r>
        </a:p>
      </dgm:t>
    </dgm:pt>
    <dgm:pt modelId="{CB081EE6-9BE9-4BE5-A4BD-587E0049B2AF}" type="parTrans" cxnId="{FB87499A-B73E-4271-AC22-D713E9CB1354}">
      <dgm:prSet/>
      <dgm:spPr/>
      <dgm:t>
        <a:bodyPr/>
        <a:lstStyle/>
        <a:p>
          <a:endParaRPr lang="cs-CZ"/>
        </a:p>
      </dgm:t>
    </dgm:pt>
    <dgm:pt modelId="{590FBBD1-AE37-4977-9342-12CB0400103D}" type="sibTrans" cxnId="{FB87499A-B73E-4271-AC22-D713E9CB1354}">
      <dgm:prSet/>
      <dgm:spPr/>
      <dgm:t>
        <a:bodyPr/>
        <a:lstStyle/>
        <a:p>
          <a:endParaRPr lang="cs-CZ"/>
        </a:p>
      </dgm:t>
    </dgm:pt>
    <dgm:pt modelId="{CEB6A0C7-665A-4F80-AF2F-D132B813DEA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>
              <a:ln/>
              <a:effectLst/>
              <a:latin typeface="Verdana" pitchFamily="34" charset="0"/>
            </a:rPr>
            <a:t>+B</a:t>
          </a:r>
          <a:endParaRPr kumimoji="0" lang="cs-CZ" b="0" i="0" u="none" strike="noStrike" cap="none" normalizeH="0" baseline="0" dirty="0">
            <a:ln/>
            <a:effectLst/>
            <a:latin typeface="Verdana" pitchFamily="34" charset="0"/>
          </a:endParaRPr>
        </a:p>
      </dgm:t>
    </dgm:pt>
    <dgm:pt modelId="{0A53B841-F4B2-473F-A0B0-D8CAEB83FFE8}" type="parTrans" cxnId="{27331408-A621-4110-B5F0-B3F5D2F66977}">
      <dgm:prSet/>
      <dgm:spPr/>
      <dgm:t>
        <a:bodyPr/>
        <a:lstStyle/>
        <a:p>
          <a:endParaRPr lang="cs-CZ"/>
        </a:p>
      </dgm:t>
    </dgm:pt>
    <dgm:pt modelId="{4C1784EE-681F-4EC8-A484-DFD0C075AE6A}" type="sibTrans" cxnId="{27331408-A621-4110-B5F0-B3F5D2F66977}">
      <dgm:prSet/>
      <dgm:spPr/>
      <dgm:t>
        <a:bodyPr/>
        <a:lstStyle/>
        <a:p>
          <a:endParaRPr lang="cs-CZ"/>
        </a:p>
      </dgm:t>
    </dgm:pt>
    <dgm:pt modelId="{42522A9C-CBE7-4DAF-9F01-541797AD97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>
              <a:ln/>
              <a:effectLst/>
              <a:latin typeface="Verdana" pitchFamily="34" charset="0"/>
            </a:rPr>
            <a:t>+C</a:t>
          </a:r>
        </a:p>
      </dgm:t>
    </dgm:pt>
    <dgm:pt modelId="{03E6742C-C4F8-4DEF-BE66-0EF8BDE193A5}" type="parTrans" cxnId="{FD75DAC4-36F1-459D-8590-B1064DC24A98}">
      <dgm:prSet/>
      <dgm:spPr/>
      <dgm:t>
        <a:bodyPr/>
        <a:lstStyle/>
        <a:p>
          <a:endParaRPr lang="cs-CZ"/>
        </a:p>
      </dgm:t>
    </dgm:pt>
    <dgm:pt modelId="{D947446D-1C8E-4673-879E-9A513102F98A}" type="sibTrans" cxnId="{FD75DAC4-36F1-459D-8590-B1064DC24A98}">
      <dgm:prSet/>
      <dgm:spPr/>
      <dgm:t>
        <a:bodyPr/>
        <a:lstStyle/>
        <a:p>
          <a:endParaRPr lang="cs-CZ"/>
        </a:p>
      </dgm:t>
    </dgm:pt>
    <dgm:pt modelId="{1973866E-CF3B-4A30-BA1E-4FF7C51613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>
              <a:ln/>
              <a:effectLst/>
              <a:latin typeface="Verdana" pitchFamily="34" charset="0"/>
            </a:rPr>
            <a:t>-  D</a:t>
          </a:r>
        </a:p>
      </dgm:t>
    </dgm:pt>
    <dgm:pt modelId="{36AC7B0D-A5DB-44E6-9134-F4EAD2689BDC}" type="parTrans" cxnId="{A616FC53-CD12-4B0C-B48E-813B1A4AC88D}">
      <dgm:prSet/>
      <dgm:spPr/>
      <dgm:t>
        <a:bodyPr/>
        <a:lstStyle/>
        <a:p>
          <a:endParaRPr lang="cs-CZ"/>
        </a:p>
      </dgm:t>
    </dgm:pt>
    <dgm:pt modelId="{9F671F99-AE15-4130-9246-5233E45A32D9}" type="sibTrans" cxnId="{A616FC53-CD12-4B0C-B48E-813B1A4AC88D}">
      <dgm:prSet/>
      <dgm:spPr/>
      <dgm:t>
        <a:bodyPr/>
        <a:lstStyle/>
        <a:p>
          <a:endParaRPr lang="cs-CZ"/>
        </a:p>
      </dgm:t>
    </dgm:pt>
    <dgm:pt modelId="{23A32EA3-6083-4C2A-80CF-90F22664B2AA}" type="pres">
      <dgm:prSet presAssocID="{2D8638FE-7108-41CF-83AC-1B7905A69FA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18BDDA-A890-4771-B603-D573D3FFCDA9}" type="pres">
      <dgm:prSet presAssocID="{0B46AAAE-B591-455E-9569-E15B236809BB}" presName="hierRoot1" presStyleCnt="0"/>
      <dgm:spPr/>
    </dgm:pt>
    <dgm:pt modelId="{84F13D68-0AC7-46F9-B57B-478AA607AD71}" type="pres">
      <dgm:prSet presAssocID="{0B46AAAE-B591-455E-9569-E15B236809BB}" presName="composite" presStyleCnt="0"/>
      <dgm:spPr/>
    </dgm:pt>
    <dgm:pt modelId="{7B5E76EA-7908-4122-82CF-C3B782121306}" type="pres">
      <dgm:prSet presAssocID="{0B46AAAE-B591-455E-9569-E15B236809BB}" presName="background" presStyleLbl="node0" presStyleIdx="0" presStyleCnt="1"/>
      <dgm:spPr/>
    </dgm:pt>
    <dgm:pt modelId="{A6CFC257-2D2B-4A61-9D7A-CD00B89245E8}" type="pres">
      <dgm:prSet presAssocID="{0B46AAAE-B591-455E-9569-E15B236809BB}" presName="text" presStyleLbl="fgAcc0" presStyleIdx="0" presStyleCnt="1">
        <dgm:presLayoutVars>
          <dgm:chPref val="3"/>
        </dgm:presLayoutVars>
      </dgm:prSet>
      <dgm:spPr/>
    </dgm:pt>
    <dgm:pt modelId="{BE9AA6E6-3F70-4E74-9C73-F087B5AC8BD4}" type="pres">
      <dgm:prSet presAssocID="{0B46AAAE-B591-455E-9569-E15B236809BB}" presName="hierChild2" presStyleCnt="0"/>
      <dgm:spPr/>
    </dgm:pt>
    <dgm:pt modelId="{7F72D838-2CA6-4FBC-95E4-803E34CCEAEE}" type="pres">
      <dgm:prSet presAssocID="{53D904B6-DF1F-4046-99C5-687487807250}" presName="Name10" presStyleLbl="parChTrans1D2" presStyleIdx="0" presStyleCnt="5"/>
      <dgm:spPr/>
    </dgm:pt>
    <dgm:pt modelId="{DFD94D72-C118-4EC4-8D6B-468331FD0355}" type="pres">
      <dgm:prSet presAssocID="{7211A12A-22E1-49FA-8B0D-BFC45D1E27E2}" presName="hierRoot2" presStyleCnt="0"/>
      <dgm:spPr/>
    </dgm:pt>
    <dgm:pt modelId="{BBB1D276-BDA7-4546-B265-0544F4C10B6A}" type="pres">
      <dgm:prSet presAssocID="{7211A12A-22E1-49FA-8B0D-BFC45D1E27E2}" presName="composite2" presStyleCnt="0"/>
      <dgm:spPr/>
    </dgm:pt>
    <dgm:pt modelId="{4D0EDD29-27DA-4831-9C04-16C7BFDAB263}" type="pres">
      <dgm:prSet presAssocID="{7211A12A-22E1-49FA-8B0D-BFC45D1E27E2}" presName="background2" presStyleLbl="node2" presStyleIdx="0" presStyleCnt="5"/>
      <dgm:spPr/>
    </dgm:pt>
    <dgm:pt modelId="{BB431066-6700-4BA8-B639-69BA012B95BF}" type="pres">
      <dgm:prSet presAssocID="{7211A12A-22E1-49FA-8B0D-BFC45D1E27E2}" presName="text2" presStyleLbl="fgAcc2" presStyleIdx="0" presStyleCnt="5">
        <dgm:presLayoutVars>
          <dgm:chPref val="3"/>
        </dgm:presLayoutVars>
      </dgm:prSet>
      <dgm:spPr/>
    </dgm:pt>
    <dgm:pt modelId="{65FB66E6-8A1E-4FD1-A049-C03572E03528}" type="pres">
      <dgm:prSet presAssocID="{7211A12A-22E1-49FA-8B0D-BFC45D1E27E2}" presName="hierChild3" presStyleCnt="0"/>
      <dgm:spPr/>
    </dgm:pt>
    <dgm:pt modelId="{C8AE9D2C-DE42-4CBA-904A-38B6C7742340}" type="pres">
      <dgm:prSet presAssocID="{CB081EE6-9BE9-4BE5-A4BD-587E0049B2AF}" presName="Name10" presStyleLbl="parChTrans1D2" presStyleIdx="1" presStyleCnt="5"/>
      <dgm:spPr/>
    </dgm:pt>
    <dgm:pt modelId="{C3349E20-1660-43B1-AEAE-D5217E5E1596}" type="pres">
      <dgm:prSet presAssocID="{9E303868-FA78-42ED-B4BF-40F5EB8FBA00}" presName="hierRoot2" presStyleCnt="0"/>
      <dgm:spPr/>
    </dgm:pt>
    <dgm:pt modelId="{E7713B4A-A2E1-4BBB-9D36-FDD742D23EA4}" type="pres">
      <dgm:prSet presAssocID="{9E303868-FA78-42ED-B4BF-40F5EB8FBA00}" presName="composite2" presStyleCnt="0"/>
      <dgm:spPr/>
    </dgm:pt>
    <dgm:pt modelId="{66374C4F-0B4E-4CF3-A2B2-B730D7152966}" type="pres">
      <dgm:prSet presAssocID="{9E303868-FA78-42ED-B4BF-40F5EB8FBA00}" presName="background2" presStyleLbl="node2" presStyleIdx="1" presStyleCnt="5"/>
      <dgm:spPr/>
    </dgm:pt>
    <dgm:pt modelId="{C0783834-B248-4E8A-AF7A-753262EDF839}" type="pres">
      <dgm:prSet presAssocID="{9E303868-FA78-42ED-B4BF-40F5EB8FBA00}" presName="text2" presStyleLbl="fgAcc2" presStyleIdx="1" presStyleCnt="5">
        <dgm:presLayoutVars>
          <dgm:chPref val="3"/>
        </dgm:presLayoutVars>
      </dgm:prSet>
      <dgm:spPr/>
    </dgm:pt>
    <dgm:pt modelId="{49347666-0372-47AF-8B47-99659FD0EFBC}" type="pres">
      <dgm:prSet presAssocID="{9E303868-FA78-42ED-B4BF-40F5EB8FBA00}" presName="hierChild3" presStyleCnt="0"/>
      <dgm:spPr/>
    </dgm:pt>
    <dgm:pt modelId="{40C0E6B1-0CDC-4077-8C2E-3BDADB17E4DC}" type="pres">
      <dgm:prSet presAssocID="{0A53B841-F4B2-473F-A0B0-D8CAEB83FFE8}" presName="Name10" presStyleLbl="parChTrans1D2" presStyleIdx="2" presStyleCnt="5"/>
      <dgm:spPr/>
    </dgm:pt>
    <dgm:pt modelId="{5DB1383B-AFBC-47CB-9B92-96E045812113}" type="pres">
      <dgm:prSet presAssocID="{CEB6A0C7-665A-4F80-AF2F-D132B813DEA3}" presName="hierRoot2" presStyleCnt="0"/>
      <dgm:spPr/>
    </dgm:pt>
    <dgm:pt modelId="{12822525-FF9A-4BFD-A54D-DE1D80AAE38A}" type="pres">
      <dgm:prSet presAssocID="{CEB6A0C7-665A-4F80-AF2F-D132B813DEA3}" presName="composite2" presStyleCnt="0"/>
      <dgm:spPr/>
    </dgm:pt>
    <dgm:pt modelId="{27373926-ABC2-4375-AC2C-B9B16D8AB0EE}" type="pres">
      <dgm:prSet presAssocID="{CEB6A0C7-665A-4F80-AF2F-D132B813DEA3}" presName="background2" presStyleLbl="node2" presStyleIdx="2" presStyleCnt="5"/>
      <dgm:spPr/>
    </dgm:pt>
    <dgm:pt modelId="{830405BC-0AC0-4738-84D2-E53C4617EDA3}" type="pres">
      <dgm:prSet presAssocID="{CEB6A0C7-665A-4F80-AF2F-D132B813DEA3}" presName="text2" presStyleLbl="fgAcc2" presStyleIdx="2" presStyleCnt="5">
        <dgm:presLayoutVars>
          <dgm:chPref val="3"/>
        </dgm:presLayoutVars>
      </dgm:prSet>
      <dgm:spPr/>
    </dgm:pt>
    <dgm:pt modelId="{487D9263-67E4-4D98-BACE-29CC19A3992A}" type="pres">
      <dgm:prSet presAssocID="{CEB6A0C7-665A-4F80-AF2F-D132B813DEA3}" presName="hierChild3" presStyleCnt="0"/>
      <dgm:spPr/>
    </dgm:pt>
    <dgm:pt modelId="{74DFD2CF-0804-45AC-B3C9-D90EF0EF14EB}" type="pres">
      <dgm:prSet presAssocID="{03E6742C-C4F8-4DEF-BE66-0EF8BDE193A5}" presName="Name10" presStyleLbl="parChTrans1D2" presStyleIdx="3" presStyleCnt="5"/>
      <dgm:spPr/>
    </dgm:pt>
    <dgm:pt modelId="{E2CECB51-412C-46EE-AE60-69ACDFCEF1A8}" type="pres">
      <dgm:prSet presAssocID="{42522A9C-CBE7-4DAF-9F01-541797AD97B8}" presName="hierRoot2" presStyleCnt="0"/>
      <dgm:spPr/>
    </dgm:pt>
    <dgm:pt modelId="{FF3598BA-714E-4575-90AB-A1CF1AD519B7}" type="pres">
      <dgm:prSet presAssocID="{42522A9C-CBE7-4DAF-9F01-541797AD97B8}" presName="composite2" presStyleCnt="0"/>
      <dgm:spPr/>
    </dgm:pt>
    <dgm:pt modelId="{E7B57782-613C-4028-A48B-8AA4A6C59EFC}" type="pres">
      <dgm:prSet presAssocID="{42522A9C-CBE7-4DAF-9F01-541797AD97B8}" presName="background2" presStyleLbl="node2" presStyleIdx="3" presStyleCnt="5"/>
      <dgm:spPr/>
    </dgm:pt>
    <dgm:pt modelId="{15D43435-528D-4787-B1AD-A1177D38F2F5}" type="pres">
      <dgm:prSet presAssocID="{42522A9C-CBE7-4DAF-9F01-541797AD97B8}" presName="text2" presStyleLbl="fgAcc2" presStyleIdx="3" presStyleCnt="5">
        <dgm:presLayoutVars>
          <dgm:chPref val="3"/>
        </dgm:presLayoutVars>
      </dgm:prSet>
      <dgm:spPr/>
    </dgm:pt>
    <dgm:pt modelId="{9F36270B-B6B3-403F-99BE-5569410DB555}" type="pres">
      <dgm:prSet presAssocID="{42522A9C-CBE7-4DAF-9F01-541797AD97B8}" presName="hierChild3" presStyleCnt="0"/>
      <dgm:spPr/>
    </dgm:pt>
    <dgm:pt modelId="{A9C3FB10-EE2A-44E3-829F-71BDA6072DF0}" type="pres">
      <dgm:prSet presAssocID="{36AC7B0D-A5DB-44E6-9134-F4EAD2689BDC}" presName="Name10" presStyleLbl="parChTrans1D2" presStyleIdx="4" presStyleCnt="5"/>
      <dgm:spPr/>
    </dgm:pt>
    <dgm:pt modelId="{920FFFE2-1ADF-4126-B20C-5320AFCABF19}" type="pres">
      <dgm:prSet presAssocID="{1973866E-CF3B-4A30-BA1E-4FF7C5161361}" presName="hierRoot2" presStyleCnt="0"/>
      <dgm:spPr/>
    </dgm:pt>
    <dgm:pt modelId="{F7226740-0B74-400E-A0AD-C07833C9C90E}" type="pres">
      <dgm:prSet presAssocID="{1973866E-CF3B-4A30-BA1E-4FF7C5161361}" presName="composite2" presStyleCnt="0"/>
      <dgm:spPr/>
    </dgm:pt>
    <dgm:pt modelId="{7E3C69B6-4594-4A9B-9786-6BD0B335F9F9}" type="pres">
      <dgm:prSet presAssocID="{1973866E-CF3B-4A30-BA1E-4FF7C5161361}" presName="background2" presStyleLbl="node2" presStyleIdx="4" presStyleCnt="5"/>
      <dgm:spPr/>
    </dgm:pt>
    <dgm:pt modelId="{DAA99D92-F0FE-47CC-AB11-6EE0712FD9DE}" type="pres">
      <dgm:prSet presAssocID="{1973866E-CF3B-4A30-BA1E-4FF7C5161361}" presName="text2" presStyleLbl="fgAcc2" presStyleIdx="4" presStyleCnt="5">
        <dgm:presLayoutVars>
          <dgm:chPref val="3"/>
        </dgm:presLayoutVars>
      </dgm:prSet>
      <dgm:spPr/>
    </dgm:pt>
    <dgm:pt modelId="{D8BDF9B1-6106-4F8F-A42E-F71992F2D37F}" type="pres">
      <dgm:prSet presAssocID="{1973866E-CF3B-4A30-BA1E-4FF7C5161361}" presName="hierChild3" presStyleCnt="0"/>
      <dgm:spPr/>
    </dgm:pt>
  </dgm:ptLst>
  <dgm:cxnLst>
    <dgm:cxn modelId="{27331408-A621-4110-B5F0-B3F5D2F66977}" srcId="{0B46AAAE-B591-455E-9569-E15B236809BB}" destId="{CEB6A0C7-665A-4F80-AF2F-D132B813DEA3}" srcOrd="2" destOrd="0" parTransId="{0A53B841-F4B2-473F-A0B0-D8CAEB83FFE8}" sibTransId="{4C1784EE-681F-4EC8-A484-DFD0C075AE6A}"/>
    <dgm:cxn modelId="{D38EED08-DC77-4C43-868E-FEE64755C23E}" type="presOf" srcId="{36AC7B0D-A5DB-44E6-9134-F4EAD2689BDC}" destId="{A9C3FB10-EE2A-44E3-829F-71BDA6072DF0}" srcOrd="0" destOrd="0" presId="urn:microsoft.com/office/officeart/2005/8/layout/hierarchy1"/>
    <dgm:cxn modelId="{4CF43E11-FE89-4F93-8495-6E9ED6771988}" srcId="{0B46AAAE-B591-455E-9569-E15B236809BB}" destId="{7211A12A-22E1-49FA-8B0D-BFC45D1E27E2}" srcOrd="0" destOrd="0" parTransId="{53D904B6-DF1F-4046-99C5-687487807250}" sibTransId="{23BBDB73-1DDC-46A1-91DF-63401B0F671C}"/>
    <dgm:cxn modelId="{E4D28715-B62A-4D93-8957-3F4C3663F286}" srcId="{2D8638FE-7108-41CF-83AC-1B7905A69FA6}" destId="{0B46AAAE-B591-455E-9569-E15B236809BB}" srcOrd="0" destOrd="0" parTransId="{454A59C5-465A-4C12-9C7B-A6E323B5BEE9}" sibTransId="{C9CD4EF0-FFDB-43A3-89F3-A59BB7AE8239}"/>
    <dgm:cxn modelId="{1E3B4837-527F-4FFB-8A42-0E15807E4BD9}" type="presOf" srcId="{53D904B6-DF1F-4046-99C5-687487807250}" destId="{7F72D838-2CA6-4FBC-95E4-803E34CCEAEE}" srcOrd="0" destOrd="0" presId="urn:microsoft.com/office/officeart/2005/8/layout/hierarchy1"/>
    <dgm:cxn modelId="{8788C34B-D6EE-4F8E-BE15-A41FCE51010A}" type="presOf" srcId="{9E303868-FA78-42ED-B4BF-40F5EB8FBA00}" destId="{C0783834-B248-4E8A-AF7A-753262EDF839}" srcOrd="0" destOrd="0" presId="urn:microsoft.com/office/officeart/2005/8/layout/hierarchy1"/>
    <dgm:cxn modelId="{E50CA04D-6102-4190-A7C5-AAE1B0F6E72B}" type="presOf" srcId="{7211A12A-22E1-49FA-8B0D-BFC45D1E27E2}" destId="{BB431066-6700-4BA8-B639-69BA012B95BF}" srcOrd="0" destOrd="0" presId="urn:microsoft.com/office/officeart/2005/8/layout/hierarchy1"/>
    <dgm:cxn modelId="{EF6A956E-2D47-4849-83E6-AC08A7E8F764}" type="presOf" srcId="{CB081EE6-9BE9-4BE5-A4BD-587E0049B2AF}" destId="{C8AE9D2C-DE42-4CBA-904A-38B6C7742340}" srcOrd="0" destOrd="0" presId="urn:microsoft.com/office/officeart/2005/8/layout/hierarchy1"/>
    <dgm:cxn modelId="{22F0F352-C871-4996-A84D-BB28D03C1CD5}" type="presOf" srcId="{03E6742C-C4F8-4DEF-BE66-0EF8BDE193A5}" destId="{74DFD2CF-0804-45AC-B3C9-D90EF0EF14EB}" srcOrd="0" destOrd="0" presId="urn:microsoft.com/office/officeart/2005/8/layout/hierarchy1"/>
    <dgm:cxn modelId="{A616FC53-CD12-4B0C-B48E-813B1A4AC88D}" srcId="{0B46AAAE-B591-455E-9569-E15B236809BB}" destId="{1973866E-CF3B-4A30-BA1E-4FF7C5161361}" srcOrd="4" destOrd="0" parTransId="{36AC7B0D-A5DB-44E6-9134-F4EAD2689BDC}" sibTransId="{9F671F99-AE15-4130-9246-5233E45A32D9}"/>
    <dgm:cxn modelId="{DF316782-EA0D-4369-AD1E-E05F270244E8}" type="presOf" srcId="{42522A9C-CBE7-4DAF-9F01-541797AD97B8}" destId="{15D43435-528D-4787-B1AD-A1177D38F2F5}" srcOrd="0" destOrd="0" presId="urn:microsoft.com/office/officeart/2005/8/layout/hierarchy1"/>
    <dgm:cxn modelId="{7A85F787-B6CF-4AF1-8A05-3585384675FA}" type="presOf" srcId="{2D8638FE-7108-41CF-83AC-1B7905A69FA6}" destId="{23A32EA3-6083-4C2A-80CF-90F22664B2AA}" srcOrd="0" destOrd="0" presId="urn:microsoft.com/office/officeart/2005/8/layout/hierarchy1"/>
    <dgm:cxn modelId="{FB87499A-B73E-4271-AC22-D713E9CB1354}" srcId="{0B46AAAE-B591-455E-9569-E15B236809BB}" destId="{9E303868-FA78-42ED-B4BF-40F5EB8FBA00}" srcOrd="1" destOrd="0" parTransId="{CB081EE6-9BE9-4BE5-A4BD-587E0049B2AF}" sibTransId="{590FBBD1-AE37-4977-9342-12CB0400103D}"/>
    <dgm:cxn modelId="{88FB1E9B-04D9-41CF-A32C-276D0C6D70FC}" type="presOf" srcId="{1973866E-CF3B-4A30-BA1E-4FF7C5161361}" destId="{DAA99D92-F0FE-47CC-AB11-6EE0712FD9DE}" srcOrd="0" destOrd="0" presId="urn:microsoft.com/office/officeart/2005/8/layout/hierarchy1"/>
    <dgm:cxn modelId="{8E1C4BA9-B053-4E19-B519-0DAADE350946}" type="presOf" srcId="{0B46AAAE-B591-455E-9569-E15B236809BB}" destId="{A6CFC257-2D2B-4A61-9D7A-CD00B89245E8}" srcOrd="0" destOrd="0" presId="urn:microsoft.com/office/officeart/2005/8/layout/hierarchy1"/>
    <dgm:cxn modelId="{C627A5B3-4E6C-4D37-AB57-B84B4079D554}" type="presOf" srcId="{0A53B841-F4B2-473F-A0B0-D8CAEB83FFE8}" destId="{40C0E6B1-0CDC-4077-8C2E-3BDADB17E4DC}" srcOrd="0" destOrd="0" presId="urn:microsoft.com/office/officeart/2005/8/layout/hierarchy1"/>
    <dgm:cxn modelId="{FD75DAC4-36F1-459D-8590-B1064DC24A98}" srcId="{0B46AAAE-B591-455E-9569-E15B236809BB}" destId="{42522A9C-CBE7-4DAF-9F01-541797AD97B8}" srcOrd="3" destOrd="0" parTransId="{03E6742C-C4F8-4DEF-BE66-0EF8BDE193A5}" sibTransId="{D947446D-1C8E-4673-879E-9A513102F98A}"/>
    <dgm:cxn modelId="{872E1DF0-B6E3-4C45-86AC-A1542FF5C98E}" type="presOf" srcId="{CEB6A0C7-665A-4F80-AF2F-D132B813DEA3}" destId="{830405BC-0AC0-4738-84D2-E53C4617EDA3}" srcOrd="0" destOrd="0" presId="urn:microsoft.com/office/officeart/2005/8/layout/hierarchy1"/>
    <dgm:cxn modelId="{67B01221-0E30-4B25-8CB5-905AF327878B}" type="presParOf" srcId="{23A32EA3-6083-4C2A-80CF-90F22664B2AA}" destId="{5718BDDA-A890-4771-B603-D573D3FFCDA9}" srcOrd="0" destOrd="0" presId="urn:microsoft.com/office/officeart/2005/8/layout/hierarchy1"/>
    <dgm:cxn modelId="{BAC3BA1F-C9CD-4814-AF0E-56CF996B6F3C}" type="presParOf" srcId="{5718BDDA-A890-4771-B603-D573D3FFCDA9}" destId="{84F13D68-0AC7-46F9-B57B-478AA607AD71}" srcOrd="0" destOrd="0" presId="urn:microsoft.com/office/officeart/2005/8/layout/hierarchy1"/>
    <dgm:cxn modelId="{400D3FCF-BD38-4732-B1F6-ED9E46FBBD1A}" type="presParOf" srcId="{84F13D68-0AC7-46F9-B57B-478AA607AD71}" destId="{7B5E76EA-7908-4122-82CF-C3B782121306}" srcOrd="0" destOrd="0" presId="urn:microsoft.com/office/officeart/2005/8/layout/hierarchy1"/>
    <dgm:cxn modelId="{969F7F54-9C05-49FF-9CB8-D5FA484ECE50}" type="presParOf" srcId="{84F13D68-0AC7-46F9-B57B-478AA607AD71}" destId="{A6CFC257-2D2B-4A61-9D7A-CD00B89245E8}" srcOrd="1" destOrd="0" presId="urn:microsoft.com/office/officeart/2005/8/layout/hierarchy1"/>
    <dgm:cxn modelId="{6EF8401F-2764-4EAD-9625-FF02CE08E1FD}" type="presParOf" srcId="{5718BDDA-A890-4771-B603-D573D3FFCDA9}" destId="{BE9AA6E6-3F70-4E74-9C73-F087B5AC8BD4}" srcOrd="1" destOrd="0" presId="urn:microsoft.com/office/officeart/2005/8/layout/hierarchy1"/>
    <dgm:cxn modelId="{55F1213D-A9E5-4D8E-8C6F-3DC25A666681}" type="presParOf" srcId="{BE9AA6E6-3F70-4E74-9C73-F087B5AC8BD4}" destId="{7F72D838-2CA6-4FBC-95E4-803E34CCEAEE}" srcOrd="0" destOrd="0" presId="urn:microsoft.com/office/officeart/2005/8/layout/hierarchy1"/>
    <dgm:cxn modelId="{5576ED38-6762-4712-AC2B-A7555550DA00}" type="presParOf" srcId="{BE9AA6E6-3F70-4E74-9C73-F087B5AC8BD4}" destId="{DFD94D72-C118-4EC4-8D6B-468331FD0355}" srcOrd="1" destOrd="0" presId="urn:microsoft.com/office/officeart/2005/8/layout/hierarchy1"/>
    <dgm:cxn modelId="{4A8121B0-B1C5-4081-906E-F3899288CC1D}" type="presParOf" srcId="{DFD94D72-C118-4EC4-8D6B-468331FD0355}" destId="{BBB1D276-BDA7-4546-B265-0544F4C10B6A}" srcOrd="0" destOrd="0" presId="urn:microsoft.com/office/officeart/2005/8/layout/hierarchy1"/>
    <dgm:cxn modelId="{F4E4AB9A-92C4-4854-B6DC-D79B9C30AD96}" type="presParOf" srcId="{BBB1D276-BDA7-4546-B265-0544F4C10B6A}" destId="{4D0EDD29-27DA-4831-9C04-16C7BFDAB263}" srcOrd="0" destOrd="0" presId="urn:microsoft.com/office/officeart/2005/8/layout/hierarchy1"/>
    <dgm:cxn modelId="{BF1E9BB8-FA34-4683-B7F0-568F5E134CD9}" type="presParOf" srcId="{BBB1D276-BDA7-4546-B265-0544F4C10B6A}" destId="{BB431066-6700-4BA8-B639-69BA012B95BF}" srcOrd="1" destOrd="0" presId="urn:microsoft.com/office/officeart/2005/8/layout/hierarchy1"/>
    <dgm:cxn modelId="{D62B72B5-8D24-41E8-A7A2-F689B55824A6}" type="presParOf" srcId="{DFD94D72-C118-4EC4-8D6B-468331FD0355}" destId="{65FB66E6-8A1E-4FD1-A049-C03572E03528}" srcOrd="1" destOrd="0" presId="urn:microsoft.com/office/officeart/2005/8/layout/hierarchy1"/>
    <dgm:cxn modelId="{02D40CF2-D4E9-4043-A484-3523FEB53EC8}" type="presParOf" srcId="{BE9AA6E6-3F70-4E74-9C73-F087B5AC8BD4}" destId="{C8AE9D2C-DE42-4CBA-904A-38B6C7742340}" srcOrd="2" destOrd="0" presId="urn:microsoft.com/office/officeart/2005/8/layout/hierarchy1"/>
    <dgm:cxn modelId="{276D8D75-3866-4CD8-B74A-189526C15799}" type="presParOf" srcId="{BE9AA6E6-3F70-4E74-9C73-F087B5AC8BD4}" destId="{C3349E20-1660-43B1-AEAE-D5217E5E1596}" srcOrd="3" destOrd="0" presId="urn:microsoft.com/office/officeart/2005/8/layout/hierarchy1"/>
    <dgm:cxn modelId="{F2A9941B-E9F9-4198-A159-A161EAB7CBB6}" type="presParOf" srcId="{C3349E20-1660-43B1-AEAE-D5217E5E1596}" destId="{E7713B4A-A2E1-4BBB-9D36-FDD742D23EA4}" srcOrd="0" destOrd="0" presId="urn:microsoft.com/office/officeart/2005/8/layout/hierarchy1"/>
    <dgm:cxn modelId="{DAC186CE-A6A0-44A5-BFFB-76AF3238B447}" type="presParOf" srcId="{E7713B4A-A2E1-4BBB-9D36-FDD742D23EA4}" destId="{66374C4F-0B4E-4CF3-A2B2-B730D7152966}" srcOrd="0" destOrd="0" presId="urn:microsoft.com/office/officeart/2005/8/layout/hierarchy1"/>
    <dgm:cxn modelId="{1BC28861-6CA8-473E-962B-BA0B80D39107}" type="presParOf" srcId="{E7713B4A-A2E1-4BBB-9D36-FDD742D23EA4}" destId="{C0783834-B248-4E8A-AF7A-753262EDF839}" srcOrd="1" destOrd="0" presId="urn:microsoft.com/office/officeart/2005/8/layout/hierarchy1"/>
    <dgm:cxn modelId="{D8E799E2-3388-42B8-A4B2-C564D1CB2A2A}" type="presParOf" srcId="{C3349E20-1660-43B1-AEAE-D5217E5E1596}" destId="{49347666-0372-47AF-8B47-99659FD0EFBC}" srcOrd="1" destOrd="0" presId="urn:microsoft.com/office/officeart/2005/8/layout/hierarchy1"/>
    <dgm:cxn modelId="{6BB6BB72-49DB-45EC-8170-E05DA4974A6E}" type="presParOf" srcId="{BE9AA6E6-3F70-4E74-9C73-F087B5AC8BD4}" destId="{40C0E6B1-0CDC-4077-8C2E-3BDADB17E4DC}" srcOrd="4" destOrd="0" presId="urn:microsoft.com/office/officeart/2005/8/layout/hierarchy1"/>
    <dgm:cxn modelId="{C01AFF78-8BEA-48C3-BF54-D901F639EEB2}" type="presParOf" srcId="{BE9AA6E6-3F70-4E74-9C73-F087B5AC8BD4}" destId="{5DB1383B-AFBC-47CB-9B92-96E045812113}" srcOrd="5" destOrd="0" presId="urn:microsoft.com/office/officeart/2005/8/layout/hierarchy1"/>
    <dgm:cxn modelId="{A1155350-2B38-4469-9761-7A9E7CA08338}" type="presParOf" srcId="{5DB1383B-AFBC-47CB-9B92-96E045812113}" destId="{12822525-FF9A-4BFD-A54D-DE1D80AAE38A}" srcOrd="0" destOrd="0" presId="urn:microsoft.com/office/officeart/2005/8/layout/hierarchy1"/>
    <dgm:cxn modelId="{798B7175-70EB-46A3-870F-07D8EE5D1149}" type="presParOf" srcId="{12822525-FF9A-4BFD-A54D-DE1D80AAE38A}" destId="{27373926-ABC2-4375-AC2C-B9B16D8AB0EE}" srcOrd="0" destOrd="0" presId="urn:microsoft.com/office/officeart/2005/8/layout/hierarchy1"/>
    <dgm:cxn modelId="{0565A2AC-140F-40B7-86C4-6D0BB9229160}" type="presParOf" srcId="{12822525-FF9A-4BFD-A54D-DE1D80AAE38A}" destId="{830405BC-0AC0-4738-84D2-E53C4617EDA3}" srcOrd="1" destOrd="0" presId="urn:microsoft.com/office/officeart/2005/8/layout/hierarchy1"/>
    <dgm:cxn modelId="{B5E71FB6-FB05-4043-8251-A1E41AEFF297}" type="presParOf" srcId="{5DB1383B-AFBC-47CB-9B92-96E045812113}" destId="{487D9263-67E4-4D98-BACE-29CC19A3992A}" srcOrd="1" destOrd="0" presId="urn:microsoft.com/office/officeart/2005/8/layout/hierarchy1"/>
    <dgm:cxn modelId="{813D3B38-30D1-4F08-BBDB-DC67E1799C2F}" type="presParOf" srcId="{BE9AA6E6-3F70-4E74-9C73-F087B5AC8BD4}" destId="{74DFD2CF-0804-45AC-B3C9-D90EF0EF14EB}" srcOrd="6" destOrd="0" presId="urn:microsoft.com/office/officeart/2005/8/layout/hierarchy1"/>
    <dgm:cxn modelId="{29B0BC9B-4EA7-475A-8EE1-E3B37DD2E6E6}" type="presParOf" srcId="{BE9AA6E6-3F70-4E74-9C73-F087B5AC8BD4}" destId="{E2CECB51-412C-46EE-AE60-69ACDFCEF1A8}" srcOrd="7" destOrd="0" presId="urn:microsoft.com/office/officeart/2005/8/layout/hierarchy1"/>
    <dgm:cxn modelId="{41501220-36FB-47B1-A738-3ACD87C7B3A4}" type="presParOf" srcId="{E2CECB51-412C-46EE-AE60-69ACDFCEF1A8}" destId="{FF3598BA-714E-4575-90AB-A1CF1AD519B7}" srcOrd="0" destOrd="0" presId="urn:microsoft.com/office/officeart/2005/8/layout/hierarchy1"/>
    <dgm:cxn modelId="{41EDBDE8-2A00-461A-B6F5-AA7CD83C9612}" type="presParOf" srcId="{FF3598BA-714E-4575-90AB-A1CF1AD519B7}" destId="{E7B57782-613C-4028-A48B-8AA4A6C59EFC}" srcOrd="0" destOrd="0" presId="urn:microsoft.com/office/officeart/2005/8/layout/hierarchy1"/>
    <dgm:cxn modelId="{D380053A-C753-401C-87BD-2C1C5BAFFF92}" type="presParOf" srcId="{FF3598BA-714E-4575-90AB-A1CF1AD519B7}" destId="{15D43435-528D-4787-B1AD-A1177D38F2F5}" srcOrd="1" destOrd="0" presId="urn:microsoft.com/office/officeart/2005/8/layout/hierarchy1"/>
    <dgm:cxn modelId="{475DFA5D-0F23-4D4F-A048-AAD57D67DAFA}" type="presParOf" srcId="{E2CECB51-412C-46EE-AE60-69ACDFCEF1A8}" destId="{9F36270B-B6B3-403F-99BE-5569410DB555}" srcOrd="1" destOrd="0" presId="urn:microsoft.com/office/officeart/2005/8/layout/hierarchy1"/>
    <dgm:cxn modelId="{26C36FC6-D463-42F8-96C3-7EE0B78BE3A0}" type="presParOf" srcId="{BE9AA6E6-3F70-4E74-9C73-F087B5AC8BD4}" destId="{A9C3FB10-EE2A-44E3-829F-71BDA6072DF0}" srcOrd="8" destOrd="0" presId="urn:microsoft.com/office/officeart/2005/8/layout/hierarchy1"/>
    <dgm:cxn modelId="{6F3D9C05-55BC-464F-BC4C-A6AF62890C0C}" type="presParOf" srcId="{BE9AA6E6-3F70-4E74-9C73-F087B5AC8BD4}" destId="{920FFFE2-1ADF-4126-B20C-5320AFCABF19}" srcOrd="9" destOrd="0" presId="urn:microsoft.com/office/officeart/2005/8/layout/hierarchy1"/>
    <dgm:cxn modelId="{DA9698C6-E423-41E7-83D1-FE0FBFA76BFB}" type="presParOf" srcId="{920FFFE2-1ADF-4126-B20C-5320AFCABF19}" destId="{F7226740-0B74-400E-A0AD-C07833C9C90E}" srcOrd="0" destOrd="0" presId="urn:microsoft.com/office/officeart/2005/8/layout/hierarchy1"/>
    <dgm:cxn modelId="{942BADDF-1222-4440-A1B3-8ECF651AE16D}" type="presParOf" srcId="{F7226740-0B74-400E-A0AD-C07833C9C90E}" destId="{7E3C69B6-4594-4A9B-9786-6BD0B335F9F9}" srcOrd="0" destOrd="0" presId="urn:microsoft.com/office/officeart/2005/8/layout/hierarchy1"/>
    <dgm:cxn modelId="{944CC354-077E-4B19-A1B5-80EC2121202E}" type="presParOf" srcId="{F7226740-0B74-400E-A0AD-C07833C9C90E}" destId="{DAA99D92-F0FE-47CC-AB11-6EE0712FD9DE}" srcOrd="1" destOrd="0" presId="urn:microsoft.com/office/officeart/2005/8/layout/hierarchy1"/>
    <dgm:cxn modelId="{44AC7EAC-31BD-4DE4-B433-863494B1DD20}" type="presParOf" srcId="{920FFFE2-1ADF-4126-B20C-5320AFCABF19}" destId="{D8BDF9B1-6106-4F8F-A42E-F71992F2D37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C3FB10-EE2A-44E3-829F-71BDA6072DF0}">
      <dsp:nvSpPr>
        <dsp:cNvPr id="0" name=""/>
        <dsp:cNvSpPr/>
      </dsp:nvSpPr>
      <dsp:spPr>
        <a:xfrm>
          <a:off x="5517665" y="1579711"/>
          <a:ext cx="4577513" cy="544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142"/>
              </a:lnTo>
              <a:lnTo>
                <a:pt x="4577513" y="371142"/>
              </a:lnTo>
              <a:lnTo>
                <a:pt x="4577513" y="5446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FD2CF-0804-45AC-B3C9-D90EF0EF14EB}">
      <dsp:nvSpPr>
        <dsp:cNvPr id="0" name=""/>
        <dsp:cNvSpPr/>
      </dsp:nvSpPr>
      <dsp:spPr>
        <a:xfrm>
          <a:off x="5517665" y="1579711"/>
          <a:ext cx="2288756" cy="544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142"/>
              </a:lnTo>
              <a:lnTo>
                <a:pt x="2288756" y="371142"/>
              </a:lnTo>
              <a:lnTo>
                <a:pt x="2288756" y="5446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C0E6B1-0CDC-4077-8C2E-3BDADB17E4DC}">
      <dsp:nvSpPr>
        <dsp:cNvPr id="0" name=""/>
        <dsp:cNvSpPr/>
      </dsp:nvSpPr>
      <dsp:spPr>
        <a:xfrm>
          <a:off x="5471945" y="1579711"/>
          <a:ext cx="91440" cy="544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46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E9D2C-DE42-4CBA-904A-38B6C7742340}">
      <dsp:nvSpPr>
        <dsp:cNvPr id="0" name=""/>
        <dsp:cNvSpPr/>
      </dsp:nvSpPr>
      <dsp:spPr>
        <a:xfrm>
          <a:off x="3228909" y="1579711"/>
          <a:ext cx="2288756" cy="544620"/>
        </a:xfrm>
        <a:custGeom>
          <a:avLst/>
          <a:gdLst/>
          <a:ahLst/>
          <a:cxnLst/>
          <a:rect l="0" t="0" r="0" b="0"/>
          <a:pathLst>
            <a:path>
              <a:moveTo>
                <a:pt x="2288756" y="0"/>
              </a:moveTo>
              <a:lnTo>
                <a:pt x="2288756" y="371142"/>
              </a:lnTo>
              <a:lnTo>
                <a:pt x="0" y="371142"/>
              </a:lnTo>
              <a:lnTo>
                <a:pt x="0" y="5446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2D838-2CA6-4FBC-95E4-803E34CCEAEE}">
      <dsp:nvSpPr>
        <dsp:cNvPr id="0" name=""/>
        <dsp:cNvSpPr/>
      </dsp:nvSpPr>
      <dsp:spPr>
        <a:xfrm>
          <a:off x="940152" y="1579711"/>
          <a:ext cx="4577513" cy="544620"/>
        </a:xfrm>
        <a:custGeom>
          <a:avLst/>
          <a:gdLst/>
          <a:ahLst/>
          <a:cxnLst/>
          <a:rect l="0" t="0" r="0" b="0"/>
          <a:pathLst>
            <a:path>
              <a:moveTo>
                <a:pt x="4577513" y="0"/>
              </a:moveTo>
              <a:lnTo>
                <a:pt x="4577513" y="371142"/>
              </a:lnTo>
              <a:lnTo>
                <a:pt x="0" y="371142"/>
              </a:lnTo>
              <a:lnTo>
                <a:pt x="0" y="5446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E76EA-7908-4122-82CF-C3B782121306}">
      <dsp:nvSpPr>
        <dsp:cNvPr id="0" name=""/>
        <dsp:cNvSpPr/>
      </dsp:nvSpPr>
      <dsp:spPr>
        <a:xfrm>
          <a:off x="4581356" y="390598"/>
          <a:ext cx="1872619" cy="1189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6CFC257-2D2B-4A61-9D7A-CD00B89245E8}">
      <dsp:nvSpPr>
        <dsp:cNvPr id="0" name=""/>
        <dsp:cNvSpPr/>
      </dsp:nvSpPr>
      <dsp:spPr>
        <a:xfrm>
          <a:off x="4789424" y="588264"/>
          <a:ext cx="1872619" cy="11891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>
              <a:ln/>
              <a:effectLst/>
              <a:latin typeface="Verdana" pitchFamily="34" charset="0"/>
            </a:rPr>
            <a:t>PŘÍPUSTNOST</a:t>
          </a:r>
          <a:endParaRPr kumimoji="0" lang="cs-CZ" sz="1800" b="0" i="0" u="none" strike="noStrike" kern="1200" cap="none" normalizeH="0" baseline="0" dirty="0">
            <a:ln/>
            <a:effectLst/>
            <a:latin typeface="Verdana" pitchFamily="34" charset="0"/>
          </a:endParaRPr>
        </a:p>
      </dsp:txBody>
      <dsp:txXfrm>
        <a:off x="4824252" y="623092"/>
        <a:ext cx="1802963" cy="1119457"/>
      </dsp:txXfrm>
    </dsp:sp>
    <dsp:sp modelId="{4D0EDD29-27DA-4831-9C04-16C7BFDAB263}">
      <dsp:nvSpPr>
        <dsp:cNvPr id="0" name=""/>
        <dsp:cNvSpPr/>
      </dsp:nvSpPr>
      <dsp:spPr>
        <a:xfrm>
          <a:off x="3842" y="2124331"/>
          <a:ext cx="1872619" cy="1189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B431066-6700-4BA8-B639-69BA012B95BF}">
      <dsp:nvSpPr>
        <dsp:cNvPr id="0" name=""/>
        <dsp:cNvSpPr/>
      </dsp:nvSpPr>
      <dsp:spPr>
        <a:xfrm>
          <a:off x="211911" y="2321997"/>
          <a:ext cx="1872619" cy="11891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>
              <a:ln/>
              <a:effectLst/>
              <a:latin typeface="Verdana" pitchFamily="34" charset="0"/>
            </a:rPr>
            <a:t>A</a:t>
          </a:r>
          <a:endParaRPr kumimoji="0" lang="cs-CZ" sz="1800" b="0" i="0" u="none" strike="noStrike" kern="1200" cap="none" normalizeH="0" baseline="0" dirty="0">
            <a:ln/>
            <a:effectLst/>
            <a:latin typeface="Verdana" pitchFamily="34" charset="0"/>
          </a:endParaRPr>
        </a:p>
      </dsp:txBody>
      <dsp:txXfrm>
        <a:off x="246739" y="2356825"/>
        <a:ext cx="1802963" cy="1119457"/>
      </dsp:txXfrm>
    </dsp:sp>
    <dsp:sp modelId="{66374C4F-0B4E-4CF3-A2B2-B730D7152966}">
      <dsp:nvSpPr>
        <dsp:cNvPr id="0" name=""/>
        <dsp:cNvSpPr/>
      </dsp:nvSpPr>
      <dsp:spPr>
        <a:xfrm>
          <a:off x="2292599" y="2124331"/>
          <a:ext cx="1872619" cy="1189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0783834-B248-4E8A-AF7A-753262EDF839}">
      <dsp:nvSpPr>
        <dsp:cNvPr id="0" name=""/>
        <dsp:cNvSpPr/>
      </dsp:nvSpPr>
      <dsp:spPr>
        <a:xfrm>
          <a:off x="2500668" y="2321997"/>
          <a:ext cx="1872619" cy="11891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 dirty="0">
              <a:ln/>
              <a:effectLst/>
              <a:latin typeface="Verdana" pitchFamily="34" charset="0"/>
            </a:rPr>
            <a:t>-A1</a:t>
          </a:r>
        </a:p>
      </dsp:txBody>
      <dsp:txXfrm>
        <a:off x="2535496" y="2356825"/>
        <a:ext cx="1802963" cy="1119457"/>
      </dsp:txXfrm>
    </dsp:sp>
    <dsp:sp modelId="{27373926-ABC2-4375-AC2C-B9B16D8AB0EE}">
      <dsp:nvSpPr>
        <dsp:cNvPr id="0" name=""/>
        <dsp:cNvSpPr/>
      </dsp:nvSpPr>
      <dsp:spPr>
        <a:xfrm>
          <a:off x="4581356" y="2124331"/>
          <a:ext cx="1872619" cy="1189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30405BC-0AC0-4738-84D2-E53C4617EDA3}">
      <dsp:nvSpPr>
        <dsp:cNvPr id="0" name=""/>
        <dsp:cNvSpPr/>
      </dsp:nvSpPr>
      <dsp:spPr>
        <a:xfrm>
          <a:off x="4789424" y="2321997"/>
          <a:ext cx="1872619" cy="11891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>
              <a:ln/>
              <a:effectLst/>
              <a:latin typeface="Verdana" pitchFamily="34" charset="0"/>
            </a:rPr>
            <a:t>+B</a:t>
          </a:r>
          <a:endParaRPr kumimoji="0" lang="cs-CZ" sz="1800" b="0" i="0" u="none" strike="noStrike" kern="1200" cap="none" normalizeH="0" baseline="0" dirty="0">
            <a:ln/>
            <a:effectLst/>
            <a:latin typeface="Verdana" pitchFamily="34" charset="0"/>
          </a:endParaRPr>
        </a:p>
      </dsp:txBody>
      <dsp:txXfrm>
        <a:off x="4824252" y="2356825"/>
        <a:ext cx="1802963" cy="1119457"/>
      </dsp:txXfrm>
    </dsp:sp>
    <dsp:sp modelId="{E7B57782-613C-4028-A48B-8AA4A6C59EFC}">
      <dsp:nvSpPr>
        <dsp:cNvPr id="0" name=""/>
        <dsp:cNvSpPr/>
      </dsp:nvSpPr>
      <dsp:spPr>
        <a:xfrm>
          <a:off x="6870112" y="2124331"/>
          <a:ext cx="1872619" cy="1189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5D43435-528D-4787-B1AD-A1177D38F2F5}">
      <dsp:nvSpPr>
        <dsp:cNvPr id="0" name=""/>
        <dsp:cNvSpPr/>
      </dsp:nvSpPr>
      <dsp:spPr>
        <a:xfrm>
          <a:off x="7078181" y="2321997"/>
          <a:ext cx="1872619" cy="11891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 dirty="0">
              <a:ln/>
              <a:effectLst/>
              <a:latin typeface="Verdana" pitchFamily="34" charset="0"/>
            </a:rPr>
            <a:t>+C</a:t>
          </a:r>
        </a:p>
      </dsp:txBody>
      <dsp:txXfrm>
        <a:off x="7113009" y="2356825"/>
        <a:ext cx="1802963" cy="1119457"/>
      </dsp:txXfrm>
    </dsp:sp>
    <dsp:sp modelId="{7E3C69B6-4594-4A9B-9786-6BD0B335F9F9}">
      <dsp:nvSpPr>
        <dsp:cNvPr id="0" name=""/>
        <dsp:cNvSpPr/>
      </dsp:nvSpPr>
      <dsp:spPr>
        <a:xfrm>
          <a:off x="9158869" y="2124331"/>
          <a:ext cx="1872619" cy="1189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A99D92-F0FE-47CC-AB11-6EE0712FD9DE}">
      <dsp:nvSpPr>
        <dsp:cNvPr id="0" name=""/>
        <dsp:cNvSpPr/>
      </dsp:nvSpPr>
      <dsp:spPr>
        <a:xfrm>
          <a:off x="9366938" y="2321997"/>
          <a:ext cx="1872619" cy="11891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 dirty="0">
              <a:ln/>
              <a:effectLst/>
              <a:latin typeface="Verdana" pitchFamily="34" charset="0"/>
            </a:rPr>
            <a:t>-  D</a:t>
          </a:r>
        </a:p>
      </dsp:txBody>
      <dsp:txXfrm>
        <a:off x="9401766" y="2356825"/>
        <a:ext cx="1802963" cy="1119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371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449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629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71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0715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150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141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724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6277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206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160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796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825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516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367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200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187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131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354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zhodcisoud.ne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Rozhodčí smlouva pro vnitrostátní a mezinárodní rozhodčí řízení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rozhodčí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Smlouva o rozhodci</a:t>
            </a:r>
          </a:p>
          <a:p>
            <a:r>
              <a:rPr lang="cs-CZ" dirty="0"/>
              <a:t>dopadá již na existující spor z konkrétního právního vztahu</a:t>
            </a:r>
          </a:p>
          <a:p>
            <a:r>
              <a:rPr lang="cs-CZ" dirty="0"/>
              <a:t>Strany se v ní </a:t>
            </a:r>
            <a:r>
              <a:rPr lang="pl-PL" dirty="0"/>
              <a:t>dohodnou o tom, kdo bude jejich spor rozhodovat</a:t>
            </a:r>
          </a:p>
          <a:p>
            <a:r>
              <a:rPr lang="pl-PL" dirty="0"/>
              <a:t>Jako samostatný dokument nebo doplněk existující smlouvy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1650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rozhodčí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Rozhodčí doložka</a:t>
            </a:r>
          </a:p>
          <a:p>
            <a:r>
              <a:rPr lang="cs-CZ" dirty="0"/>
              <a:t>spor, který teprve v budoucnu vznikne</a:t>
            </a:r>
          </a:p>
          <a:p>
            <a:r>
              <a:rPr lang="cs-CZ" dirty="0"/>
              <a:t>Jedná se o smluvní doložku, tedy o součást jiné, tzv. hlavní smlouvy – obvykle v závěrečných ustanoveních spolu s doložkou o volbě práva</a:t>
            </a:r>
          </a:p>
          <a:p>
            <a:r>
              <a:rPr lang="cs-CZ" dirty="0"/>
              <a:t>Může pokrývat veškeré spory z hlavní smlouvy, nebo může být omezena jen na některé z nich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8201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rozhodčí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Všeobecné ujednání (neomezený kompromis)</a:t>
            </a:r>
          </a:p>
          <a:p>
            <a:r>
              <a:rPr lang="cs-CZ" dirty="0"/>
              <a:t>Dohoda stran dopadající na veškeré spory z vymezeného okruhu právních vztahů mezi účastníky takového ujednání</a:t>
            </a:r>
          </a:p>
          <a:p>
            <a:r>
              <a:rPr lang="cs-CZ" dirty="0"/>
              <a:t>Spíše jako samostatný dokument</a:t>
            </a:r>
          </a:p>
          <a:p>
            <a:r>
              <a:rPr lang="cs-CZ" dirty="0"/>
              <a:t>Problémy s platností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50779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3871C2-F368-4080-A863-C0593B9952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071F1D-9091-4056-B27B-146318C9F7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95C764-EAFF-41D9-B77E-8754C5104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 (doložka)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C1AA48-A79C-4F9C-8F31-BCF160D1A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r>
              <a:rPr lang="cs-CZ" sz="2400" i="1" dirty="0"/>
              <a:t>„Veškeré spory vzniklé z této smlouvy a v souvislosti s ní budou řešeny v rozhodčím řízení třemi rozhodci. Místo konání rozhodčího řízení je Praha.“</a:t>
            </a:r>
          </a:p>
          <a:p>
            <a:pPr>
              <a:defRPr/>
            </a:pPr>
            <a:r>
              <a:rPr lang="cs-CZ" sz="2400" i="1" dirty="0"/>
              <a:t>"Všechny spory vznikající z této smlouvy a v souvislosti s ní budou rozhodovány s konečnou platností u Rozhodčího soudu při Hospodářské komoře České republiky a Agrární komoře České republiky podle jeho řádu jedním rozhodcem jmenovaným předsedou Rozhodčího soudu."</a:t>
            </a:r>
          </a:p>
          <a:p>
            <a:pPr>
              <a:defRPr/>
            </a:pPr>
            <a:r>
              <a:rPr lang="cs-CZ" sz="2400" i="1" dirty="0"/>
              <a:t>"Všechny spory vznikající z této smlouvy a v souvislosti s ní budou rozhodovány s konečnou platností u Rozhodčího soudu při Hospodářské komoře České republiky a Agrární komoře České republiky podle jeho řádu třemi rozhodci."</a:t>
            </a:r>
          </a:p>
          <a:p>
            <a:endParaRPr lang="cs-CZ" sz="2400" i="1" dirty="0"/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490108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268B65-2A5F-4B3E-85A7-3E56FC140A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E113D3-61E0-4322-98AF-0F76CF7F0E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230D8-D99F-4FA4-B015-E173F3ADC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 pro </a:t>
            </a:r>
            <a:r>
              <a:rPr lang="cs-CZ" i="1" dirty="0"/>
              <a:t>ad hoc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81E984-87E2-489E-B44E-E827CBA3D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i="1" dirty="0" err="1"/>
              <a:t>Spory</a:t>
            </a:r>
            <a:r>
              <a:rPr lang="en-US" sz="2000" i="1" dirty="0"/>
              <a:t> z </a:t>
            </a:r>
            <a:r>
              <a:rPr lang="en-US" sz="2000" i="1" dirty="0" err="1"/>
              <a:t>této</a:t>
            </a:r>
            <a:r>
              <a:rPr lang="en-US" sz="2000" i="1" dirty="0"/>
              <a:t> </a:t>
            </a:r>
            <a:r>
              <a:rPr lang="en-US" sz="2000" i="1" dirty="0" err="1"/>
              <a:t>smlouvy</a:t>
            </a:r>
            <a:r>
              <a:rPr lang="en-US" sz="2000" i="1" dirty="0"/>
              <a:t> </a:t>
            </a:r>
            <a:r>
              <a:rPr lang="en-US" sz="2000" i="1" dirty="0" err="1"/>
              <a:t>budou</a:t>
            </a:r>
            <a:r>
              <a:rPr lang="en-US" sz="2000" i="1" dirty="0"/>
              <a:t> </a:t>
            </a:r>
            <a:r>
              <a:rPr lang="en-US" sz="2000" i="1" dirty="0" err="1"/>
              <a:t>rozhodnuty</a:t>
            </a:r>
            <a:r>
              <a:rPr lang="en-US" sz="2000" i="1" dirty="0"/>
              <a:t> v </a:t>
            </a:r>
            <a:r>
              <a:rPr lang="en-US" sz="2000" i="1" dirty="0" err="1"/>
              <a:t>rozhodčím</a:t>
            </a:r>
            <a:r>
              <a:rPr lang="en-US" sz="2000" i="1" dirty="0"/>
              <a:t> </a:t>
            </a:r>
            <a:r>
              <a:rPr lang="en-US" sz="2000" i="1" dirty="0" err="1"/>
              <a:t>řízení</a:t>
            </a:r>
            <a:r>
              <a:rPr lang="en-US" sz="2000" i="1" dirty="0"/>
              <a:t> </a:t>
            </a:r>
            <a:r>
              <a:rPr lang="en-US" sz="2000" i="1" dirty="0" err="1"/>
              <a:t>senátem</a:t>
            </a:r>
            <a:r>
              <a:rPr lang="en-US" sz="2000" i="1" dirty="0"/>
              <a:t> </a:t>
            </a:r>
            <a:r>
              <a:rPr lang="en-US" sz="2000" i="1" dirty="0" err="1"/>
              <a:t>složeným</a:t>
            </a:r>
            <a:r>
              <a:rPr lang="en-US" sz="2000" i="1" dirty="0"/>
              <a:t> </a:t>
            </a:r>
            <a:r>
              <a:rPr lang="en-US" sz="2000" i="1" dirty="0" err="1"/>
              <a:t>ze</a:t>
            </a:r>
            <a:r>
              <a:rPr lang="en-US" sz="2000" i="1" dirty="0"/>
              <a:t> </a:t>
            </a:r>
            <a:r>
              <a:rPr lang="en-US" sz="2000" i="1" dirty="0" err="1"/>
              <a:t>tří</a:t>
            </a:r>
            <a:r>
              <a:rPr lang="en-US" sz="2000" i="1" dirty="0"/>
              <a:t> </a:t>
            </a:r>
            <a:r>
              <a:rPr lang="en-US" sz="2000" i="1" dirty="0" err="1"/>
              <a:t>rozhodců</a:t>
            </a:r>
            <a:r>
              <a:rPr lang="en-US" sz="2000" i="1" dirty="0"/>
              <a:t> </a:t>
            </a:r>
            <a:r>
              <a:rPr lang="en-US" sz="2000" i="1" dirty="0" err="1"/>
              <a:t>určených</a:t>
            </a:r>
            <a:r>
              <a:rPr lang="en-US" sz="2000" i="1" dirty="0"/>
              <a:t> do </a:t>
            </a:r>
            <a:r>
              <a:rPr lang="en-US" sz="2000" i="1" dirty="0" err="1"/>
              <a:t>funkce</a:t>
            </a:r>
            <a:r>
              <a:rPr lang="en-US" sz="2000" i="1" dirty="0"/>
              <a:t> </a:t>
            </a:r>
            <a:r>
              <a:rPr lang="en-US" sz="2000" i="1" dirty="0" err="1"/>
              <a:t>dohodnutou</a:t>
            </a:r>
            <a:r>
              <a:rPr lang="en-US" sz="2000" i="1" dirty="0"/>
              <a:t> </a:t>
            </a:r>
            <a:r>
              <a:rPr lang="en-US" sz="2000" i="1" dirty="0" err="1"/>
              <a:t>osobou</a:t>
            </a:r>
            <a:r>
              <a:rPr lang="en-US" sz="2000" i="1" dirty="0"/>
              <a:t> </a:t>
            </a:r>
            <a:r>
              <a:rPr lang="en-US" sz="2000" i="1" dirty="0" err="1"/>
              <a:t>ve</a:t>
            </a:r>
            <a:r>
              <a:rPr lang="en-US" sz="2000" i="1" dirty="0"/>
              <a:t> </a:t>
            </a:r>
            <a:r>
              <a:rPr lang="en-US" sz="2000" i="1" dirty="0" err="1"/>
              <a:t>smyslu</a:t>
            </a:r>
            <a:r>
              <a:rPr lang="en-US" sz="2000" i="1" dirty="0"/>
              <a:t> § 7 </a:t>
            </a:r>
            <a:r>
              <a:rPr lang="en-US" sz="2000" i="1" dirty="0" err="1"/>
              <a:t>odst</a:t>
            </a:r>
            <a:r>
              <a:rPr lang="en-US" sz="2000" i="1" dirty="0"/>
              <a:t>. 1 </a:t>
            </a:r>
            <a:r>
              <a:rPr lang="en-US" sz="2000" i="1" dirty="0" err="1"/>
              <a:t>zákona</a:t>
            </a:r>
            <a:r>
              <a:rPr lang="en-US" sz="2000" i="1" dirty="0"/>
              <a:t> č. 216/1994 Sb., a to </a:t>
            </a:r>
            <a:r>
              <a:rPr lang="en-US" sz="2000" i="1" dirty="0" err="1"/>
              <a:t>společností</a:t>
            </a:r>
            <a:r>
              <a:rPr lang="en-US" sz="2000" i="1" dirty="0"/>
              <a:t> IAL SE, IČO: 01456415 (</a:t>
            </a:r>
            <a:r>
              <a:rPr lang="en-US" sz="2000" i="1" dirty="0" err="1"/>
              <a:t>dále</a:t>
            </a:r>
            <a:r>
              <a:rPr lang="en-US" sz="2000" i="1" dirty="0"/>
              <a:t> </a:t>
            </a:r>
            <a:r>
              <a:rPr lang="en-US" sz="2000" i="1" dirty="0" err="1"/>
              <a:t>jen</a:t>
            </a:r>
            <a:r>
              <a:rPr lang="en-US" sz="2000" i="1" dirty="0"/>
              <a:t> „IAL SE“), </a:t>
            </a:r>
            <a:r>
              <a:rPr lang="en-US" sz="2000" i="1" dirty="0" err="1"/>
              <a:t>zapsanou</a:t>
            </a:r>
            <a:r>
              <a:rPr lang="en-US" sz="2000" i="1" dirty="0"/>
              <a:t> v </a:t>
            </a:r>
            <a:r>
              <a:rPr lang="en-US" sz="2000" i="1" dirty="0" err="1"/>
              <a:t>Obchodním</a:t>
            </a:r>
            <a:r>
              <a:rPr lang="en-US" sz="2000" i="1" dirty="0"/>
              <a:t> </a:t>
            </a:r>
            <a:r>
              <a:rPr lang="en-US" sz="2000" i="1" dirty="0" err="1"/>
              <a:t>rejstříku</a:t>
            </a:r>
            <a:r>
              <a:rPr lang="en-US" sz="2000" i="1" dirty="0"/>
              <a:t> </a:t>
            </a:r>
            <a:r>
              <a:rPr lang="en-US" sz="2000" i="1" dirty="0" err="1"/>
              <a:t>ve</a:t>
            </a:r>
            <a:r>
              <a:rPr lang="en-US" sz="2000" i="1" dirty="0"/>
              <a:t> </a:t>
            </a:r>
            <a:r>
              <a:rPr lang="en-US" sz="2000" i="1" dirty="0" err="1"/>
              <a:t>složce</a:t>
            </a:r>
            <a:r>
              <a:rPr lang="en-US" sz="2000" i="1" dirty="0"/>
              <a:t> H 1067, </a:t>
            </a:r>
            <a:r>
              <a:rPr lang="en-US" sz="2000" i="1" dirty="0" err="1"/>
              <a:t>vedené</a:t>
            </a:r>
            <a:r>
              <a:rPr lang="en-US" sz="2000" i="1" dirty="0"/>
              <a:t> u </a:t>
            </a:r>
            <a:r>
              <a:rPr lang="en-US" sz="2000" i="1" dirty="0" err="1"/>
              <a:t>Městského</a:t>
            </a:r>
            <a:r>
              <a:rPr lang="en-US" sz="2000" i="1" dirty="0"/>
              <a:t> </a:t>
            </a:r>
            <a:r>
              <a:rPr lang="en-US" sz="2000" i="1" dirty="0" err="1"/>
              <a:t>soudu</a:t>
            </a:r>
            <a:r>
              <a:rPr lang="en-US" sz="2000" i="1" dirty="0"/>
              <a:t> v </a:t>
            </a:r>
            <a:r>
              <a:rPr lang="en-US" sz="2000" i="1" dirty="0" err="1"/>
              <a:t>Praze</a:t>
            </a:r>
            <a:r>
              <a:rPr lang="en-US" sz="2000" i="1" dirty="0"/>
              <a:t>. V </a:t>
            </a:r>
            <a:r>
              <a:rPr lang="en-US" sz="2000" i="1" dirty="0" err="1"/>
              <a:t>řízení</a:t>
            </a:r>
            <a:r>
              <a:rPr lang="en-US" sz="2000" i="1" dirty="0"/>
              <a:t> </a:t>
            </a:r>
            <a:r>
              <a:rPr lang="en-US" sz="2000" i="1" dirty="0" err="1"/>
              <a:t>bude</a:t>
            </a:r>
            <a:r>
              <a:rPr lang="en-US" sz="2000" i="1" dirty="0"/>
              <a:t> </a:t>
            </a:r>
            <a:r>
              <a:rPr lang="en-US" sz="2000" i="1" dirty="0" err="1"/>
              <a:t>postupováno</a:t>
            </a:r>
            <a:r>
              <a:rPr lang="en-US" sz="2000" i="1" dirty="0"/>
              <a:t> </a:t>
            </a:r>
            <a:r>
              <a:rPr lang="en-US" sz="2000" i="1" dirty="0" err="1"/>
              <a:t>podle</a:t>
            </a:r>
            <a:r>
              <a:rPr lang="en-US" sz="2000" i="1" dirty="0"/>
              <a:t> </a:t>
            </a:r>
            <a:r>
              <a:rPr lang="en-US" sz="2000" i="1" dirty="0" err="1"/>
              <a:t>zákona</a:t>
            </a:r>
            <a:r>
              <a:rPr lang="en-US" sz="2000" i="1" dirty="0"/>
              <a:t> č. 216/1994 Sb. a </a:t>
            </a:r>
            <a:r>
              <a:rPr lang="en-US" sz="2000" i="1" dirty="0" err="1"/>
              <a:t>hmotného</a:t>
            </a:r>
            <a:r>
              <a:rPr lang="en-US" sz="2000" i="1" dirty="0"/>
              <a:t> </a:t>
            </a:r>
            <a:r>
              <a:rPr lang="en-US" sz="2000" i="1" dirty="0" err="1"/>
              <a:t>práva</a:t>
            </a:r>
            <a:r>
              <a:rPr lang="en-US" sz="2000" i="1" dirty="0"/>
              <a:t> </a:t>
            </a:r>
            <a:r>
              <a:rPr lang="en-US" sz="2000" i="1" dirty="0" err="1"/>
              <a:t>České</a:t>
            </a:r>
            <a:r>
              <a:rPr lang="en-US" sz="2000" i="1" dirty="0"/>
              <a:t> </a:t>
            </a:r>
            <a:r>
              <a:rPr lang="en-US" sz="2000" i="1" dirty="0" err="1"/>
              <a:t>republiky</a:t>
            </a:r>
            <a:r>
              <a:rPr lang="en-US" sz="2000" i="1" dirty="0"/>
              <a:t>. </a:t>
            </a:r>
            <a:r>
              <a:rPr lang="en-US" sz="2000" i="1" dirty="0" err="1"/>
              <a:t>Místem</a:t>
            </a:r>
            <a:r>
              <a:rPr lang="en-US" sz="2000" i="1" dirty="0"/>
              <a:t> </a:t>
            </a:r>
            <a:r>
              <a:rPr lang="en-US" sz="2000" i="1" dirty="0" err="1"/>
              <a:t>konání</a:t>
            </a:r>
            <a:r>
              <a:rPr lang="en-US" sz="2000" i="1" dirty="0"/>
              <a:t> a </a:t>
            </a:r>
            <a:r>
              <a:rPr lang="en-US" sz="2000" i="1" dirty="0" err="1"/>
              <a:t>doručovací</a:t>
            </a:r>
            <a:r>
              <a:rPr lang="en-US" sz="2000" i="1" dirty="0"/>
              <a:t> </a:t>
            </a:r>
            <a:r>
              <a:rPr lang="en-US" sz="2000" i="1" dirty="0" err="1"/>
              <a:t>adresou</a:t>
            </a:r>
            <a:r>
              <a:rPr lang="en-US" sz="2000" i="1" dirty="0"/>
              <a:t> </a:t>
            </a:r>
            <a:r>
              <a:rPr lang="en-US" sz="2000" i="1" dirty="0" err="1"/>
              <a:t>rozhodčího</a:t>
            </a:r>
            <a:r>
              <a:rPr lang="en-US" sz="2000" i="1" dirty="0"/>
              <a:t> </a:t>
            </a:r>
            <a:r>
              <a:rPr lang="en-US" sz="2000" i="1" dirty="0" err="1"/>
              <a:t>řízení</a:t>
            </a:r>
            <a:r>
              <a:rPr lang="en-US" sz="2000" i="1" dirty="0"/>
              <a:t> je IAL SE, </a:t>
            </a:r>
            <a:r>
              <a:rPr lang="en-US" sz="2000" i="1" dirty="0" err="1"/>
              <a:t>organizační</a:t>
            </a:r>
            <a:r>
              <a:rPr lang="en-US" sz="2000" i="1" dirty="0"/>
              <a:t> </a:t>
            </a:r>
            <a:r>
              <a:rPr lang="en-US" sz="2000" i="1" dirty="0" err="1"/>
              <a:t>složka</a:t>
            </a:r>
            <a:r>
              <a:rPr lang="en-US" sz="2000" i="1" dirty="0"/>
              <a:t> Praha, IČO: 29031117, </a:t>
            </a:r>
            <a:r>
              <a:rPr lang="en-US" sz="2000" i="1" dirty="0" err="1"/>
              <a:t>sudiště</a:t>
            </a:r>
            <a:r>
              <a:rPr lang="en-US" sz="2000" i="1" dirty="0"/>
              <a:t> </a:t>
            </a:r>
            <a:r>
              <a:rPr lang="en-US" sz="2000" i="1" dirty="0" err="1"/>
              <a:t>Jablonského</a:t>
            </a:r>
            <a:r>
              <a:rPr lang="en-US" sz="2000" i="1" dirty="0"/>
              <a:t> 640/2, 170 00 Praha 7. </a:t>
            </a:r>
            <a:r>
              <a:rPr lang="en-US" sz="2000" i="1" dirty="0" err="1"/>
              <a:t>Poplatek</a:t>
            </a:r>
            <a:r>
              <a:rPr lang="en-US" sz="2000" i="1" dirty="0"/>
              <a:t> za </a:t>
            </a:r>
            <a:r>
              <a:rPr lang="en-US" sz="2000" i="1" dirty="0" err="1"/>
              <a:t>rozhodčí</a:t>
            </a:r>
            <a:r>
              <a:rPr lang="en-US" sz="2000" i="1" dirty="0"/>
              <a:t> </a:t>
            </a:r>
            <a:r>
              <a:rPr lang="en-US" sz="2000" i="1" dirty="0" err="1"/>
              <a:t>řízení</a:t>
            </a:r>
            <a:r>
              <a:rPr lang="en-US" sz="2000" i="1" dirty="0"/>
              <a:t> (</a:t>
            </a:r>
            <a:r>
              <a:rPr lang="en-US" sz="2000" i="1" dirty="0" err="1"/>
              <a:t>odměna</a:t>
            </a:r>
            <a:r>
              <a:rPr lang="en-US" sz="2000" i="1" dirty="0"/>
              <a:t> </a:t>
            </a:r>
            <a:r>
              <a:rPr lang="en-US" sz="2000" i="1" dirty="0" err="1"/>
              <a:t>rozhodce</a:t>
            </a:r>
            <a:r>
              <a:rPr lang="en-US" sz="2000" i="1" dirty="0"/>
              <a:t>) </a:t>
            </a:r>
            <a:r>
              <a:rPr lang="en-US" sz="2000" i="1" dirty="0" err="1"/>
              <a:t>činí</a:t>
            </a:r>
            <a:r>
              <a:rPr lang="en-US" sz="2000" i="1" dirty="0"/>
              <a:t> 6 % z </a:t>
            </a:r>
            <a:r>
              <a:rPr lang="en-US" sz="2000" i="1" dirty="0" err="1"/>
              <a:t>hodnoty</a:t>
            </a:r>
            <a:r>
              <a:rPr lang="en-US" sz="2000" i="1" dirty="0"/>
              <a:t> </a:t>
            </a:r>
            <a:r>
              <a:rPr lang="en-US" sz="2000" i="1" dirty="0" err="1"/>
              <a:t>předmětu</a:t>
            </a:r>
            <a:r>
              <a:rPr lang="en-US" sz="2000" i="1" dirty="0"/>
              <a:t> </a:t>
            </a:r>
            <a:r>
              <a:rPr lang="en-US" sz="2000" i="1" dirty="0" err="1"/>
              <a:t>sporu</a:t>
            </a:r>
            <a:r>
              <a:rPr lang="en-US" sz="2000" i="1" dirty="0"/>
              <a:t>, </a:t>
            </a:r>
            <a:r>
              <a:rPr lang="en-US" sz="2000" i="1" dirty="0" err="1"/>
              <a:t>nejméně</a:t>
            </a:r>
            <a:r>
              <a:rPr lang="en-US" sz="2000" i="1" dirty="0"/>
              <a:t> </a:t>
            </a:r>
            <a:r>
              <a:rPr lang="en-US" sz="2000" i="1" dirty="0" err="1"/>
              <a:t>však</a:t>
            </a:r>
            <a:r>
              <a:rPr lang="en-US" sz="2000" i="1" dirty="0"/>
              <a:t> 21.000,- </a:t>
            </a:r>
            <a:r>
              <a:rPr lang="en-US" sz="2000" i="1" dirty="0" err="1"/>
              <a:t>Kč</a:t>
            </a:r>
            <a:r>
              <a:rPr lang="en-US" sz="2000" i="1" dirty="0"/>
              <a:t> bez DPH, </a:t>
            </a:r>
            <a:r>
              <a:rPr lang="en-US" sz="2000" i="1" dirty="0" err="1"/>
              <a:t>maximálně</a:t>
            </a:r>
            <a:r>
              <a:rPr lang="en-US" sz="2000" i="1" dirty="0"/>
              <a:t> </a:t>
            </a:r>
            <a:r>
              <a:rPr lang="en-US" sz="2000" i="1" dirty="0" err="1"/>
              <a:t>potom</a:t>
            </a:r>
            <a:r>
              <a:rPr lang="en-US" sz="2000" i="1" dirty="0"/>
              <a:t> 1.000.000,- </a:t>
            </a:r>
            <a:r>
              <a:rPr lang="en-US" sz="2000" i="1" dirty="0" err="1"/>
              <a:t>Kč</a:t>
            </a:r>
            <a:r>
              <a:rPr lang="en-US" sz="2000" i="1" dirty="0"/>
              <a:t> bez DPH. </a:t>
            </a:r>
            <a:r>
              <a:rPr lang="en-US" sz="2000" i="1" dirty="0" err="1"/>
              <a:t>Jako</a:t>
            </a:r>
            <a:r>
              <a:rPr lang="en-US" sz="2000" i="1" dirty="0"/>
              <a:t> </a:t>
            </a:r>
            <a:r>
              <a:rPr lang="en-US" sz="2000" i="1" dirty="0" err="1"/>
              <a:t>svoji</a:t>
            </a:r>
            <a:r>
              <a:rPr lang="en-US" sz="2000" i="1" dirty="0"/>
              <a:t> </a:t>
            </a:r>
            <a:r>
              <a:rPr lang="en-US" sz="2000" i="1" dirty="0" err="1"/>
              <a:t>adresu</a:t>
            </a:r>
            <a:r>
              <a:rPr lang="en-US" sz="2000" i="1" dirty="0"/>
              <a:t> pro </a:t>
            </a:r>
            <a:r>
              <a:rPr lang="en-US" sz="2000" i="1" dirty="0" err="1"/>
              <a:t>doručování</a:t>
            </a:r>
            <a:r>
              <a:rPr lang="en-US" sz="2000" i="1" dirty="0"/>
              <a:t> v </a:t>
            </a:r>
            <a:r>
              <a:rPr lang="en-US" sz="2000" i="1" dirty="0" err="1"/>
              <a:t>rozhodčím</a:t>
            </a:r>
            <a:r>
              <a:rPr lang="en-US" sz="2000" i="1" dirty="0"/>
              <a:t> </a:t>
            </a:r>
            <a:r>
              <a:rPr lang="en-US" sz="2000" i="1" dirty="0" err="1"/>
              <a:t>řízení</a:t>
            </a:r>
            <a:r>
              <a:rPr lang="en-US" sz="2000" i="1" dirty="0"/>
              <a:t> </a:t>
            </a:r>
            <a:r>
              <a:rPr lang="en-US" sz="2000" i="1" dirty="0" err="1"/>
              <a:t>si</a:t>
            </a:r>
            <a:r>
              <a:rPr lang="en-US" sz="2000" i="1" dirty="0"/>
              <a:t> </a:t>
            </a:r>
            <a:r>
              <a:rPr lang="en-US" sz="2000" i="1" dirty="0" err="1"/>
              <a:t>smluvní</a:t>
            </a:r>
            <a:r>
              <a:rPr lang="en-US" sz="2000" i="1" dirty="0"/>
              <a:t> </a:t>
            </a:r>
            <a:r>
              <a:rPr lang="en-US" sz="2000" i="1" dirty="0" err="1"/>
              <a:t>strany</a:t>
            </a:r>
            <a:r>
              <a:rPr lang="en-US" sz="2000" i="1" dirty="0"/>
              <a:t> </a:t>
            </a:r>
            <a:r>
              <a:rPr lang="en-US" sz="2000" i="1" dirty="0" err="1"/>
              <a:t>výslovně</a:t>
            </a:r>
            <a:r>
              <a:rPr lang="en-US" sz="2000" i="1" dirty="0"/>
              <a:t> </a:t>
            </a:r>
            <a:r>
              <a:rPr lang="en-US" sz="2000" i="1" dirty="0" err="1"/>
              <a:t>zvolily</a:t>
            </a:r>
            <a:r>
              <a:rPr lang="en-US" sz="2000" i="1" dirty="0"/>
              <a:t> </a:t>
            </a:r>
            <a:r>
              <a:rPr lang="en-US" sz="2000" i="1" dirty="0" err="1"/>
              <a:t>adresu</a:t>
            </a:r>
            <a:r>
              <a:rPr lang="en-US" sz="2000" i="1" dirty="0"/>
              <a:t> </a:t>
            </a:r>
            <a:r>
              <a:rPr lang="en-US" sz="2000" i="1" dirty="0" err="1"/>
              <a:t>uvedenou</a:t>
            </a:r>
            <a:r>
              <a:rPr lang="en-US" sz="2000" i="1" dirty="0"/>
              <a:t> </a:t>
            </a:r>
            <a:r>
              <a:rPr lang="en-US" sz="2000" i="1" dirty="0" err="1"/>
              <a:t>shora</a:t>
            </a:r>
            <a:r>
              <a:rPr lang="en-US" sz="2000" i="1" dirty="0"/>
              <a:t> v </a:t>
            </a:r>
            <a:r>
              <a:rPr lang="en-US" sz="2000" i="1" dirty="0" err="1"/>
              <a:t>té</a:t>
            </a:r>
            <a:r>
              <a:rPr lang="fr-FR" sz="2000" i="1" dirty="0"/>
              <a:t>to </a:t>
            </a:r>
            <a:r>
              <a:rPr lang="fr-FR" sz="2000" i="1" dirty="0" err="1"/>
              <a:t>smlouv</a:t>
            </a:r>
            <a:r>
              <a:rPr lang="en-US" sz="2000" i="1" dirty="0"/>
              <a:t>ě u </a:t>
            </a:r>
            <a:r>
              <a:rPr lang="en-US" sz="2000" i="1" dirty="0" err="1"/>
              <a:t>jejich</a:t>
            </a:r>
            <a:r>
              <a:rPr lang="en-US" sz="2000" i="1" dirty="0"/>
              <a:t> </a:t>
            </a:r>
            <a:r>
              <a:rPr lang="en-US" sz="2000" i="1" dirty="0" err="1"/>
              <a:t>identifikace</a:t>
            </a:r>
            <a:r>
              <a:rPr lang="en-US" sz="2000" i="1" dirty="0"/>
              <a:t>, </a:t>
            </a:r>
            <a:r>
              <a:rPr lang="en-US" sz="2000" i="1" dirty="0" err="1"/>
              <a:t>kromě</a:t>
            </a:r>
            <a:r>
              <a:rPr lang="en-US" sz="2000" i="1" dirty="0"/>
              <a:t> </a:t>
            </a:r>
            <a:r>
              <a:rPr lang="en-US" sz="2000" i="1" dirty="0" err="1"/>
              <a:t>případu</a:t>
            </a:r>
            <a:r>
              <a:rPr lang="en-US" sz="2000" i="1" dirty="0"/>
              <a:t>, </a:t>
            </a:r>
            <a:r>
              <a:rPr lang="en-US" sz="2000" i="1" dirty="0" err="1"/>
              <a:t>kdy</a:t>
            </a:r>
            <a:r>
              <a:rPr lang="en-US" sz="2000" i="1" dirty="0"/>
              <a:t> </a:t>
            </a:r>
            <a:r>
              <a:rPr lang="en-US" sz="2000" i="1" dirty="0" err="1"/>
              <a:t>strany</a:t>
            </a:r>
            <a:r>
              <a:rPr lang="en-US" sz="2000" i="1" dirty="0"/>
              <a:t> </a:t>
            </a:r>
            <a:r>
              <a:rPr lang="en-US" sz="2000" i="1" dirty="0" err="1"/>
              <a:t>sporu</a:t>
            </a:r>
            <a:r>
              <a:rPr lang="en-US" sz="2000" i="1" dirty="0"/>
              <a:t> </a:t>
            </a:r>
            <a:r>
              <a:rPr lang="en-US" sz="2000" i="1" dirty="0" err="1"/>
              <a:t>sdělí</a:t>
            </a:r>
            <a:r>
              <a:rPr lang="en-US" sz="2000" i="1" dirty="0"/>
              <a:t> </a:t>
            </a:r>
            <a:r>
              <a:rPr lang="en-US" sz="2000" i="1" dirty="0" err="1"/>
              <a:t>rozhodci</a:t>
            </a:r>
            <a:r>
              <a:rPr lang="en-US" sz="2000" i="1" dirty="0"/>
              <a:t> </a:t>
            </a:r>
            <a:r>
              <a:rPr lang="en-US" sz="2000" i="1" dirty="0" err="1"/>
              <a:t>doručovací</a:t>
            </a:r>
            <a:r>
              <a:rPr lang="en-US" sz="2000" i="1" dirty="0"/>
              <a:t> </a:t>
            </a:r>
            <a:r>
              <a:rPr lang="en-US" sz="2000" i="1" dirty="0" err="1"/>
              <a:t>adresu</a:t>
            </a:r>
            <a:r>
              <a:rPr lang="en-US" sz="2000" i="1" dirty="0"/>
              <a:t> </a:t>
            </a:r>
            <a:r>
              <a:rPr lang="en-US" sz="2000" i="1" dirty="0" err="1"/>
              <a:t>jinou</a:t>
            </a:r>
            <a:r>
              <a:rPr lang="en-US" sz="2000" i="1" dirty="0"/>
              <a:t>. Na </a:t>
            </a:r>
            <a:r>
              <a:rPr lang="en-US" sz="2000" i="1" dirty="0" err="1"/>
              <a:t>doručování</a:t>
            </a:r>
            <a:r>
              <a:rPr lang="en-US" sz="2000" i="1" dirty="0"/>
              <a:t> v </a:t>
            </a:r>
            <a:r>
              <a:rPr lang="en-US" sz="2000" i="1" dirty="0" err="1"/>
              <a:t>rozhodčím</a:t>
            </a:r>
            <a:r>
              <a:rPr lang="en-US" sz="2000" i="1" dirty="0"/>
              <a:t> </a:t>
            </a:r>
            <a:r>
              <a:rPr lang="en-US" sz="2000" i="1" dirty="0" err="1"/>
              <a:t>řízení</a:t>
            </a:r>
            <a:r>
              <a:rPr lang="en-US" sz="2000" i="1" dirty="0"/>
              <a:t> se </a:t>
            </a:r>
            <a:r>
              <a:rPr lang="en-US" sz="2000" i="1" dirty="0" err="1"/>
              <a:t>jinak</a:t>
            </a:r>
            <a:r>
              <a:rPr lang="en-US" sz="2000" i="1" dirty="0"/>
              <a:t> </a:t>
            </a:r>
            <a:r>
              <a:rPr lang="en-US" sz="2000" i="1" dirty="0" err="1"/>
              <a:t>přiměřeně</a:t>
            </a:r>
            <a:r>
              <a:rPr lang="en-US" sz="2000" i="1" dirty="0"/>
              <a:t> </a:t>
            </a:r>
            <a:r>
              <a:rPr lang="en-US" sz="2000" i="1" dirty="0" err="1"/>
              <a:t>aplikují</a:t>
            </a:r>
            <a:r>
              <a:rPr lang="en-US" sz="2000" i="1" dirty="0"/>
              <a:t> </a:t>
            </a:r>
            <a:r>
              <a:rPr lang="en-US" sz="2000" i="1" dirty="0" err="1"/>
              <a:t>ustanovení</a:t>
            </a:r>
            <a:r>
              <a:rPr lang="en-US" sz="2000" i="1" dirty="0"/>
              <a:t> </a:t>
            </a:r>
            <a:r>
              <a:rPr lang="en-US" sz="2000" i="1" dirty="0" err="1"/>
              <a:t>občanského</a:t>
            </a:r>
            <a:r>
              <a:rPr lang="en-US" sz="2000" i="1" dirty="0"/>
              <a:t> </a:t>
            </a:r>
            <a:r>
              <a:rPr lang="en-US" sz="2000" i="1" dirty="0" err="1"/>
              <a:t>soudního</a:t>
            </a:r>
            <a:r>
              <a:rPr lang="en-US" sz="2000" i="1" dirty="0"/>
              <a:t> </a:t>
            </a:r>
            <a:r>
              <a:rPr lang="en-US" sz="2000" i="1" dirty="0" err="1"/>
              <a:t>řádu</a:t>
            </a:r>
            <a:r>
              <a:rPr lang="en-US" sz="2000" i="1" dirty="0"/>
              <a:t>, s </a:t>
            </a:r>
            <a:r>
              <a:rPr lang="en-US" sz="2000" i="1" dirty="0" err="1"/>
              <a:t>tím</a:t>
            </a:r>
            <a:r>
              <a:rPr lang="en-US" sz="2000" i="1" dirty="0"/>
              <a:t>, </a:t>
            </a:r>
            <a:r>
              <a:rPr lang="en-US" sz="2000" i="1" dirty="0" err="1"/>
              <a:t>že</a:t>
            </a:r>
            <a:r>
              <a:rPr lang="en-US" sz="2000" i="1" dirty="0"/>
              <a:t> </a:t>
            </a:r>
            <a:r>
              <a:rPr lang="en-US" sz="2000" i="1" dirty="0" err="1"/>
              <a:t>vyvěšení</a:t>
            </a:r>
            <a:r>
              <a:rPr lang="en-US" sz="2000" i="1" dirty="0"/>
              <a:t> </a:t>
            </a:r>
            <a:r>
              <a:rPr lang="en-US" sz="2000" i="1" dirty="0" err="1"/>
              <a:t>na</a:t>
            </a:r>
            <a:r>
              <a:rPr lang="en-US" sz="2000" i="1" dirty="0"/>
              <a:t> </a:t>
            </a:r>
            <a:r>
              <a:rPr lang="en-US" sz="2000" i="1" dirty="0" err="1"/>
              <a:t>úřední</a:t>
            </a:r>
            <a:r>
              <a:rPr lang="en-US" sz="2000" i="1" dirty="0"/>
              <a:t> </a:t>
            </a:r>
            <a:r>
              <a:rPr lang="en-US" sz="2000" i="1" dirty="0" err="1"/>
              <a:t>desce</a:t>
            </a:r>
            <a:r>
              <a:rPr lang="en-US" sz="2000" i="1" dirty="0"/>
              <a:t> </a:t>
            </a:r>
            <a:r>
              <a:rPr lang="en-US" sz="2000" i="1" dirty="0" err="1"/>
              <a:t>soudu</a:t>
            </a:r>
            <a:r>
              <a:rPr lang="en-US" sz="2000" i="1" dirty="0"/>
              <a:t> je </a:t>
            </a:r>
            <a:r>
              <a:rPr lang="en-US" sz="2000" i="1" dirty="0" err="1"/>
              <a:t>nahrazeno</a:t>
            </a:r>
            <a:r>
              <a:rPr lang="en-US" sz="2000" i="1" dirty="0"/>
              <a:t> </a:t>
            </a:r>
            <a:r>
              <a:rPr lang="en-US" sz="2000" i="1" dirty="0" err="1"/>
              <a:t>vyvěšením</a:t>
            </a:r>
            <a:r>
              <a:rPr lang="en-US" sz="2000" i="1" dirty="0"/>
              <a:t> </a:t>
            </a:r>
            <a:r>
              <a:rPr lang="en-US" sz="2000" i="1" dirty="0" err="1"/>
              <a:t>na</a:t>
            </a:r>
            <a:r>
              <a:rPr lang="en-US" sz="2000" i="1" dirty="0"/>
              <a:t> </a:t>
            </a:r>
            <a:r>
              <a:rPr lang="en-US" sz="2000" i="1" dirty="0" err="1"/>
              <a:t>úřední</a:t>
            </a:r>
            <a:r>
              <a:rPr lang="en-US" sz="2000" i="1" dirty="0"/>
              <a:t> </a:t>
            </a:r>
            <a:r>
              <a:rPr lang="en-US" sz="2000" i="1" dirty="0" err="1"/>
              <a:t>desce</a:t>
            </a:r>
            <a:r>
              <a:rPr lang="en-US" sz="2000" i="1" dirty="0"/>
              <a:t> </a:t>
            </a:r>
            <a:r>
              <a:rPr lang="en-US" sz="2000" i="1" dirty="0" err="1"/>
              <a:t>rozhodce</a:t>
            </a:r>
            <a:r>
              <a:rPr lang="en-US" sz="2000" i="1" dirty="0"/>
              <a:t>, </a:t>
            </a:r>
            <a:r>
              <a:rPr lang="en-US" sz="2000" i="1" dirty="0" err="1"/>
              <a:t>vedené</a:t>
            </a:r>
            <a:r>
              <a:rPr lang="en-US" sz="2000" i="1" dirty="0"/>
              <a:t> v </a:t>
            </a:r>
            <a:r>
              <a:rPr lang="en-US" sz="2000" i="1" dirty="0" err="1"/>
              <a:t>elektronické</a:t>
            </a:r>
            <a:r>
              <a:rPr lang="en-US" sz="2000" i="1" dirty="0"/>
              <a:t> </a:t>
            </a:r>
            <a:r>
              <a:rPr lang="en-US" sz="2000" i="1" dirty="0" err="1"/>
              <a:t>podobě</a:t>
            </a:r>
            <a:r>
              <a:rPr lang="en-US" sz="2000" i="1" dirty="0"/>
              <a:t> </a:t>
            </a:r>
            <a:r>
              <a:rPr lang="en-US" sz="2000" i="1" dirty="0" err="1"/>
              <a:t>na</a:t>
            </a:r>
            <a:r>
              <a:rPr lang="en-US" sz="2000" i="1" dirty="0"/>
              <a:t> </a:t>
            </a:r>
            <a:r>
              <a:rPr lang="en-US" sz="2000" i="1" dirty="0" err="1"/>
              <a:t>webové</a:t>
            </a:r>
            <a:r>
              <a:rPr lang="en-US" sz="2000" i="1" dirty="0"/>
              <a:t> </a:t>
            </a:r>
            <a:r>
              <a:rPr lang="en-US" sz="2000" i="1" dirty="0" err="1"/>
              <a:t>stránce</a:t>
            </a:r>
            <a:r>
              <a:rPr lang="en-US" sz="2000" i="1" dirty="0"/>
              <a:t> </a:t>
            </a:r>
            <a:r>
              <a:rPr lang="en-US" sz="2000" i="1" u="sng" dirty="0">
                <a:hlinkClick r:id="rId2"/>
              </a:rPr>
              <a:t>www.rozhodcisoud.net</a:t>
            </a:r>
            <a:r>
              <a:rPr lang="en-US" sz="2000" i="1" dirty="0"/>
              <a:t>.</a:t>
            </a:r>
            <a:endParaRPr lang="cs-CZ" sz="2000" i="1" dirty="0"/>
          </a:p>
          <a:p>
            <a:pPr>
              <a:lnSpc>
                <a:spcPct val="100000"/>
              </a:lnSpc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820617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79787A-513A-4180-AA33-7B9275093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430654-EF00-4383-A429-6652CEE44D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4CE03C-E528-4CE1-9316-DB851BD3E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doložka jako dodatek ke smlouvě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B58B6F-667F-4358-A838-5503190A7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Smluvní strany se dohodly na uzavření dodatku č. ....... ke smlouvě č. ....... ze dne ....... v tomto znění:</a:t>
            </a:r>
          </a:p>
          <a:p>
            <a:r>
              <a:rPr lang="cs-CZ" altLang="cs-CZ" i="1" dirty="0"/>
              <a:t>zde uvést příslušné dohodnuté znění rozhodčí doložky (viz předchozí slajd)</a:t>
            </a:r>
            <a:endParaRPr lang="cs-CZ" altLang="cs-CZ" dirty="0"/>
          </a:p>
          <a:p>
            <a:r>
              <a:rPr lang="cs-CZ" altLang="cs-CZ" dirty="0"/>
              <a:t>V...................................... dne..............................................</a:t>
            </a:r>
          </a:p>
          <a:p>
            <a:r>
              <a:rPr lang="cs-CZ" altLang="cs-CZ" dirty="0"/>
              <a:t>........................................         .........................................................</a:t>
            </a:r>
            <a:br>
              <a:rPr lang="cs-CZ" altLang="cs-CZ" dirty="0"/>
            </a:br>
            <a:r>
              <a:rPr lang="cs-CZ" altLang="cs-CZ" dirty="0"/>
              <a:t>podpisy zástupců smluvních 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813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rozhodčí smlouvy a smlouvy hlavní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Doktrína autonomie </a:t>
            </a:r>
            <a:r>
              <a:rPr lang="cs-CZ" dirty="0"/>
              <a:t>- neplatnost, nicotnost nebo zánik smlouvy hlavní automaticky nezpůsobuje zánik smlouvy rozhodčí a naopak</a:t>
            </a:r>
          </a:p>
          <a:p>
            <a:endParaRPr lang="cs-CZ" dirty="0"/>
          </a:p>
          <a:p>
            <a:r>
              <a:rPr lang="cs-CZ" b="1" dirty="0"/>
              <a:t>Doktrína pravomoci </a:t>
            </a:r>
            <a:r>
              <a:rPr lang="cs-CZ" dirty="0"/>
              <a:t>(</a:t>
            </a:r>
            <a:r>
              <a:rPr lang="cs-CZ" dirty="0" err="1"/>
              <a:t>competence</a:t>
            </a:r>
            <a:r>
              <a:rPr lang="cs-CZ" dirty="0"/>
              <a:t> – </a:t>
            </a:r>
            <a:r>
              <a:rPr lang="cs-CZ" dirty="0" err="1"/>
              <a:t>competence</a:t>
            </a:r>
            <a:r>
              <a:rPr lang="cs-CZ" dirty="0"/>
              <a:t>) - rozhodci jsou sami oprávněni posuzovat svou pravomoc rozhodovat ve věci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0735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6CA1F7-DF74-4A93-B8E1-7FC3A88104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997313-9039-4D3C-B2F3-B5ECBFDCD5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46736-78B5-4AA1-808F-1635634C2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Vzorová rozhodčí doložka – Burzovní rozhodčí soud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184E5F-11E5-40CB-8819-0E3EC4EAF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38959"/>
            <a:ext cx="10753200" cy="4139998"/>
          </a:xfrm>
        </p:spPr>
        <p:txBody>
          <a:bodyPr/>
          <a:lstStyle/>
          <a:p>
            <a:r>
              <a:rPr lang="cs-CZ" i="1" dirty="0"/>
              <a:t>„Všechny spory vznikající z této smlouvy nebo v souvislosti s ní (včetně otázek jejího vzniku, zániku či platnosti) budou rozhodovány s konečnou platností jedním rozhodcem či třemi rozhodci podle Řádu Burzovního rozhodčího soudu při Burze cenných papírů Praha, a.s. (BRS), ve znění, které je v příloze této smlouvy. Místem rozhodčího řízení bude Praha, jazykem rozhodčího řízení bude [čeština].“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170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3598A4-6DF1-4737-A851-8374222303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2AAF30-9A4D-4A5A-934C-635B0CEF4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4AA54A-7326-4EC6-BAA5-B207297D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63DD3A-042A-4800-85A6-C55746A25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čl. 20 odst. 2 Řádu BRS platí, že pokud se strany nedohodly jinak, rozhoduje spory s hodnotou předmětu sporu nepřesahující 10.000.000,- Kč jediný rozhodce a spory s hodnotou předmětu sporu přesahující 10.000.000,- Kč rozhodčí senát složený ze tří rozhodců. Hodnotou předmětu sporu se rozumí součet hodnoty všech nároků a protinároků uplatněných v řízení, bez příslušenství.</a:t>
            </a:r>
          </a:p>
        </p:txBody>
      </p:sp>
    </p:spTree>
    <p:extLst>
      <p:ext uri="{BB962C8B-B14F-4D97-AF65-F5344CB8AC3E}">
        <p14:creationId xmlns:p14="http://schemas.microsoft.com/office/powerpoint/2010/main" val="3193680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F2E9A5-E053-4F62-BBED-645E80339F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C18C87-6E3C-49D3-BC0C-D19EB881A4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AA9FC2-A404-4487-A53E-C6B4E2993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Vzorová rozhodčí doložka – RS při komoditní burze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368F3E-8619-447B-B56D-2C7469A9B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98002"/>
            <a:ext cx="10753200" cy="4139998"/>
          </a:xfrm>
        </p:spPr>
        <p:txBody>
          <a:bodyPr/>
          <a:lstStyle/>
          <a:p>
            <a:r>
              <a:rPr lang="cs-CZ" i="1" dirty="0"/>
              <a:t>"Veškeré spory vzniklé z této smlouvy nebo s touto smlouvou související budou s konečnou platností rozhodnuty podle Řádu Mezinárodního rozhodčího soudu při Českomoravské komoditní burze, který je stálým rozhodčím soudem podle § 13 zákona č. 216/1994 Sb. o rozhodčím řízení a o výkonu rozhodčích nálezů, a to jedním nebo třemi rozhodci ustanovenými v souladu s uvedeným Řádem.”</a:t>
            </a:r>
          </a:p>
        </p:txBody>
      </p:sp>
    </p:spTree>
    <p:extLst>
      <p:ext uri="{BB962C8B-B14F-4D97-AF65-F5344CB8AC3E}">
        <p14:creationId xmlns:p14="http://schemas.microsoft.com/office/powerpoint/2010/main" val="420844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2D13BB-CDCE-4B0D-AF29-29D6B76024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464715-4BC6-4093-B19A-BE0ABC4D1F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69680A-121C-4B05-A582-474483034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2B43EE-4C2F-4348-82B1-2AF7667F4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  <a:p>
            <a:r>
              <a:rPr lang="cs-CZ" dirty="0"/>
              <a:t>Druhy</a:t>
            </a:r>
          </a:p>
          <a:p>
            <a:r>
              <a:rPr lang="cs-CZ" dirty="0"/>
              <a:t>Obsah a přípustnost</a:t>
            </a:r>
          </a:p>
          <a:p>
            <a:r>
              <a:rPr lang="cs-CZ" dirty="0"/>
              <a:t>Jiné otázky</a:t>
            </a:r>
          </a:p>
          <a:p>
            <a:r>
              <a:rPr lang="cs-CZ" dirty="0"/>
              <a:t>Patologické rozhodčí doložky</a:t>
            </a:r>
          </a:p>
        </p:txBody>
      </p:sp>
    </p:spTree>
    <p:extLst>
      <p:ext uri="{BB962C8B-B14F-4D97-AF65-F5344CB8AC3E}">
        <p14:creationId xmlns:p14="http://schemas.microsoft.com/office/powerpoint/2010/main" val="3437850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Arbitrabilita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přípustnost řešení sporu v rozhodčím řízení</a:t>
            </a:r>
          </a:p>
          <a:p>
            <a:r>
              <a:rPr lang="cs-CZ" dirty="0" err="1"/>
              <a:t>Arbitrabilita</a:t>
            </a:r>
            <a:r>
              <a:rPr lang="cs-CZ" dirty="0"/>
              <a:t> </a:t>
            </a:r>
            <a:r>
              <a:rPr lang="cs-CZ" b="1" dirty="0"/>
              <a:t>objektivní</a:t>
            </a:r>
          </a:p>
          <a:p>
            <a:pPr lvl="1"/>
            <a:r>
              <a:rPr lang="cs-CZ" dirty="0"/>
              <a:t>upravena konkrétním právním řádem, který vymezuje okruh otázek, které je možné v rozhodčím řízení řešit</a:t>
            </a:r>
          </a:p>
          <a:p>
            <a:r>
              <a:rPr lang="cs-CZ" dirty="0" err="1"/>
              <a:t>Arbitrabilita</a:t>
            </a:r>
            <a:r>
              <a:rPr lang="cs-CZ" dirty="0"/>
              <a:t> </a:t>
            </a:r>
            <a:r>
              <a:rPr lang="cs-CZ" b="1" dirty="0"/>
              <a:t>subjektivní</a:t>
            </a:r>
          </a:p>
          <a:p>
            <a:pPr lvl="1"/>
            <a:r>
              <a:rPr lang="cs-CZ" dirty="0"/>
              <a:t>konkrétní spor a všechny jeho právní otázky jsou objektivně </a:t>
            </a:r>
            <a:r>
              <a:rPr lang="cs-CZ" dirty="0" err="1"/>
              <a:t>arbitrabilní</a:t>
            </a:r>
            <a:r>
              <a:rPr lang="cs-CZ" dirty="0"/>
              <a:t>, ale strany rozhodčí smlouvy její předmět záměrně zúží</a:t>
            </a:r>
          </a:p>
          <a:p>
            <a:pPr lvl="1"/>
            <a:r>
              <a:rPr lang="cs-CZ" i="1" dirty="0"/>
              <a:t>„Veškeré spory týkající se nároků z neplnění této kupní smlouvy budou řešeny u Rozhodčího soudu při obchodní komoře v Paříži.“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6927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E36A8C-5BD2-4824-AD3C-C3BEE59314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CFE1BF-116E-40F8-B0D4-08D6A62594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E37219-35DE-4E3F-89D0-E5B1DD026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Arbitrabilita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8421ED-5932-448F-8930-9BC87FEA1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r>
              <a:rPr lang="cs-CZ" dirty="0"/>
              <a:t>Rozhodčí smlouva (doložka) se musí týkat pouze </a:t>
            </a:r>
            <a:r>
              <a:rPr lang="cs-CZ" b="1" dirty="0" err="1"/>
              <a:t>arbitrabilního</a:t>
            </a:r>
            <a:r>
              <a:rPr lang="cs-CZ" b="1" dirty="0"/>
              <a:t> sporu</a:t>
            </a:r>
            <a:r>
              <a:rPr lang="cs-CZ" dirty="0"/>
              <a:t> – obrázek a označení vymyslela paní profesorka Rozehnalová</a:t>
            </a:r>
          </a:p>
          <a:p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90AFA8F-6D77-49F7-AC96-4637E30505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3955532"/>
              </p:ext>
            </p:extLst>
          </p:nvPr>
        </p:nvGraphicFramePr>
        <p:xfrm>
          <a:off x="228600" y="1930291"/>
          <a:ext cx="11243400" cy="3901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5229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7B17CD-4FE5-40D7-9F77-525D458C7C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A7C5DB-0977-4C55-9DAF-3D32ADCFCA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392EAC-28AE-4A60-A9CC-2ED7C57A0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A. Spory majetkové povahy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D28223-4F13-4AE1-AAB7-838649887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„</a:t>
            </a:r>
            <a:r>
              <a:rPr lang="cs-CZ" altLang="cs-CZ" sz="2800" i="1" dirty="0"/>
              <a:t>Kontradiktorní řízení vedená o návrzích, jimiž se navrhovatel domáhá, aby odpůrce byl uznán povinným poskytnout mu majetkové plnění.“</a:t>
            </a:r>
          </a:p>
          <a:p>
            <a:pPr>
              <a:lnSpc>
                <a:spcPct val="80000"/>
              </a:lnSpc>
            </a:pPr>
            <a:r>
              <a:rPr lang="cs-CZ" altLang="cs-CZ" sz="2800" i="1" dirty="0"/>
              <a:t>„ Spory, které se svým předmětem přímo odrážejí v majetkové sféře stran a týkají se subjektivních práv, s nimiž mohou účastníci disponovat“. – usnesení NS </a:t>
            </a:r>
            <a:r>
              <a:rPr lang="cs-CZ" altLang="cs-CZ" sz="2800" i="1" dirty="0" err="1"/>
              <a:t>Cdo</a:t>
            </a:r>
            <a:r>
              <a:rPr lang="cs-CZ" altLang="cs-CZ" sz="2800" i="1" dirty="0"/>
              <a:t> 476/2009</a:t>
            </a:r>
          </a:p>
          <a:p>
            <a:pPr>
              <a:lnSpc>
                <a:spcPct val="80000"/>
              </a:lnSpc>
            </a:pPr>
            <a:r>
              <a:rPr lang="cs-CZ" altLang="cs-CZ" sz="2800" i="1" dirty="0"/>
              <a:t>„Spor – kontradiktorní řízení, kde dvě strany sporu stojí proti sobě s protichůdnými názory týkajícími“.  </a:t>
            </a:r>
          </a:p>
          <a:p>
            <a:pPr marL="72000" indent="0">
              <a:lnSpc>
                <a:spcPct val="80000"/>
              </a:lnSpc>
              <a:buNone/>
            </a:pPr>
            <a:r>
              <a:rPr lang="cs-CZ" altLang="cs-CZ" dirty="0"/>
              <a:t>= </a:t>
            </a:r>
            <a:r>
              <a:rPr lang="cs-CZ" altLang="cs-CZ" sz="2800" dirty="0"/>
              <a:t>všechny případy, kdy se účastník domáhá plnění, které má majetkovou povahu či reflex (o zaplacení kupní ceny, o náhradu škody, o vydání věci, o zaplacení ceny díla…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Smluvní reflex:  odkaz na </a:t>
            </a:r>
            <a:r>
              <a:rPr lang="cs-CZ" altLang="cs-CZ" sz="2800" dirty="0" err="1"/>
              <a:t>synallagmatické</a:t>
            </a:r>
            <a:r>
              <a:rPr lang="cs-CZ" altLang="cs-CZ" sz="2800" dirty="0"/>
              <a:t> smlouvy znějící na majetková plnění; i určovací žaloby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6109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9AB7CD-EEC9-415C-AC78-794116DCE6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C43283-D914-4EDE-B106-9FA48E06F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5A9621-7E04-48A7-A366-3A01CA93E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 A1. … mimo sporů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EC672D9-5912-4B88-8A53-F9122A864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Vzniklých v souvislosti s výkonem rozhodnutí</a:t>
            </a:r>
          </a:p>
          <a:p>
            <a:r>
              <a:rPr lang="cs-CZ" dirty="0"/>
              <a:t>Incidenčních sporů (vyvolaných prováděním konkurzu nebo vyrovnání)</a:t>
            </a:r>
          </a:p>
          <a:p>
            <a:r>
              <a:rPr lang="cs-CZ" dirty="0"/>
              <a:t>Spotřebitelských sporů</a:t>
            </a:r>
          </a:p>
        </p:txBody>
      </p:sp>
    </p:spTree>
    <p:extLst>
      <p:ext uri="{BB962C8B-B14F-4D97-AF65-F5344CB8AC3E}">
        <p14:creationId xmlns:p14="http://schemas.microsoft.com/office/powerpoint/2010/main" val="24709106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C8FC4A8-2ADA-41FD-A701-9284BBA070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22D508-C13B-4EE1-8796-71C2D553E0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839E47-4E87-49AD-B7D4-37434A481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 – spory, o kterých je možné uzavřít smír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B62237-08D5-4B65-9C2B-1F498C27A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Smír z pohledu procesního práva	</a:t>
            </a:r>
          </a:p>
          <a:p>
            <a:pPr lvl="1"/>
            <a:r>
              <a:rPr lang="cs-CZ" sz="2400" dirty="0"/>
              <a:t>§ 99 OSŘ</a:t>
            </a:r>
          </a:p>
          <a:p>
            <a:pPr lvl="1"/>
            <a:r>
              <a:rPr lang="cs-CZ" sz="2400" dirty="0"/>
              <a:t>Vyloučeny jsou spory, které lze zahájit i bez návrhu, rozhodování o osobním stavu</a:t>
            </a:r>
          </a:p>
          <a:p>
            <a:pPr lvl="1"/>
            <a:r>
              <a:rPr lang="cs-CZ" sz="2400" dirty="0"/>
              <a:t>Vyloučeny jsou také spory, u kterých případná dohoda vyžaduje ke své platnosti souhlas soudu</a:t>
            </a:r>
          </a:p>
          <a:p>
            <a:pPr lvl="1"/>
            <a:r>
              <a:rPr lang="cs-CZ" sz="2400" dirty="0"/>
              <a:t>Vyloučeny jsou spory, které vylučují dohodu účastníků</a:t>
            </a:r>
          </a:p>
          <a:p>
            <a:r>
              <a:rPr lang="cs-CZ" dirty="0"/>
              <a:t>Smír z pohledu hmotného práva</a:t>
            </a:r>
          </a:p>
          <a:p>
            <a:pPr lvl="1"/>
            <a:r>
              <a:rPr lang="cs-CZ" sz="2400" dirty="0"/>
              <a:t>Všechny situace, kdy mají strany spor plně ve své dispozici a sporná situace může být řešena dohodou</a:t>
            </a:r>
          </a:p>
        </p:txBody>
      </p:sp>
    </p:spTree>
    <p:extLst>
      <p:ext uri="{BB962C8B-B14F-4D97-AF65-F5344CB8AC3E}">
        <p14:creationId xmlns:p14="http://schemas.microsoft.com/office/powerpoint/2010/main" val="1697152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758812-4335-41A6-BAF0-AC0D94A0C2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C19243-077B-4C6A-8276-ACEECF5DA6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E26C1E-22A1-49FC-BEE1-51E7B0A4E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83593"/>
            <a:ext cx="10753200" cy="451576"/>
          </a:xfrm>
        </p:spPr>
        <p:txBody>
          <a:bodyPr/>
          <a:lstStyle/>
          <a:p>
            <a:r>
              <a:rPr lang="cs-CZ" dirty="0"/>
              <a:t>vyloučeny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A7E10F-2069-41B2-A094-1EB77D73E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35169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/>
              <a:t>o podpůrných opatřeních a ve věcech svéprávnosti,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ve věcech nezvěstnosti a smrti,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přivolení k zásahu do integrity,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ve věcech přípustnosti převzetí nebo držení v ústavech,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některých otázkách týkajících se právnických osob a svěřenského fondu,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pozůstalosti,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úschovách,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umoření listin,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ve věcech kapitálového trhu,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předběžném souhlasu s provedením šetření ve věcech ochrany hospodářské soutěže,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nahrazení souhlasu zástupce samosprávné komory k seznámení se s obsahem listin,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plnění povinností z předběžného opatření Evropského soudu pro lidská práva,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ve věcech voleb zaměstnanců,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soudním prodeji zástavy,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zákazu výkonu práv spojených s účastnickými cennými papíry,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ve věcech manželských a partnerských,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ve věci ochrany proti domácímu násilí,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 určení a popření rodičovství,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ve věcech osvojení,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ve věcech péče soudu o nezletilé,</a:t>
            </a:r>
          </a:p>
          <a:p>
            <a:pPr>
              <a:lnSpc>
                <a:spcPct val="100000"/>
              </a:lnSpc>
            </a:pPr>
            <a:r>
              <a:rPr lang="cs-CZ" sz="1050" dirty="0"/>
              <a:t>v některých věcech výkonu rozhodnutí</a:t>
            </a:r>
          </a:p>
          <a:p>
            <a:pPr>
              <a:lnSpc>
                <a:spcPct val="100000"/>
              </a:lnSpc>
            </a:pP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4242250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B286EE-9F68-4EAC-8489-D0F73CA191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370247-D07B-4231-B00D-5B1D19513A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F62B94-D8BB-4009-8632-A3CE6908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 – spory, které je možné řešit před obecným soudem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972CA5-93D0-42CC-B69F-0079F683B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Nebo jiným orgánem, pokud to stanoví zákon</a:t>
            </a:r>
          </a:p>
          <a:p>
            <a:r>
              <a:rPr lang="cs-CZ" dirty="0"/>
              <a:t>Podmínky § 2 a 7 OSŘ</a:t>
            </a:r>
          </a:p>
          <a:p>
            <a:endParaRPr lang="cs-CZ" dirty="0"/>
          </a:p>
          <a:p>
            <a:r>
              <a:rPr lang="cs-CZ" dirty="0"/>
              <a:t>Pokud tak stanoví jiný zákon – zákon č. 127/2005 Sb., o elektronických komunikacích</a:t>
            </a:r>
          </a:p>
          <a:p>
            <a:r>
              <a:rPr lang="cs-CZ" dirty="0"/>
              <a:t>Nebo např. úhradové spory ve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1552848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A7DC3A-E0EA-4839-BCC3-A8174431BE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4B67AD-9940-4F87-A46D-C957D1F2B7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25F813-5396-40D9-8297-95F92450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 D subjektivní </a:t>
            </a:r>
            <a:r>
              <a:rPr lang="cs-CZ" dirty="0" err="1"/>
              <a:t>arbitrabilita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33C6D6-0CB8-413C-BC0D-7A8A85C69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Objektivně dáno předpise,</a:t>
            </a:r>
          </a:p>
          <a:p>
            <a:r>
              <a:rPr lang="cs-CZ" dirty="0"/>
              <a:t>Omezení subjektu účastnit se rozhodčího řízení</a:t>
            </a:r>
          </a:p>
          <a:p>
            <a:r>
              <a:rPr lang="cs-CZ" dirty="0"/>
              <a:t>Veřejná nezisková ústavní zdravotnická zařízení podle zvláštního předpisu</a:t>
            </a:r>
          </a:p>
          <a:p>
            <a:r>
              <a:rPr lang="cs-CZ" dirty="0"/>
              <a:t>Subjektivně = smluvně omezená samotnými stranami sporu</a:t>
            </a:r>
          </a:p>
          <a:p>
            <a:pPr lvl="1"/>
            <a:r>
              <a:rPr lang="cs-CZ" sz="2400" i="1" dirty="0"/>
              <a:t>„Spory z této smlouvy týkající se posouzení otázky vad zboží budou řešeny v rozhodčím řízení.“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855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2BB94-3264-42A1-83DD-FF9D5D548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17057-E9A0-4F30-A226-B57117D5A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15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Rozhodněte, zda je spor objektivně </a:t>
            </a:r>
            <a:r>
              <a:rPr lang="cs-CZ" sz="2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arbitrabilní</a:t>
            </a: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podle českého práva:</a:t>
            </a:r>
          </a:p>
          <a:p>
            <a:pPr marL="342900" indent="-342900">
              <a:lnSpc>
                <a:spcPct val="115000"/>
              </a:lnSpc>
              <a:buClr>
                <a:srgbClr val="0000DC"/>
              </a:buClr>
              <a:buFont typeface="+mj-lt"/>
              <a:buAutoNum type="alphaLcParenR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Spor o nezaplacení kupní ceny, kdy kupující společnost </a:t>
            </a:r>
            <a:r>
              <a:rPr lang="cs-CZ" sz="2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Gurman</a:t>
            </a: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, s.r.o. nezaplatí dohodnutou kupní cenu za dodávku žabích stehýnek prodávající společnosti Master Žába, s.r.o.</a:t>
            </a:r>
          </a:p>
          <a:p>
            <a:pPr marL="342900" indent="-342900">
              <a:lnSpc>
                <a:spcPct val="115000"/>
              </a:lnSpc>
              <a:buClr>
                <a:srgbClr val="0000DC"/>
              </a:buClr>
              <a:buFont typeface="+mj-lt"/>
              <a:buAutoNum type="alphaLcParenR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Spor o nezaplacení kupní ceny, kdy si pan Novák koupí žabí stehýnka pro svou vlastní potřebu, a nezaplatí společnosti Master Žába, s.r.o.</a:t>
            </a:r>
          </a:p>
          <a:p>
            <a:pPr marL="342900" indent="-342900">
              <a:lnSpc>
                <a:spcPct val="115000"/>
              </a:lnSpc>
              <a:buClr>
                <a:srgbClr val="0000DC"/>
              </a:buClr>
              <a:buFont typeface="+mj-lt"/>
              <a:buAutoNum type="alphaLcParenR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Spor ve věcech výživy pro nezletilé dítě</a:t>
            </a:r>
          </a:p>
          <a:p>
            <a:pPr marL="342900" indent="-342900">
              <a:lnSpc>
                <a:spcPct val="115000"/>
              </a:lnSpc>
              <a:buClr>
                <a:srgbClr val="0000DC"/>
              </a:buClr>
              <a:buFont typeface="+mj-lt"/>
              <a:buAutoNum type="alphaLcParenR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Rozhodnutí o registraci obrazové ochranné známky</a:t>
            </a:r>
          </a:p>
          <a:p>
            <a:pPr marL="342900" indent="-342900">
              <a:lnSpc>
                <a:spcPct val="115000"/>
              </a:lnSpc>
              <a:buClr>
                <a:srgbClr val="0000DC"/>
              </a:buClr>
              <a:buFont typeface="+mj-lt"/>
              <a:buAutoNum type="alphaLcParenR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Spor o prodej obrazové ochranné známky</a:t>
            </a:r>
          </a:p>
          <a:p>
            <a:pPr marL="342900" indent="-342900">
              <a:lnSpc>
                <a:spcPct val="115000"/>
              </a:lnSpc>
              <a:buClr>
                <a:srgbClr val="0000DC"/>
              </a:buClr>
              <a:buFont typeface="+mj-lt"/>
              <a:buAutoNum type="alphaLcParenR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Spor o platnost ukončení pracovního poměru (výpověď)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Clr>
                <a:srgbClr val="0000DC"/>
              </a:buClr>
              <a:buFont typeface="+mj-lt"/>
              <a:buAutoNum type="alphaLcParenR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Spor o náhradu škody způsobenou zaměstnancem při výkonu práce</a:t>
            </a:r>
          </a:p>
          <a:p>
            <a:endParaRPr lang="cs-CZ" sz="2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827EAA-5BE5-423E-9EA0-57F23FA9D8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B94B79-BAEA-47E6-8FE0-2C7E62DE43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324671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rozhodčí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§3 ZRŘ</a:t>
            </a:r>
          </a:p>
          <a:p>
            <a:pPr lvl="1"/>
            <a:r>
              <a:rPr lang="cs-CZ" sz="2400" dirty="0"/>
              <a:t>Nutnost písemné formy, ale ne nutně na jednom dokumentu</a:t>
            </a:r>
          </a:p>
          <a:p>
            <a:pPr lvl="1"/>
            <a:r>
              <a:rPr lang="cs-CZ" sz="2400" dirty="0"/>
              <a:t>Součást obchodních podmínek – nutný konsensus, různé názory na důkaz seznámení</a:t>
            </a:r>
          </a:p>
          <a:p>
            <a:pPr lvl="1"/>
            <a:r>
              <a:rPr lang="cs-CZ" sz="2400" dirty="0"/>
              <a:t>Písemnost – telegraf, dálnopis, elektronické prostředky zachycující obsah a určení osob</a:t>
            </a:r>
          </a:p>
          <a:p>
            <a:pPr lvl="1"/>
            <a:r>
              <a:rPr lang="cs-CZ" sz="2400" dirty="0"/>
              <a:t>Nemusí být kvalifikovaný elektronický podpis</a:t>
            </a:r>
          </a:p>
          <a:p>
            <a:r>
              <a:rPr lang="cs-CZ" dirty="0"/>
              <a:t>Čl. I odst. 2 Evropské úmluvy</a:t>
            </a:r>
          </a:p>
          <a:p>
            <a:r>
              <a:rPr lang="cs-CZ" dirty="0"/>
              <a:t>Čl. II odst. 1 Newyorské úmluvy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751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0C8DF1-950E-4A02-9229-A1CB5F79A6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322B45-3722-48AB-B9FF-C44D20898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B200AB-B3D9-4967-AE21-E20FB2747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na 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5794497-539F-410A-94DE-57E586173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Prodávající z ČR a kupující z SR uzavřeli kupní smlouvu s následující doložkou:</a:t>
            </a:r>
          </a:p>
          <a:p>
            <a:endParaRPr lang="cs-CZ" dirty="0"/>
          </a:p>
          <a:p>
            <a:r>
              <a:rPr lang="cs-CZ" i="1" dirty="0"/>
              <a:t>„Veškeré spory vyplývající z této smlouvy budou řešeny v rozhodčím řízení u rozhodčího soudu při MOK v Paříži, místo řešení sporu Stockholm, Švédsko.“</a:t>
            </a:r>
          </a:p>
        </p:txBody>
      </p:sp>
    </p:spTree>
    <p:extLst>
      <p:ext uri="{BB962C8B-B14F-4D97-AF65-F5344CB8AC3E}">
        <p14:creationId xmlns:p14="http://schemas.microsoft.com/office/powerpoint/2010/main" val="6928530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C02727-8657-4831-82F6-B785F5C1AA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D7F085-A146-434D-B323-F498E97871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B7BD94-2E98-4634-9BA6-75116CC40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rozhodčí smlouvy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16FE30-DBAE-4DEF-A696-960F27B8D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Článek II. Newyorské úmluvy</a:t>
            </a:r>
          </a:p>
          <a:p>
            <a:r>
              <a:rPr lang="cs-CZ" altLang="cs-CZ" sz="2400" dirty="0"/>
              <a:t>povinnost státu uznat písemnou dohodu stran za účelem derogace pravomoci soudů obecných a založení pravomoci rozhodců</a:t>
            </a:r>
          </a:p>
          <a:p>
            <a:r>
              <a:rPr lang="cs-CZ" altLang="cs-CZ" sz="2400" dirty="0"/>
              <a:t>stanovení požadavků na formu rozhodčí smlouvy: písemná dohoda stran (rozhodčí doložka, samostatná rozhodčí smlouva podepsaná stranami, rozhodčí smlouva obsažená ve vyměněných dokumentech)</a:t>
            </a:r>
          </a:p>
          <a:p>
            <a:r>
              <a:rPr lang="cs-CZ" altLang="cs-CZ" sz="2400" dirty="0"/>
              <a:t>Co mimo typicky listinné podoby: telegram, problém adaptability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776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C11F49-A7DA-4613-A7DC-D18343D00A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E3F2EA-F5F9-46FD-BB37-1F730F520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3AE2B8-4CD1-4450-B923-B016851BC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rozhodčí smlouvy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778B9C-A702-4C7F-8CBC-2D5ECC5C7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Článek IV. Newyorské úmluvy</a:t>
            </a:r>
          </a:p>
          <a:p>
            <a:r>
              <a:rPr lang="cs-CZ" dirty="0"/>
              <a:t>Stanoví dokumenty, které se musí předložit při žádosti o výkon</a:t>
            </a:r>
          </a:p>
          <a:p>
            <a:r>
              <a:rPr lang="cs-CZ" dirty="0"/>
              <a:t>Jedním z nich je dokument obsahující rozhodčí smlouvu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713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rozhodčí smlouvy/doložky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Doporučené</a:t>
            </a:r>
          </a:p>
          <a:p>
            <a:r>
              <a:rPr lang="cs-CZ" dirty="0"/>
              <a:t>rozsah dohody - jaké otázky se mají na základě rozhodčí doložky řešit</a:t>
            </a:r>
          </a:p>
          <a:p>
            <a:r>
              <a:rPr lang="cs-CZ" dirty="0"/>
              <a:t>jasné vyjádření vůle stran</a:t>
            </a:r>
          </a:p>
          <a:p>
            <a:r>
              <a:rPr lang="cs-CZ" dirty="0"/>
              <a:t>označení instituce, rozhodce či osoby nominující rozhodce</a:t>
            </a:r>
          </a:p>
          <a:p>
            <a:r>
              <a:rPr lang="cs-CZ" dirty="0"/>
              <a:t>počet rozhodců (lichý)</a:t>
            </a:r>
          </a:p>
          <a:p>
            <a:r>
              <a:rPr lang="cs-CZ" dirty="0"/>
              <a:t>jazyk jednání</a:t>
            </a:r>
          </a:p>
          <a:p>
            <a:r>
              <a:rPr lang="cs-CZ" dirty="0"/>
              <a:t>místo jednání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98289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rozhodčí smlouvy/doložky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doporučená ujednání</a:t>
            </a:r>
          </a:p>
          <a:p>
            <a:r>
              <a:rPr lang="cs-CZ" dirty="0"/>
              <a:t>Možnost přezkumu </a:t>
            </a:r>
            <a:r>
              <a:rPr lang="cs-CZ"/>
              <a:t>jinými rozhodci (§ 27 ZRŘ)</a:t>
            </a:r>
            <a:endParaRPr lang="cs-CZ" dirty="0"/>
          </a:p>
          <a:p>
            <a:r>
              <a:rPr lang="cs-CZ" dirty="0"/>
              <a:t>postup řízení</a:t>
            </a:r>
          </a:p>
          <a:p>
            <a:r>
              <a:rPr lang="cs-CZ" dirty="0"/>
              <a:t>forma jednání</a:t>
            </a:r>
          </a:p>
          <a:p>
            <a:r>
              <a:rPr lang="cs-CZ" dirty="0"/>
              <a:t>možnost dispozice s procesními normami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32261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Aby byla rozhodčí smlouva/doložka platná, nutné zkoumat:</a:t>
            </a:r>
          </a:p>
          <a:p>
            <a:pPr lvl="1"/>
            <a:r>
              <a:rPr lang="cs-CZ" sz="2400" dirty="0"/>
              <a:t>Je-li předmět rozhodčí smlouvy dovolený s ohledem na místo konání rozhodčího řízení a s ohledem na místo možného výkonu rozhodnutí</a:t>
            </a:r>
          </a:p>
          <a:p>
            <a:pPr lvl="1"/>
            <a:r>
              <a:rPr lang="cs-CZ" sz="2400" dirty="0"/>
              <a:t>Způsobilost stran uzavřít RS</a:t>
            </a:r>
          </a:p>
          <a:p>
            <a:pPr lvl="1"/>
            <a:r>
              <a:rPr lang="cs-CZ" sz="2400" dirty="0"/>
              <a:t>Projev vůle musí být jasný, srozumitelný a určitý</a:t>
            </a:r>
          </a:p>
          <a:p>
            <a:pPr lvl="1"/>
            <a:r>
              <a:rPr lang="cs-CZ" sz="2400" dirty="0"/>
              <a:t>Musí existovat shoda stran na řešení sporu v RŘ</a:t>
            </a:r>
          </a:p>
          <a:p>
            <a:pPr lvl="1"/>
            <a:r>
              <a:rPr lang="cs-CZ" sz="2400" dirty="0"/>
              <a:t>RS musí být v požadované formě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805166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Volbou stálého rozhodčího soudu si strany volí jeho pravidla a řády</a:t>
            </a:r>
          </a:p>
          <a:p>
            <a:r>
              <a:rPr lang="cs-CZ" sz="2200" dirty="0"/>
              <a:t>Doporučeno používat jejich vzorové doložky</a:t>
            </a:r>
          </a:p>
          <a:p>
            <a:r>
              <a:rPr lang="cs-CZ" sz="2200" dirty="0"/>
              <a:t>U RŘ ad hoc je nutné uvést i další údaje:</a:t>
            </a:r>
          </a:p>
          <a:p>
            <a:pPr lvl="1"/>
            <a:r>
              <a:rPr lang="cs-CZ" sz="2200" i="1" dirty="0"/>
              <a:t>„Jakékoli spory, neshody nebo nároky vznikající z této smlouvy nebo v souvislosti s ní, z jejího porušení, ukončení platnosti nebo z její neplatnosti, budou řešeny v rozhodčím řízení podle platných Pravidel UNITRAL pro mezinárodní rozhodčí řízení ad </a:t>
            </a:r>
            <a:r>
              <a:rPr lang="cs-CZ" sz="2200" i="1" dirty="0" err="1"/>
              <a:t>hoc.Orgán</a:t>
            </a:r>
            <a:r>
              <a:rPr lang="cs-CZ" sz="2200" i="1" dirty="0"/>
              <a:t> pro jmenování rozhodčího senátu je… Rozhodčí senát se bude skládat z … Místem rozhodčího řízení bude… Rozhodčí řízení se bude konat v … jazyce.“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24785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Doporučení pro vlastní formulaci rozhodčí smlouvy ad hoc:</a:t>
            </a:r>
          </a:p>
          <a:p>
            <a:pPr lvl="1"/>
            <a:r>
              <a:rPr lang="cs-CZ" sz="2400" dirty="0"/>
              <a:t>povinnosti oznámit druhé straně zahájení řízení předáním písemné žaloby rozhodci</a:t>
            </a:r>
          </a:p>
          <a:p>
            <a:pPr lvl="1"/>
            <a:r>
              <a:rPr lang="cs-CZ" sz="2400" dirty="0"/>
              <a:t>jmenování jednoho rozhodce každou ze stran</a:t>
            </a:r>
          </a:p>
          <a:p>
            <a:pPr lvl="1"/>
            <a:r>
              <a:rPr lang="cs-CZ" sz="2400" dirty="0"/>
              <a:t>způsob jmenování rozhodce, včetně stanovení náhradního způsobu jmenování rozhodce pro případ, kdyby jedna ze stran rozhodce nejmenovala (tuto dobu lze omezit)</a:t>
            </a:r>
          </a:p>
          <a:p>
            <a:pPr lvl="1"/>
            <a:r>
              <a:rPr lang="cs-CZ" sz="2400" dirty="0"/>
              <a:t>způsob určení předsedy rozhodčího senátu, včetně náhradního řešení</a:t>
            </a:r>
          </a:p>
          <a:p>
            <a:pPr lvl="1"/>
            <a:r>
              <a:rPr lang="cs-CZ" sz="2400" dirty="0"/>
              <a:t>režim určení rozhodce pro případ, kdy rozhodce zemře nebo se vzdá funkce rozhodce</a:t>
            </a:r>
          </a:p>
          <a:p>
            <a:pPr lvl="1"/>
            <a:r>
              <a:rPr lang="cs-CZ" sz="2400" dirty="0"/>
              <a:t>postupu v řízení včetně jazyka řízení a místa konání rozhodčího řízení</a:t>
            </a:r>
          </a:p>
          <a:p>
            <a:pPr lvl="1"/>
            <a:r>
              <a:rPr lang="cs-CZ" sz="2400" dirty="0"/>
              <a:t>způsobu a výši placení nákladů řízení a odměny rozhodců</a:t>
            </a:r>
          </a:p>
          <a:p>
            <a:pPr lvl="1"/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669467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rozhodčí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Nutné posuzovat samostatně od zániku smlouvy hlavní</a:t>
            </a:r>
          </a:p>
          <a:p>
            <a:r>
              <a:rPr lang="cs-CZ" sz="2600" dirty="0"/>
              <a:t>Důvody externí</a:t>
            </a:r>
          </a:p>
          <a:p>
            <a:pPr lvl="1"/>
            <a:r>
              <a:rPr lang="cs-CZ" dirty="0"/>
              <a:t>Splnění smlouvy hlavní bez vzniku sporu</a:t>
            </a:r>
          </a:p>
          <a:p>
            <a:r>
              <a:rPr lang="cs-CZ" sz="2600" dirty="0"/>
              <a:t>Důvody vlastní</a:t>
            </a:r>
          </a:p>
          <a:p>
            <a:pPr lvl="1"/>
            <a:r>
              <a:rPr lang="cs-CZ" dirty="0"/>
              <a:t>Předložením sporu obecnému soudu bez námitky druhé strany směrem k rozhodčímu řízení</a:t>
            </a:r>
          </a:p>
          <a:p>
            <a:pPr lvl="1"/>
            <a:r>
              <a:rPr lang="cs-CZ" dirty="0"/>
              <a:t>Uplynutím času, na který byla uzavřena</a:t>
            </a:r>
          </a:p>
          <a:p>
            <a:pPr lvl="1"/>
            <a:r>
              <a:rPr lang="cs-CZ" dirty="0"/>
              <a:t>Dohoda o zrušení</a:t>
            </a:r>
          </a:p>
          <a:p>
            <a:pPr lvl="1"/>
            <a:r>
              <a:rPr lang="cs-CZ" dirty="0"/>
              <a:t>U smlouvy o rozhodci obsahující jméno – smrtí rozhodce, odepřením výkonu funkce, ztrátou způsobilosti</a:t>
            </a:r>
          </a:p>
          <a:p>
            <a:pPr lvl="1"/>
            <a:r>
              <a:rPr lang="cs-CZ" dirty="0"/>
              <a:t>Vydáním rozhodčího nálezu nebo smíru</a:t>
            </a:r>
          </a:p>
          <a:p>
            <a:pPr lvl="1"/>
            <a:r>
              <a:rPr lang="cs-CZ" dirty="0"/>
              <a:t>Zrušením rozhodčího nálezu z důvodu konstatování neplatnosti smlouvy</a:t>
            </a:r>
          </a:p>
          <a:p>
            <a:pPr lvl="1"/>
            <a:r>
              <a:rPr lang="cs-CZ" dirty="0"/>
              <a:t>Rozhodnutím obecného soudu, jímž byla prohlášena za neplatnou (reakce na § 106 OSŔ)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60084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124938-CC3A-4062-9AF5-3A4F7F9790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5D988C-4BE2-4D29-B6AA-AD7E499AC0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F9AE61-56F8-48F8-8088-6D889CE8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režim rozhodčí smlouvy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8C8CE11-1869-48E0-9594-E8C10C39E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Různý režim smlouvy hlavní a smlouvy rozhodčí – zásada separace</a:t>
            </a:r>
          </a:p>
          <a:p>
            <a:r>
              <a:rPr lang="cs-CZ" dirty="0"/>
              <a:t>Různý režim jednotlivých součástí rozhodčí smlouvy (přípustnost, forma, subjekty)</a:t>
            </a:r>
          </a:p>
          <a:p>
            <a:r>
              <a:rPr lang="cs-CZ" dirty="0"/>
              <a:t>Konfrontace rozhodčí smlouvy s právním řádem místa realizace řízení a místa výkonu rozhodčího nálezu</a:t>
            </a:r>
          </a:p>
        </p:txBody>
      </p:sp>
    </p:spTree>
    <p:extLst>
      <p:ext uri="{BB962C8B-B14F-4D97-AF65-F5344CB8AC3E}">
        <p14:creationId xmlns:p14="http://schemas.microsoft.com/office/powerpoint/2010/main" val="37868621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8A6A64-AA31-4F45-B402-908118659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2444F-1204-48F4-8785-8D004260B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A4C330-91A3-449E-AB86-59C300E9C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Kolizní režim rozhodčí smlouvy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E210BC-2883-4195-84BF-E52F2C24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117 ZMPS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marL="586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cs-CZ" sz="2800" dirty="0"/>
              <a:t>Přípustnost rozhodčí smlouvy se posuzuje podle českého právního řádu. Ostatní náležitosti rozhodčí smlouvy se posuzují podle právního řádu státu, v němž má být vydán rozhodčí nález.</a:t>
            </a:r>
          </a:p>
          <a:p>
            <a:pPr marL="586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altLang="cs-CZ" sz="2800" dirty="0"/>
              <a:t>Pro formu rozhodčí smlouvy platí právo rozhodné pro ostatní náležitosti rozhodčí smlouvy; stačí však, jestliže bylo učiněno zadost právnímu řádu místa nebo míst, kde došlo k projevu vůle.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1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Aby mohlo dojít k rozhodčímu řízení, musí být splněno:</a:t>
            </a:r>
          </a:p>
          <a:p>
            <a:pPr lvl="1"/>
            <a:r>
              <a:rPr lang="cs-CZ" sz="2400" dirty="0"/>
              <a:t>stát, na jehož území se rozhodčí řízení realizuje (stát, na jehož území bude žádáno o uznání a výkon cizího rozhodčího nálezu), musí přijímat možnost vést rozhodčí řízení jako alternativu k řízení soudnímu = přípustnost daná právním řádem místa </a:t>
            </a:r>
          </a:p>
          <a:p>
            <a:pPr lvl="1"/>
            <a:r>
              <a:rPr lang="cs-CZ" sz="2400" dirty="0"/>
              <a:t>mezi stranami musí být sjednaná platná rozhodčí smlouva = vůle stran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Možnost vyhnutí se – jen v případě zvolení jiného fóra, podmínku existence platné rozhodčí smlouvy nelze nijak nahradit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83696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568B65-EE6C-4B42-8D1F-1A52EA53E9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147A4E-B37E-48ED-9988-00876C7771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FA723E-D2B6-4594-AB64-1CADE785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(patologické) doložky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F39087-8C73-4E2F-BEF6-A3C07CBAF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Dělení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Mohou způsobit neplatnost doložky/smlouvy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Působí problémy v zahájení nebo postupu v řízení</a:t>
            </a:r>
          </a:p>
        </p:txBody>
      </p:sp>
    </p:spTree>
    <p:extLst>
      <p:ext uri="{BB962C8B-B14F-4D97-AF65-F5344CB8AC3E}">
        <p14:creationId xmlns:p14="http://schemas.microsoft.com/office/powerpoint/2010/main" val="19366073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(patologické) doložky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Bianco rozhodčí doložka</a:t>
            </a:r>
          </a:p>
          <a:p>
            <a:r>
              <a:rPr lang="pl-PL" i="1" dirty="0"/>
              <a:t>„Spory vzniklé mezi stranami z této smlouvy budou </a:t>
            </a:r>
            <a:r>
              <a:rPr lang="cs-CZ" i="1" dirty="0"/>
              <a:t>řešeny v rozhodčím řízení.“</a:t>
            </a:r>
          </a:p>
          <a:p>
            <a:r>
              <a:rPr lang="cs-CZ" altLang="cs-CZ" i="1" dirty="0"/>
              <a:t>„Řešení sporu: rozhodčí řízení, Česká republika.“</a:t>
            </a:r>
            <a:r>
              <a:rPr lang="cs-CZ" altLang="cs-CZ" dirty="0"/>
              <a:t> </a:t>
            </a:r>
          </a:p>
          <a:p>
            <a:endParaRPr lang="cs-CZ" i="1" dirty="0"/>
          </a:p>
          <a:p>
            <a:r>
              <a:rPr lang="cs-CZ" b="1" dirty="0"/>
              <a:t>Rozhodčí doložka svěřující pravomoc k rozhodnutí neexistující rozhodčí instituci či neexistující osobě</a:t>
            </a:r>
          </a:p>
          <a:p>
            <a:r>
              <a:rPr lang="cs-CZ" i="1" dirty="0"/>
              <a:t>„Spor bude řešen před Rozhodčím soudem při České průmyslové komoře.“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26299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(patologické) doložky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Rozhodčí doložka uvádějící alternativně rozhodčí instituce</a:t>
            </a:r>
          </a:p>
          <a:p>
            <a:r>
              <a:rPr lang="cs-CZ" i="1" dirty="0"/>
              <a:t>„Spor bude řešen v rozhodčím řízení před Rozhodčím soudem při HK a AK ČR nebo Rozhodčím soudem při MOK v Paříži.“</a:t>
            </a:r>
          </a:p>
          <a:p>
            <a:endParaRPr lang="cs-CZ" i="1" dirty="0"/>
          </a:p>
          <a:p>
            <a:r>
              <a:rPr lang="cs-CZ" b="1" dirty="0"/>
              <a:t>Rozhodčí doložka uvádějící alternativu mezi rozhodčí institucí a soudem</a:t>
            </a:r>
          </a:p>
          <a:p>
            <a:r>
              <a:rPr lang="cs-CZ" i="1" dirty="0"/>
              <a:t>„Spory plynoucí z této smlouvy budou řešeny v rozhodčím řízení před Rozhodčím soudem při HK a AK ČR nebo u věcně a místě příslušného soudu.“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43864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(patologické) doložky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Rozhodčí doložka stanovuje sudý počet rozhodců tam, kde zákon předepisuje lichý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Rozhodčí doložka dává právo jedné straně jmenovat rozhodce</a:t>
            </a:r>
          </a:p>
          <a:p>
            <a:r>
              <a:rPr lang="cs-CZ" i="1" dirty="0"/>
              <a:t>„Veškeré spory vyplývající z této smlouvy bude řešit rozhodce jmenovaný ze seznamu rozhodců vedeného u leasingové asociace.“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68383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F058A2-2E5D-4EEE-8A0F-40BD01C355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556FA6-7604-4F95-8A5E-A0E74A804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693FDE-CD07-4996-A7A4-E9293384D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(patologické) doložky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5ED9EC-813E-4046-A71B-42EA1D0D9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Volba zahraničního sudiště ve vnitrostátním sporu</a:t>
            </a:r>
          </a:p>
          <a:p>
            <a:r>
              <a:rPr lang="cs-CZ" i="1" dirty="0"/>
              <a:t>„Veškeré spory z této smlouvy budou řešeny u Rozhodčího soudu při HK ČR a AK ČR. Místem řešení sporu a zasedání senátu bude Vídeň.“</a:t>
            </a:r>
          </a:p>
        </p:txBody>
      </p:sp>
    </p:spTree>
    <p:extLst>
      <p:ext uri="{BB962C8B-B14F-4D97-AF65-F5344CB8AC3E}">
        <p14:creationId xmlns:p14="http://schemas.microsoft.com/office/powerpoint/2010/main" val="12810141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E7093-9362-43BB-9BCB-6C7F6194C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– posuďte následující doložky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98CB8-4EE5-41A0-AF20-67B6E491A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Veškeré spory vyplývající z této smlouvy nebo vzniklé v souvislosti s ní budou řešeny podle pravidel Mezinárodní obchodní komory (Paříž). Místem konání rozhodčího řízení je Praha.</a:t>
            </a:r>
          </a:p>
          <a:p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Veškeré spory vyplývající z této smlouvy nebo vzniklé v souvislosti s ní budou řešeny před rozhodčím soudem při MOK v Ženevě.</a:t>
            </a:r>
          </a:p>
          <a:p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Řešení sporů: arbitráž, Česká republika.</a:t>
            </a:r>
          </a:p>
          <a:p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Veškeré spory z této smlouvy budou řešeny před českými soudy.</a:t>
            </a:r>
          </a:p>
          <a:p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Veškeré spory z této smlouvy budou řešeny u rozhodčího soudu </a:t>
            </a:r>
            <a:r>
              <a:rPr lang="cs-CZ" sz="2000" i="1" dirty="0" err="1">
                <a:ea typeface="Times New Roman" panose="02020603050405020304" pitchFamily="18" charset="0"/>
                <a:cs typeface="Arial" panose="020B0604020202020204" pitchFamily="34" charset="0"/>
              </a:rPr>
              <a:t>Deutsche</a:t>
            </a:r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ea typeface="Times New Roman" panose="02020603050405020304" pitchFamily="18" charset="0"/>
                <a:cs typeface="Arial" panose="020B0604020202020204" pitchFamily="34" charset="0"/>
              </a:rPr>
              <a:t>Institution</a:t>
            </a:r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ea typeface="Times New Roman" panose="02020603050405020304" pitchFamily="18" charset="0"/>
                <a:cs typeface="Arial" panose="020B0604020202020204" pitchFamily="34" charset="0"/>
              </a:rPr>
              <a:t>für</a:t>
            </a:r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ea typeface="Times New Roman" panose="02020603050405020304" pitchFamily="18" charset="0"/>
                <a:cs typeface="Arial" panose="020B0604020202020204" pitchFamily="34" charset="0"/>
              </a:rPr>
              <a:t>Schiedsgerichtsbarkeit</a:t>
            </a:r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ea typeface="Times New Roman" panose="02020603050405020304" pitchFamily="18" charset="0"/>
                <a:cs typeface="Arial" panose="020B0604020202020204" pitchFamily="34" charset="0"/>
              </a:rPr>
              <a:t>eVV</a:t>
            </a:r>
            <a:r>
              <a:rPr lang="cs-CZ" sz="2000" i="1" dirty="0">
                <a:ea typeface="Times New Roman" panose="02020603050405020304" pitchFamily="18" charset="0"/>
                <a:cs typeface="Arial" panose="020B0604020202020204" pitchFamily="34" charset="0"/>
              </a:rPr>
              <a:t> v Mnichově, nebo u obecného soudu v České republice. Konkrétní soud určí strana žalující.</a:t>
            </a:r>
          </a:p>
          <a:p>
            <a:r>
              <a:rPr lang="cs-CZ" sz="1800" i="1" dirty="0">
                <a:latin typeface="Arial" panose="020B0604020202020204" pitchFamily="34" charset="0"/>
                <a:ea typeface="Times New Roman" panose="02020603050405020304" pitchFamily="18" charset="0"/>
              </a:rPr>
              <a:t>Spory vyplývající z této smlouvy nebo vznikající v souvislosti s ní budou řešeny v rozhodčím řízení, které se bude konat v České republice.</a:t>
            </a:r>
            <a:endParaRPr lang="cs-CZ" sz="2000" i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20DFAFF-9485-4710-884E-3E4F75504B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0CD582A-6060-4336-BC76-AAE62DCAC8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904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EA26C-394F-44DA-83AF-16B02F84A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146628-0857-46FC-8FC0-BAFFD9DBAF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917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ujednáním stran smlouvy, které přesouvá pravomoc k rozhodování existujícího nebo v budoucnu vzniklého sporu z jejich právního vztahu na rozhodce</a:t>
            </a:r>
          </a:p>
          <a:p>
            <a:r>
              <a:rPr lang="cs-CZ" dirty="0"/>
              <a:t>= vyjadřuje </a:t>
            </a:r>
            <a:r>
              <a:rPr lang="cs-CZ" b="1" dirty="0"/>
              <a:t>vůli stran </a:t>
            </a:r>
            <a:r>
              <a:rPr lang="cs-CZ" dirty="0"/>
              <a:t>řešit vzniklý spor nikoli před obecným soudem, ale před soudem rozhodčím, resp. rozhodci</a:t>
            </a:r>
          </a:p>
          <a:p>
            <a:r>
              <a:rPr lang="cs-CZ" dirty="0"/>
              <a:t>Zavazuje pouze své smluvní strany, nikoliv třetí strany, nezavazuje rozhodce nebo rozhodčí instituci</a:t>
            </a:r>
          </a:p>
          <a:p>
            <a:r>
              <a:rPr lang="cs-CZ" sz="2400" dirty="0"/>
              <a:t>„</a:t>
            </a:r>
            <a:r>
              <a:rPr lang="cs-CZ" sz="2400" i="1" dirty="0"/>
              <a:t>Rozhodčí smlouva váže také právní zástupce stran.“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515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tak ovšem stanoví zákon či mezinárodní smlouva, jsou soudy jako orgány státu povinny při splnění stanovených podmínek respektovat vůli stran k alternativnímu řešení sporu, stejně jako uznat a vykonat rozhodčí nález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5406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E6AA4A-FE8F-4200-B90B-23B4DFC687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FA6482-F5E9-4D29-B051-F95D83A6B8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A5795B-46DD-4F8D-9422-F2F83B7E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rozhodčí smlouva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E633EF-61A9-4548-8463-F50C7E951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existence </a:t>
            </a:r>
            <a:r>
              <a:rPr lang="cs-CZ" altLang="cs-CZ" sz="2800" b="1" dirty="0"/>
              <a:t>mezinárodního prvku </a:t>
            </a:r>
            <a:r>
              <a:rPr lang="cs-CZ" altLang="cs-CZ" sz="2800" dirty="0"/>
              <a:t>ve smluvním vztahu nebo v řízení</a:t>
            </a:r>
          </a:p>
          <a:p>
            <a:r>
              <a:rPr lang="cs-CZ" altLang="cs-CZ" sz="2800" dirty="0"/>
              <a:t>Následkem je možnost zvolit jiný než tuzemský rozhodčí soud, možnost aplikace i jiného práva pro meritum sporu atd.</a:t>
            </a:r>
          </a:p>
          <a:p>
            <a:r>
              <a:rPr lang="cs-CZ" altLang="cs-CZ" dirty="0"/>
              <a:t>Mezinárodní prvek</a:t>
            </a:r>
            <a:endParaRPr lang="cs-CZ" altLang="cs-CZ" sz="2800" dirty="0"/>
          </a:p>
          <a:p>
            <a:pPr lvl="1"/>
            <a:r>
              <a:rPr lang="cs-CZ" altLang="cs-CZ" sz="2400" dirty="0"/>
              <a:t>Objektivní MP – např. strany smlouvy (sporu) mají místo podnikání v různých státech</a:t>
            </a:r>
          </a:p>
          <a:p>
            <a:pPr lvl="1"/>
            <a:r>
              <a:rPr lang="cs-CZ" altLang="cs-CZ" sz="2400" dirty="0"/>
              <a:t>Subjektivní MP – např. obě strany mají místo podnikání v ČR, ale pro řešení sporu zvolí rozhodčí řízení ve Vídni…. Možné, ale riskují…</a:t>
            </a:r>
          </a:p>
          <a:p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202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9E63B9-52FE-46A4-8BC8-6164E84F2A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70C313-0860-4DBE-B71D-8D0A57B0A2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387C92-1B3D-46EE-A964-92435DC6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rozhodčí smlouva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44511C-70E0-46FF-BC1B-DA9775B1F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na to české soudy?</a:t>
            </a:r>
          </a:p>
          <a:p>
            <a:r>
              <a:rPr lang="cs-CZ" dirty="0"/>
              <a:t>23 </a:t>
            </a:r>
            <a:r>
              <a:rPr lang="cs-CZ" dirty="0" err="1"/>
              <a:t>Cdo</a:t>
            </a:r>
            <a:r>
              <a:rPr lang="cs-CZ" dirty="0"/>
              <a:t> 2542/2011, 23 </a:t>
            </a:r>
            <a:r>
              <a:rPr lang="cs-CZ" dirty="0" err="1"/>
              <a:t>Cdo</a:t>
            </a:r>
            <a:r>
              <a:rPr lang="cs-CZ" dirty="0"/>
              <a:t> 1034/2012</a:t>
            </a:r>
          </a:p>
          <a:p>
            <a:pPr marL="324000" lvl="1" indent="0">
              <a:buNone/>
            </a:pPr>
            <a:r>
              <a:rPr lang="cs-CZ" altLang="cs-CZ" sz="2400" i="1" dirty="0">
                <a:solidFill>
                  <a:srgbClr val="000000"/>
                </a:solidFill>
                <a:latin typeface="Arial-ItalicMT"/>
              </a:rPr>
              <a:t>Zákon o rozhodčím řízení nevylučuje možnost subjektů s bydlištěm či sídlem v České republice, aby svůj spor tzv. internacionalizovaly tím, že vytvoří mezinárodní procesní prvek a dohodly si, že jejich spor bude řešen zahraničním rozhodčím soudem, kde bude i místo rozhodčího řízení. Na smluvené místo řízení nemá přitom vliv skutečnost, že se ústní jednání podle dohody stran konalo v Praze.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2698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rozhodčí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Smlouva o rozhodci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Rozhodčí doložka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Všeobecné ujednání (neomezený kompromis)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3424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158</TotalTime>
  <Words>3372</Words>
  <Application>Microsoft Office PowerPoint</Application>
  <PresentationFormat>Širokoúhlá obrazovka</PresentationFormat>
  <Paragraphs>364</Paragraphs>
  <Slides>46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Arial-ItalicMT</vt:lpstr>
      <vt:lpstr>Tahoma</vt:lpstr>
      <vt:lpstr>Verdana</vt:lpstr>
      <vt:lpstr>Wingdings</vt:lpstr>
      <vt:lpstr>Prezentace_MU_CZ</vt:lpstr>
      <vt:lpstr>Mezinárodní arbitráž</vt:lpstr>
      <vt:lpstr>Rozhodčí smlouva</vt:lpstr>
      <vt:lpstr>Příklad na úvod</vt:lpstr>
      <vt:lpstr>Rozhodčí smlouva</vt:lpstr>
      <vt:lpstr>Rozhodčí smlouva</vt:lpstr>
      <vt:lpstr>Rozhodčí smlouva</vt:lpstr>
      <vt:lpstr>Mezinárodní rozhodčí smlouva</vt:lpstr>
      <vt:lpstr>Mezinárodní rozhodčí smlouva</vt:lpstr>
      <vt:lpstr>Typy rozhodčí smlouvy</vt:lpstr>
      <vt:lpstr>Typy rozhodčí smlouvy</vt:lpstr>
      <vt:lpstr>Typy rozhodčí smlouvy</vt:lpstr>
      <vt:lpstr>Typy rozhodčí smlouvy</vt:lpstr>
      <vt:lpstr>Rozhodčí smlouva (doložka)</vt:lpstr>
      <vt:lpstr>Rozhodčí smlouva pro ad hoc</vt:lpstr>
      <vt:lpstr>Rozhodčí doložka jako dodatek ke smlouvě</vt:lpstr>
      <vt:lpstr>Vztah rozhodčí smlouvy a smlouvy hlavní</vt:lpstr>
      <vt:lpstr>Vzorová rozhodčí doložka – Burzovní rozhodčí soud</vt:lpstr>
      <vt:lpstr>Prezentace aplikace PowerPoint</vt:lpstr>
      <vt:lpstr>Vzorová rozhodčí doložka – RS při komoditní burze</vt:lpstr>
      <vt:lpstr>Arbitrabilita</vt:lpstr>
      <vt:lpstr>Arbitrabilita</vt:lpstr>
      <vt:lpstr>A. Spory majetkové povahy</vt:lpstr>
      <vt:lpstr>- A1. … mimo sporů</vt:lpstr>
      <vt:lpstr>B – spory, o kterých je možné uzavřít smír</vt:lpstr>
      <vt:lpstr>vyloučeny</vt:lpstr>
      <vt:lpstr>C – spory, které je možné řešit před obecným soudem</vt:lpstr>
      <vt:lpstr>- D subjektivní arbitrabilita</vt:lpstr>
      <vt:lpstr>Příklady</vt:lpstr>
      <vt:lpstr>Forma rozhodčí smlouvy</vt:lpstr>
      <vt:lpstr>Forma rozhodčí smlouvy</vt:lpstr>
      <vt:lpstr>Forma rozhodčí smlouvy</vt:lpstr>
      <vt:lpstr>Obsah rozhodčí smlouvy/doložky</vt:lpstr>
      <vt:lpstr>Obsah rozhodčí smlouvy/doložky</vt:lpstr>
      <vt:lpstr>Rozhodčí smlouva</vt:lpstr>
      <vt:lpstr>Rozhodčí smlouva</vt:lpstr>
      <vt:lpstr>Rozhodčí smlouva</vt:lpstr>
      <vt:lpstr>Zánik rozhodčí smlouvy</vt:lpstr>
      <vt:lpstr>Kolizní režim rozhodčí smlouvy</vt:lpstr>
      <vt:lpstr>Kolizní režim rozhodčí smlouvy</vt:lpstr>
      <vt:lpstr>Problematické (patologické) doložky</vt:lpstr>
      <vt:lpstr>Problematické (patologické) doložky</vt:lpstr>
      <vt:lpstr>Problematické (patologické) doložky</vt:lpstr>
      <vt:lpstr>Problematické (patologické) doložky</vt:lpstr>
      <vt:lpstr>Problematické (patologické) doložky</vt:lpstr>
      <vt:lpstr>Příklady – posuďte následující doložky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§ K</dc:creator>
  <cp:lastModifiedBy>§ K</cp:lastModifiedBy>
  <cp:revision>18</cp:revision>
  <cp:lastPrinted>1601-01-01T00:00:00Z</cp:lastPrinted>
  <dcterms:created xsi:type="dcterms:W3CDTF">2022-02-14T08:49:33Z</dcterms:created>
  <dcterms:modified xsi:type="dcterms:W3CDTF">2022-02-18T11:07:21Z</dcterms:modified>
</cp:coreProperties>
</file>