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9" r:id="rId3"/>
    <p:sldId id="257" r:id="rId4"/>
    <p:sldId id="266" r:id="rId5"/>
    <p:sldId id="261" r:id="rId6"/>
    <p:sldId id="262" r:id="rId7"/>
    <p:sldId id="263" r:id="rId8"/>
    <p:sldId id="264" r:id="rId9"/>
    <p:sldId id="265" r:id="rId10"/>
    <p:sldId id="267" r:id="rId11"/>
    <p:sldId id="260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252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B41C3-35E6-45D8-AE91-931830B9E562}" type="datetimeFigureOut">
              <a:rPr lang="cs-CZ" smtClean="0"/>
              <a:t>19.12.2012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1CBC1-4117-4C76-A7EA-D581ED99670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1CBC1-4117-4C76-A7EA-D581ED996702}" type="slidenum">
              <a:rPr lang="cs-CZ" smtClean="0"/>
              <a:t>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19.12.2012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19.12.2012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Trestná činnost páchaná </a:t>
            </a:r>
            <a:br>
              <a:rPr lang="cs-CZ" dirty="0" smtClean="0"/>
            </a:br>
            <a:r>
              <a:rPr lang="cs-CZ" dirty="0" smtClean="0"/>
              <a:t>v souvislosti s alkoholem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Radim Jirků</a:t>
            </a:r>
          </a:p>
          <a:p>
            <a:r>
              <a:rPr lang="cs-CZ" dirty="0" smtClean="0"/>
              <a:t>Martin </a:t>
            </a:r>
            <a:r>
              <a:rPr lang="cs-CZ" dirty="0" err="1" smtClean="0"/>
              <a:t>Mičkal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Prevence kriminality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B) regulace poptávky po alkoholu</a:t>
            </a:r>
          </a:p>
          <a:p>
            <a:pPr lvl="1"/>
            <a:r>
              <a:rPr lang="cs-CZ" dirty="0" smtClean="0"/>
              <a:t>omezení </a:t>
            </a:r>
            <a:r>
              <a:rPr lang="cs-CZ" dirty="0" smtClean="0"/>
              <a:t>reklam, substituce  za nealkoholické nápoje, preventivně výchovná činnost </a:t>
            </a:r>
          </a:p>
          <a:p>
            <a:r>
              <a:rPr lang="cs-CZ" dirty="0" smtClean="0"/>
              <a:t>C) léčebná činnost</a:t>
            </a:r>
            <a:endParaRPr lang="cs-CZ" dirty="0"/>
          </a:p>
        </p:txBody>
      </p:sp>
      <p:pic>
        <p:nvPicPr>
          <p:cNvPr id="5" name="Picture 2" descr="C:\Users\Martin\Desktop\NEV2b632f_p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580" y="0"/>
            <a:ext cx="1928419" cy="1412776"/>
          </a:xfrm>
          <a:prstGeom prst="rect">
            <a:avLst/>
          </a:prstGeom>
          <a:noFill/>
        </p:spPr>
      </p:pic>
      <p:pic>
        <p:nvPicPr>
          <p:cNvPr id="7171" name="Picture 3" descr="C:\Users\Martin\Desktop\fd018-heineken-james-bond-skyf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4608512" cy="2871234"/>
          </a:xfrm>
          <a:prstGeom prst="rect">
            <a:avLst/>
          </a:prstGeom>
          <a:noFill/>
        </p:spPr>
      </p:pic>
      <p:pic>
        <p:nvPicPr>
          <p:cNvPr id="7172" name="Picture 4" descr="C:\Users\Martin\Desktop\Heineken_Beer_Bott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429000"/>
            <a:ext cx="1171474" cy="3312368"/>
          </a:xfrm>
          <a:prstGeom prst="rect">
            <a:avLst/>
          </a:prstGeom>
          <a:noFill/>
        </p:spPr>
      </p:pic>
      <p:cxnSp>
        <p:nvCxnSpPr>
          <p:cNvPr id="9" name="Přímá spojovací čára 8"/>
          <p:cNvCxnSpPr/>
          <p:nvPr/>
        </p:nvCxnSpPr>
        <p:spPr>
          <a:xfrm flipV="1">
            <a:off x="2411760" y="3429000"/>
            <a:ext cx="3888432" cy="1872208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2339752" y="5805264"/>
            <a:ext cx="3816424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Martin\Desktop\kofola_04_zepred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9664" y="3356992"/>
            <a:ext cx="3024336" cy="3383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Děkujeme za pozornost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15362" name="Picture 2" descr="C:\Users\Martin\Desktop\homer-alcoho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5416" y="476672"/>
            <a:ext cx="518457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Alkohol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err="1" smtClean="0"/>
              <a:t>ethanol</a:t>
            </a:r>
            <a:r>
              <a:rPr lang="cs-CZ" sz="2800" dirty="0" smtClean="0"/>
              <a:t> nebo </a:t>
            </a:r>
            <a:r>
              <a:rPr lang="cs-CZ" sz="2800" b="1" dirty="0" err="1" smtClean="0"/>
              <a:t>ethylalkohol</a:t>
            </a:r>
            <a:r>
              <a:rPr lang="cs-CZ" sz="2800" dirty="0" smtClean="0"/>
              <a:t> (hovorově </a:t>
            </a:r>
            <a:r>
              <a:rPr lang="cs-CZ" sz="2800" b="1" dirty="0" smtClean="0"/>
              <a:t>líh</a:t>
            </a:r>
            <a:r>
              <a:rPr lang="cs-CZ" sz="2800" dirty="0" smtClean="0"/>
              <a:t> či </a:t>
            </a:r>
            <a:r>
              <a:rPr lang="cs-CZ" sz="2800" b="1" dirty="0" smtClean="0"/>
              <a:t>alkohol</a:t>
            </a:r>
            <a:r>
              <a:rPr lang="cs-CZ" sz="2800" dirty="0" smtClean="0"/>
              <a:t>)</a:t>
            </a:r>
          </a:p>
          <a:p>
            <a:endParaRPr lang="cs-CZ" sz="2800" dirty="0" smtClean="0"/>
          </a:p>
          <a:p>
            <a:r>
              <a:rPr lang="cs-CZ" sz="2800" dirty="0" smtClean="0"/>
              <a:t>C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H</a:t>
            </a:r>
            <a:r>
              <a:rPr lang="cs-CZ" sz="2800" baseline="-25000" dirty="0" smtClean="0"/>
              <a:t>5</a:t>
            </a:r>
            <a:r>
              <a:rPr lang="cs-CZ" sz="2800" dirty="0" smtClean="0"/>
              <a:t>OH</a:t>
            </a:r>
          </a:p>
          <a:p>
            <a:endParaRPr lang="cs-CZ" sz="2800" dirty="0" smtClean="0"/>
          </a:p>
          <a:p>
            <a:pPr algn="just"/>
            <a:r>
              <a:rPr lang="cs-CZ" sz="2800" dirty="0" smtClean="0"/>
              <a:t>bezbarvá kapalina ostré, ale ve zředění příjemné alkoholické vůně, neomezeně mísitelná s v vodou</a:t>
            </a:r>
          </a:p>
          <a:p>
            <a:pPr algn="just"/>
            <a:r>
              <a:rPr lang="pt-BR" sz="2800" dirty="0" smtClean="0"/>
              <a:t>C</a:t>
            </a:r>
            <a:r>
              <a:rPr lang="pt-BR" sz="2800" baseline="-25000" dirty="0" smtClean="0"/>
              <a:t>6</a:t>
            </a:r>
            <a:r>
              <a:rPr lang="pt-BR" sz="2800" dirty="0" smtClean="0"/>
              <a:t>H</a:t>
            </a:r>
            <a:r>
              <a:rPr lang="pt-BR" sz="2800" baseline="-25000" dirty="0" smtClean="0"/>
              <a:t>12</a:t>
            </a:r>
            <a:r>
              <a:rPr lang="pt-BR" sz="2800" dirty="0" smtClean="0"/>
              <a:t>O</a:t>
            </a:r>
            <a:r>
              <a:rPr lang="pt-BR" sz="2800" baseline="-25000" dirty="0" smtClean="0"/>
              <a:t>6</a:t>
            </a:r>
            <a:r>
              <a:rPr lang="pt-BR" sz="2800" dirty="0" smtClean="0"/>
              <a:t> → 2 C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H</a:t>
            </a:r>
            <a:r>
              <a:rPr lang="pt-BR" sz="2800" baseline="-25000" dirty="0" smtClean="0"/>
              <a:t>5</a:t>
            </a:r>
            <a:r>
              <a:rPr lang="pt-BR" sz="2800" dirty="0" smtClean="0"/>
              <a:t>OH + 2 CO</a:t>
            </a:r>
            <a:r>
              <a:rPr lang="pt-BR" sz="2800" baseline="-25000" dirty="0" smtClean="0"/>
              <a:t>2</a:t>
            </a:r>
            <a:endParaRPr lang="cs-CZ" sz="2800" baseline="-25000" dirty="0" smtClean="0"/>
          </a:p>
          <a:p>
            <a:pPr algn="just"/>
            <a:r>
              <a:rPr lang="cs-CZ" sz="2800" dirty="0" smtClean="0"/>
              <a:t>teplota varu 78,3 °C </a:t>
            </a:r>
          </a:p>
          <a:p>
            <a:pPr algn="just">
              <a:buNone/>
            </a:pPr>
            <a:r>
              <a:rPr lang="cs-CZ" sz="2800" dirty="0" smtClean="0"/>
              <a:t>	(</a:t>
            </a:r>
            <a:r>
              <a:rPr lang="cs-CZ" sz="2800" dirty="0" err="1" smtClean="0"/>
              <a:t>methylalkohol</a:t>
            </a:r>
            <a:r>
              <a:rPr lang="cs-CZ" sz="2800" dirty="0" smtClean="0"/>
              <a:t> 64,7 °C)</a:t>
            </a:r>
          </a:p>
          <a:p>
            <a:pPr>
              <a:buNone/>
            </a:pPr>
            <a:endParaRPr lang="cs-CZ" baseline="-25000" dirty="0" smtClean="0"/>
          </a:p>
        </p:txBody>
      </p:sp>
      <p:pic>
        <p:nvPicPr>
          <p:cNvPr id="5" name="Picture 4" descr="Soubor:Ethanol-structur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348881"/>
            <a:ext cx="2088232" cy="1196096"/>
          </a:xfrm>
          <a:prstGeom prst="rect">
            <a:avLst/>
          </a:prstGeom>
          <a:noFill/>
        </p:spPr>
      </p:pic>
      <p:pic>
        <p:nvPicPr>
          <p:cNvPr id="16386" name="Picture 2" descr="C:\Users\Martin\Desktop\tumblr_md600tzY3c1rjn0luo1_5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09120"/>
            <a:ext cx="2845530" cy="2105692"/>
          </a:xfrm>
          <a:prstGeom prst="rect">
            <a:avLst/>
          </a:prstGeom>
          <a:noFill/>
        </p:spPr>
      </p:pic>
      <p:pic>
        <p:nvPicPr>
          <p:cNvPr id="6" name="Picture 2" descr="C:\Users\Martin\Desktop\NEV2b632f_piv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580" y="0"/>
            <a:ext cx="1928419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Alkohol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800" dirty="0" smtClean="0"/>
              <a:t>alkoholickým nápojem je lihovina, víno, pivo a jiné nápoje více než 0,5 objemového procenta alkoholu </a:t>
            </a: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</a:rPr>
              <a:t>(zákon č. 379/2005 Sb., o opatřeních k ochraně před škodami působenými tabákovými výrobky, alkoholem a jinými návykovými látkami a o změně souvisejících zákonů)</a:t>
            </a:r>
          </a:p>
          <a:p>
            <a:pPr algn="just"/>
            <a:r>
              <a:rPr lang="cs-CZ" sz="2800" dirty="0" smtClean="0"/>
              <a:t>každý alkohol jistý obsah metanolu má, přípustná je ale hodnota maximálně 15 gramů na litr čistého alkoholu </a:t>
            </a: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</a:rPr>
              <a:t>(vyhláška Ministerstva zemědělství č. 141/1997 Sb., o technických požadavcích na výrobu, skladování a zpracování lihu)</a:t>
            </a:r>
          </a:p>
        </p:txBody>
      </p:sp>
      <p:pic>
        <p:nvPicPr>
          <p:cNvPr id="4" name="Picture 2" descr="C:\Users\Martin\Desktop\NEV2b632f_p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580" y="0"/>
            <a:ext cx="1928419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Alkohol a kultura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Evropa je považovaná za světovou špičku, co se týče konzumace alkoholu. A Česká republika, kde jedinec v průměru vypije </a:t>
            </a:r>
            <a:r>
              <a:rPr lang="cs-CZ" u="sng" dirty="0" smtClean="0"/>
              <a:t>16,5 litrů čistého alkoholu </a:t>
            </a:r>
            <a:r>
              <a:rPr lang="cs-CZ" dirty="0" smtClean="0"/>
              <a:t>ročně, mezi evropskými státy suverénně stojí v čele</a:t>
            </a:r>
            <a:r>
              <a:rPr lang="cs-CZ" dirty="0" smtClean="0"/>
              <a:t>.</a:t>
            </a:r>
          </a:p>
          <a:p>
            <a:pPr algn="just"/>
            <a:r>
              <a:rPr lang="pl-PL" u="sng" dirty="0" smtClean="0"/>
              <a:t>159 </a:t>
            </a:r>
            <a:r>
              <a:rPr lang="pl-PL" u="sng" dirty="0" smtClean="0"/>
              <a:t>litrů piva</a:t>
            </a:r>
            <a:r>
              <a:rPr lang="pl-PL" dirty="0" smtClean="0"/>
              <a:t> </a:t>
            </a:r>
            <a:r>
              <a:rPr lang="pl-PL" dirty="0" smtClean="0"/>
              <a:t>na osobu a rok</a:t>
            </a:r>
            <a:endParaRPr lang="cs-CZ" dirty="0"/>
          </a:p>
        </p:txBody>
      </p:sp>
      <p:pic>
        <p:nvPicPr>
          <p:cNvPr id="5122" name="Picture 2" descr="C:\Users\Martin\Desktop\NEV2b632f_p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580" y="0"/>
            <a:ext cx="1928419" cy="1412776"/>
          </a:xfrm>
          <a:prstGeom prst="rect">
            <a:avLst/>
          </a:prstGeom>
          <a:noFill/>
        </p:spPr>
      </p:pic>
      <p:pic>
        <p:nvPicPr>
          <p:cNvPr id="5123" name="Picture 3" descr="C:\Users\Martin\Desktop\tumblr_m9a2rn4ZXJ1rz3xqko1_500_lar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149080"/>
            <a:ext cx="3196176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Alkohol a kultura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Evropa je považovaná za světovou špičku, co se týče konzumace alkoholu. A Česká republika, kde jedinec v průměru vypije 16,5 litrů čistého alkoholu ročně, mezi evropskými státy suverénně stojí v čele.</a:t>
            </a:r>
            <a:endParaRPr lang="cs-CZ" dirty="0"/>
          </a:p>
        </p:txBody>
      </p:sp>
      <p:pic>
        <p:nvPicPr>
          <p:cNvPr id="4098" name="Picture 2" descr="C:\Users\Martin\Desktop\Alcohol_by_Count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844824"/>
            <a:ext cx="9800113" cy="4464496"/>
          </a:xfrm>
          <a:prstGeom prst="rect">
            <a:avLst/>
          </a:prstGeom>
          <a:noFill/>
        </p:spPr>
      </p:pic>
      <p:pic>
        <p:nvPicPr>
          <p:cNvPr id="5" name="Picture 2" descr="C:\Users\Martin\Desktop\NEV2b632f_pi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580" y="0"/>
            <a:ext cx="1928419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Trestná činnost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cs-CZ" sz="3000" b="1" dirty="0" smtClean="0"/>
              <a:t>A) nedovolená </a:t>
            </a:r>
            <a:r>
              <a:rPr lang="cs-CZ" sz="3000" b="1" dirty="0" smtClean="0"/>
              <a:t>konzumace či opatřování </a:t>
            </a:r>
            <a:r>
              <a:rPr lang="cs-CZ" sz="3000" b="1" dirty="0" smtClean="0"/>
              <a:t>alkoholu</a:t>
            </a:r>
          </a:p>
          <a:p>
            <a:pPr lvl="1" algn="just"/>
            <a:r>
              <a:rPr lang="cs-CZ" sz="2600" dirty="0" smtClean="0"/>
              <a:t>TČ ohrožení pod vlivem návykové látky (</a:t>
            </a:r>
            <a:r>
              <a:rPr lang="cs-CZ" sz="2400" dirty="0" smtClean="0"/>
              <a:t>8154 </a:t>
            </a:r>
            <a:r>
              <a:rPr lang="cs-CZ" sz="2400" dirty="0" smtClean="0"/>
              <a:t>/12117)</a:t>
            </a:r>
            <a:endParaRPr lang="cs-CZ" sz="2600" dirty="0" smtClean="0"/>
          </a:p>
          <a:p>
            <a:pPr lvl="1" algn="just"/>
            <a:r>
              <a:rPr lang="cs-CZ" sz="2600" dirty="0" smtClean="0"/>
              <a:t>TČ podání alkoholu dítěti (33)</a:t>
            </a:r>
          </a:p>
          <a:p>
            <a:pPr lvl="1" algn="just"/>
            <a:r>
              <a:rPr lang="cs-CZ" sz="2600" b="1" dirty="0" smtClean="0"/>
              <a:t>dříve TČ nedovolená výroba lihu (2009 - 4)</a:t>
            </a:r>
            <a:endParaRPr lang="cs-CZ" sz="2600" b="1" dirty="0" smtClean="0"/>
          </a:p>
          <a:p>
            <a:pPr algn="just"/>
            <a:r>
              <a:rPr lang="cs-CZ" sz="3000" b="1" dirty="0" smtClean="0"/>
              <a:t>B) iniciace </a:t>
            </a:r>
            <a:r>
              <a:rPr lang="cs-CZ" sz="3000" b="1" dirty="0" smtClean="0"/>
              <a:t>trestné činnosti – odstranění morálních a sociálních </a:t>
            </a:r>
            <a:r>
              <a:rPr lang="cs-CZ" sz="3000" b="1" dirty="0" smtClean="0"/>
              <a:t>zábran</a:t>
            </a:r>
          </a:p>
          <a:p>
            <a:pPr lvl="1" algn="just"/>
            <a:r>
              <a:rPr lang="cs-CZ" sz="2600" dirty="0" smtClean="0"/>
              <a:t>TČ nebezpečné vyhrožování (</a:t>
            </a:r>
            <a:r>
              <a:rPr lang="cs-CZ" sz="2600" dirty="0" smtClean="0"/>
              <a:t>102</a:t>
            </a:r>
            <a:r>
              <a:rPr lang="cs-CZ" sz="2600" dirty="0" smtClean="0"/>
              <a:t>/</a:t>
            </a:r>
            <a:r>
              <a:rPr lang="cs-CZ" sz="2600" dirty="0" smtClean="0"/>
              <a:t>888)</a:t>
            </a:r>
          </a:p>
          <a:p>
            <a:pPr lvl="1" algn="just"/>
            <a:r>
              <a:rPr lang="cs-CZ" sz="2600" dirty="0" smtClean="0"/>
              <a:t>TČ výtržnictví (</a:t>
            </a:r>
            <a:r>
              <a:rPr lang="cs-CZ" sz="2600" dirty="0" smtClean="0"/>
              <a:t>528/3873)</a:t>
            </a:r>
            <a:endParaRPr lang="cs-CZ" sz="2600" dirty="0" smtClean="0"/>
          </a:p>
          <a:p>
            <a:pPr lvl="1" algn="just"/>
            <a:r>
              <a:rPr lang="cs-CZ" sz="2600" b="1" dirty="0" smtClean="0"/>
              <a:t>TČ znásilnění (14/151)</a:t>
            </a:r>
          </a:p>
          <a:p>
            <a:pPr lvl="1" algn="just"/>
            <a:r>
              <a:rPr lang="cs-CZ" sz="2600" b="1" dirty="0" smtClean="0"/>
              <a:t>TČ vraždy (18/89)</a:t>
            </a:r>
          </a:p>
          <a:p>
            <a:pPr lvl="1" algn="just"/>
            <a:r>
              <a:rPr lang="cs-CZ" sz="2600" dirty="0" smtClean="0"/>
              <a:t>TČ rvačky (3/</a:t>
            </a:r>
            <a:r>
              <a:rPr lang="cs-CZ" sz="2600" dirty="0" smtClean="0"/>
              <a:t> </a:t>
            </a:r>
            <a:r>
              <a:rPr lang="cs-CZ" sz="2600" dirty="0" smtClean="0"/>
              <a:t>29)</a:t>
            </a:r>
            <a:endParaRPr lang="cs-CZ" sz="2600" dirty="0" smtClean="0"/>
          </a:p>
          <a:p>
            <a:pPr lvl="1" algn="just"/>
            <a:r>
              <a:rPr lang="cs-CZ" sz="2600" dirty="0" smtClean="0"/>
              <a:t>TČ obecné ohrožení z nedbalosti (1/</a:t>
            </a:r>
            <a:r>
              <a:rPr lang="cs-CZ" sz="2600" dirty="0" smtClean="0"/>
              <a:t>35)</a:t>
            </a:r>
          </a:p>
          <a:p>
            <a:pPr lvl="1" algn="just"/>
            <a:r>
              <a:rPr lang="cs-CZ" sz="2600" dirty="0" smtClean="0"/>
              <a:t>TČ ublížení na zdraví</a:t>
            </a:r>
          </a:p>
          <a:p>
            <a:pPr lvl="2" algn="just"/>
            <a:r>
              <a:rPr lang="cs-CZ" sz="2200" dirty="0" smtClean="0"/>
              <a:t>těžké </a:t>
            </a:r>
            <a:r>
              <a:rPr lang="cs-CZ" sz="2200" dirty="0" smtClean="0"/>
              <a:t>ublížení na </a:t>
            </a:r>
            <a:r>
              <a:rPr lang="cs-CZ" sz="2200" dirty="0" smtClean="0"/>
              <a:t>zdraví (70/339)</a:t>
            </a:r>
          </a:p>
          <a:p>
            <a:pPr lvl="2" algn="just"/>
            <a:r>
              <a:rPr lang="cs-CZ" sz="2200" dirty="0" smtClean="0"/>
              <a:t>ublížení na zdraví (196/</a:t>
            </a:r>
            <a:r>
              <a:rPr lang="cs-CZ" sz="2200" dirty="0" smtClean="0"/>
              <a:t>1854)</a:t>
            </a:r>
          </a:p>
          <a:p>
            <a:pPr lvl="2" algn="just"/>
            <a:r>
              <a:rPr lang="cs-CZ" sz="2200" dirty="0" smtClean="0"/>
              <a:t>t</a:t>
            </a:r>
            <a:r>
              <a:rPr lang="cs-CZ" sz="2200" dirty="0" smtClean="0"/>
              <a:t>ěžké </a:t>
            </a:r>
            <a:r>
              <a:rPr lang="cs-CZ" sz="2200" dirty="0" smtClean="0"/>
              <a:t>ublížení na zdraví z </a:t>
            </a:r>
            <a:r>
              <a:rPr lang="cs-CZ" sz="2200" dirty="0" smtClean="0"/>
              <a:t>nedbalosti (63/698)</a:t>
            </a:r>
          </a:p>
          <a:p>
            <a:pPr lvl="2" algn="just"/>
            <a:r>
              <a:rPr lang="pl-PL" sz="2200" dirty="0" smtClean="0"/>
              <a:t>ublížení </a:t>
            </a:r>
            <a:r>
              <a:rPr lang="pl-PL" sz="2200" dirty="0" smtClean="0"/>
              <a:t>na zdraví z </a:t>
            </a:r>
            <a:r>
              <a:rPr lang="pl-PL" sz="2200" dirty="0" smtClean="0"/>
              <a:t>nedbalosti (12/</a:t>
            </a:r>
            <a:r>
              <a:rPr lang="cs-CZ" sz="2200" dirty="0" smtClean="0"/>
              <a:t>391)</a:t>
            </a:r>
            <a:endParaRPr lang="cs-CZ" sz="2200" dirty="0" smtClean="0"/>
          </a:p>
          <a:p>
            <a:pPr algn="just"/>
            <a:r>
              <a:rPr lang="cs-CZ" sz="3000" b="1" dirty="0" smtClean="0"/>
              <a:t>C) jiná souvislost s alkoholem</a:t>
            </a:r>
          </a:p>
          <a:p>
            <a:pPr lvl="1" algn="just"/>
            <a:r>
              <a:rPr lang="cs-CZ" sz="2600" dirty="0" smtClean="0"/>
              <a:t>TČ zanedbání povinné výživy</a:t>
            </a:r>
          </a:p>
          <a:p>
            <a:pPr lvl="1" algn="just"/>
            <a:r>
              <a:rPr lang="cs-CZ" sz="2600" dirty="0" smtClean="0"/>
              <a:t>TČ o</a:t>
            </a:r>
            <a:r>
              <a:rPr lang="cs-CZ" sz="2600" dirty="0" smtClean="0"/>
              <a:t>hrožování </a:t>
            </a:r>
            <a:r>
              <a:rPr lang="cs-CZ" sz="2600" dirty="0" smtClean="0"/>
              <a:t>výchovy dítěte</a:t>
            </a:r>
            <a:endParaRPr lang="cs-CZ" sz="2600" dirty="0" smtClean="0"/>
          </a:p>
          <a:p>
            <a:endParaRPr lang="cs-CZ" dirty="0"/>
          </a:p>
        </p:txBody>
      </p:sp>
      <p:pic>
        <p:nvPicPr>
          <p:cNvPr id="4" name="Picture 2" descr="C:\Users\Martin\Desktop\NEV2b632f_p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580" y="0"/>
            <a:ext cx="1928419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Dopravní nehody 2011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5 </a:t>
            </a:r>
            <a:r>
              <a:rPr lang="cs-CZ" sz="2800" dirty="0" smtClean="0"/>
              <a:t>242 nehod zaviněných pod vlivem alkoholu (tj. 7,5% z </a:t>
            </a:r>
            <a:r>
              <a:rPr lang="cs-CZ" sz="2800" dirty="0" smtClean="0"/>
              <a:t>celkového počtu)</a:t>
            </a:r>
          </a:p>
          <a:p>
            <a:r>
              <a:rPr lang="cs-CZ" sz="2800" dirty="0" smtClean="0"/>
              <a:t>89 </a:t>
            </a:r>
            <a:r>
              <a:rPr lang="cs-CZ" sz="2800" dirty="0" smtClean="0"/>
              <a:t>usmrcených osob (tj. 12,6% z celkového počtu) </a:t>
            </a:r>
            <a:endParaRPr lang="cs-CZ" sz="2800" dirty="0" smtClean="0"/>
          </a:p>
          <a:p>
            <a:r>
              <a:rPr lang="cs-CZ" sz="2800" dirty="0" smtClean="0"/>
              <a:t>2 701 osob </a:t>
            </a:r>
            <a:r>
              <a:rPr lang="cs-CZ" sz="2800" dirty="0" smtClean="0"/>
              <a:t>bylo </a:t>
            </a:r>
            <a:r>
              <a:rPr lang="cs-CZ" sz="2800" dirty="0" smtClean="0"/>
              <a:t>zraněno</a:t>
            </a:r>
            <a:endParaRPr lang="cs-CZ" sz="2800" dirty="0"/>
          </a:p>
        </p:txBody>
      </p:sp>
      <p:pic>
        <p:nvPicPr>
          <p:cNvPr id="2051" name="Picture 3" descr="C:\Users\Martin\Desktop\tumblr_lml22mOglM1qc9bbk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80000"/>
            <a:ext cx="4000675" cy="2664000"/>
          </a:xfrm>
          <a:prstGeom prst="rect">
            <a:avLst/>
          </a:prstGeom>
          <a:noFill/>
        </p:spPr>
      </p:pic>
      <p:pic>
        <p:nvPicPr>
          <p:cNvPr id="2053" name="Picture 5" descr="D:\Martin\Obrazky\719-vyhrazeno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0000"/>
            <a:ext cx="4248284" cy="3024336"/>
          </a:xfrm>
          <a:prstGeom prst="rect">
            <a:avLst/>
          </a:prstGeom>
          <a:noFill/>
        </p:spPr>
      </p:pic>
      <p:pic>
        <p:nvPicPr>
          <p:cNvPr id="8" name="Picture 2" descr="C:\Users\Martin\Desktop\drunk-driving-deaths-michig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0"/>
            <a:ext cx="1907704" cy="1430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Dopravní nehody 2011</a:t>
            </a:r>
            <a:endParaRPr lang="cs-CZ" dirty="0"/>
          </a:p>
        </p:txBody>
      </p:sp>
      <p:pic>
        <p:nvPicPr>
          <p:cNvPr id="1026" name="Picture 2" descr="C:\Users\Martin\Desktop\nehody 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8675139" cy="4095727"/>
          </a:xfrm>
          <a:prstGeom prst="rect">
            <a:avLst/>
          </a:prstGeom>
          <a:noFill/>
        </p:spPr>
      </p:pic>
      <p:pic>
        <p:nvPicPr>
          <p:cNvPr id="6" name="Picture 2" descr="C:\Users\Martin\Desktop\fatalcrashoregoncityjpg-4676dd57f7fdeda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0"/>
            <a:ext cx="1907704" cy="1430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Prevence kriminality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A) regulace  nabídky a dostupnosti alkoholu</a:t>
            </a:r>
          </a:p>
          <a:p>
            <a:pPr lvl="1"/>
            <a:r>
              <a:rPr lang="cs-CZ" dirty="0" smtClean="0"/>
              <a:t>kontrola produkce a dovozu, kontrola distribuce, cenová regulace</a:t>
            </a:r>
          </a:p>
        </p:txBody>
      </p:sp>
      <p:pic>
        <p:nvPicPr>
          <p:cNvPr id="5" name="Picture 2" descr="C:\Users\Martin\Desktop\NEV2b632f_p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580" y="0"/>
            <a:ext cx="1928419" cy="1412776"/>
          </a:xfrm>
          <a:prstGeom prst="rect">
            <a:avLst/>
          </a:prstGeom>
          <a:noFill/>
        </p:spPr>
      </p:pic>
      <p:pic>
        <p:nvPicPr>
          <p:cNvPr id="6146" name="Picture 2" descr="C:\Users\Martin\Desktop\prohibice_we_want_be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2381250" cy="2409825"/>
          </a:xfrm>
          <a:prstGeom prst="rect">
            <a:avLst/>
          </a:prstGeom>
          <a:noFill/>
        </p:spPr>
      </p:pic>
      <p:pic>
        <p:nvPicPr>
          <p:cNvPr id="6147" name="Picture 3" descr="C:\Users\Martin\Desktop\prohibic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491286"/>
            <a:ext cx="2232248" cy="3035857"/>
          </a:xfrm>
          <a:prstGeom prst="rect">
            <a:avLst/>
          </a:prstGeom>
          <a:noFill/>
        </p:spPr>
      </p:pic>
      <p:pic>
        <p:nvPicPr>
          <p:cNvPr id="6148" name="Picture 4" descr="C:\Users\Martin\Desktop\13673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437112"/>
            <a:ext cx="3456384" cy="1947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1699</TotalTime>
  <Words>347</Words>
  <Application>Microsoft Office PowerPoint</Application>
  <PresentationFormat>Předvádění na obrazovce (4:3)</PresentationFormat>
  <Paragraphs>54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Modul</vt:lpstr>
      <vt:lpstr>Trestná činnost páchaná  v souvislosti s alkoholem</vt:lpstr>
      <vt:lpstr>Alkohol</vt:lpstr>
      <vt:lpstr>Alkohol</vt:lpstr>
      <vt:lpstr>Alkohol a kultura</vt:lpstr>
      <vt:lpstr>Alkohol a kultura</vt:lpstr>
      <vt:lpstr>Trestná činnost</vt:lpstr>
      <vt:lpstr>Dopravní nehody 2011</vt:lpstr>
      <vt:lpstr>Dopravní nehody 2011</vt:lpstr>
      <vt:lpstr>Prevence kriminality</vt:lpstr>
      <vt:lpstr>Prevence kriminality</vt:lpstr>
      <vt:lpstr>Děkujeme za pozornost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Trestná činnost páchaná v souvislosti s alkoholem</dc:title>
  <dc:creator>Martin</dc:creator>
  <cp:lastModifiedBy>Martin</cp:lastModifiedBy>
  <cp:revision>71</cp:revision>
  <dcterms:created xsi:type="dcterms:W3CDTF">2012-11-26T13:02:44Z</dcterms:created>
  <dcterms:modified xsi:type="dcterms:W3CDTF">2012-12-20T11:48:51Z</dcterms:modified>
</cp:coreProperties>
</file>