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1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51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5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2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8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1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9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86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3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AFCA-50F0-491E-AE17-36C1047DBC90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4CDF-D3F6-436A-B002-C918843352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78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Počítačová kriminalita</a:t>
            </a:r>
            <a:br>
              <a:rPr lang="cs-CZ" dirty="0" smtClean="0"/>
            </a:br>
            <a:r>
              <a:rPr lang="cs-CZ" dirty="0" smtClean="0"/>
              <a:t>současný stav a vývojové tendence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JUDr. Josef Kuchta, </a:t>
            </a:r>
            <a:r>
              <a:rPr lang="cs-CZ" dirty="0" err="1" smtClean="0"/>
              <a:t>CSc</a:t>
            </a:r>
            <a:endParaRPr lang="cs-CZ" dirty="0" smtClean="0"/>
          </a:p>
          <a:p>
            <a:r>
              <a:rPr lang="cs-CZ" dirty="0" smtClean="0"/>
              <a:t>KTP </a:t>
            </a:r>
            <a:r>
              <a:rPr lang="cs-CZ" dirty="0" err="1" smtClean="0"/>
              <a:t>PrF</a:t>
            </a:r>
            <a:r>
              <a:rPr lang="cs-CZ" dirty="0" smtClean="0"/>
              <a:t>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455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Pachatelé :</a:t>
            </a:r>
          </a:p>
          <a:p>
            <a:r>
              <a:rPr lang="cs-CZ" dirty="0" smtClean="0"/>
              <a:t>Nejprve psychologické motivy, odpovídající charakteristice počítačů a internetu</a:t>
            </a:r>
          </a:p>
          <a:p>
            <a:r>
              <a:rPr lang="cs-CZ" dirty="0" smtClean="0"/>
              <a:t>Nyní motivy zištné, ideologické, teroristické</a:t>
            </a:r>
          </a:p>
          <a:p>
            <a:r>
              <a:rPr lang="cs-CZ" dirty="0" smtClean="0"/>
              <a:t>Poměr muži – ženy</a:t>
            </a:r>
          </a:p>
          <a:p>
            <a:r>
              <a:rPr lang="cs-CZ" dirty="0" smtClean="0"/>
              <a:t>U nás nedostatečně propracované charakteristiky – vzor u zahraničních výzkumů – např. americké výzkum y u </a:t>
            </a:r>
            <a:r>
              <a:rPr lang="cs-CZ" dirty="0" err="1" smtClean="0"/>
              <a:t>stalkingu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1584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:</a:t>
            </a:r>
          </a:p>
          <a:p>
            <a:r>
              <a:rPr lang="cs-CZ" dirty="0" smtClean="0"/>
              <a:t>Ve vztahu k potencionálním pachatelům a obětem – výchova</a:t>
            </a:r>
          </a:p>
          <a:p>
            <a:r>
              <a:rPr lang="cs-CZ" dirty="0" smtClean="0"/>
              <a:t>Technické zabránění pachatelům – ochrana počítačů, zabránění v přístupu</a:t>
            </a:r>
          </a:p>
          <a:p>
            <a:r>
              <a:rPr lang="cs-CZ" dirty="0"/>
              <a:t>L</a:t>
            </a:r>
            <a:r>
              <a:rPr lang="cs-CZ" dirty="0" smtClean="0"/>
              <a:t>egislativa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000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Represe :</a:t>
            </a:r>
          </a:p>
          <a:p>
            <a:r>
              <a:rPr lang="cs-CZ" dirty="0" smtClean="0"/>
              <a:t>Trestněprávní úprava v </a:t>
            </a:r>
            <a:r>
              <a:rPr lang="cs-CZ" dirty="0" err="1" smtClean="0"/>
              <a:t>TrZ</a:t>
            </a:r>
            <a:endParaRPr lang="cs-CZ" dirty="0" smtClean="0"/>
          </a:p>
          <a:p>
            <a:r>
              <a:rPr lang="cs-CZ" dirty="0" smtClean="0"/>
              <a:t>Rozšíření trestnosti právnických osob</a:t>
            </a:r>
          </a:p>
          <a:p>
            <a:r>
              <a:rPr lang="cs-CZ" dirty="0" smtClean="0"/>
              <a:t>Nové způsoby zacházení s pachateli – trest zákazu práce s internetem</a:t>
            </a:r>
          </a:p>
          <a:p>
            <a:r>
              <a:rPr lang="cs-CZ" dirty="0" smtClean="0"/>
              <a:t>Nová úprava v trestním řádu, resp. v zákoně o mezinárodní justiční spolupráci</a:t>
            </a:r>
          </a:p>
          <a:p>
            <a:r>
              <a:rPr lang="cs-CZ" dirty="0" smtClean="0"/>
              <a:t>Organizace orgánů činných v trestním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78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Kybernetická bezpečnost.</a:t>
            </a:r>
          </a:p>
          <a:p>
            <a:r>
              <a:rPr lang="cs-CZ" dirty="0" smtClean="0"/>
              <a:t>Úkol státu zabraňovat závažným napadením, ochrana před napadením významných informačních systémů a kritické </a:t>
            </a:r>
            <a:r>
              <a:rPr lang="cs-CZ" dirty="0" err="1" smtClean="0"/>
              <a:t>iánformační</a:t>
            </a:r>
            <a:r>
              <a:rPr lang="cs-CZ" dirty="0" smtClean="0"/>
              <a:t> struktury.</a:t>
            </a:r>
          </a:p>
          <a:p>
            <a:r>
              <a:rPr lang="cs-CZ" dirty="0" smtClean="0"/>
              <a:t>Zákon č. 181/2014 Sb. s prováděcími vyhláškami</a:t>
            </a:r>
          </a:p>
          <a:p>
            <a:r>
              <a:rPr lang="cs-CZ" dirty="0" smtClean="0"/>
              <a:t>Návrhy- omezení přístupu k internetu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932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Další směry vývoje počítačové kriminality.</a:t>
            </a:r>
          </a:p>
          <a:p>
            <a:r>
              <a:rPr lang="cs-CZ" dirty="0" smtClean="0"/>
              <a:t>Objektem útoku převážně informace</a:t>
            </a:r>
          </a:p>
          <a:p>
            <a:r>
              <a:rPr lang="cs-CZ" dirty="0" smtClean="0"/>
              <a:t>Mobilní zařízení jako nástroj útoku</a:t>
            </a:r>
          </a:p>
          <a:p>
            <a:r>
              <a:rPr lang="cs-CZ" dirty="0" smtClean="0"/>
              <a:t>Rozšíření útoků proti kybernetické bezpečnosti</a:t>
            </a:r>
          </a:p>
          <a:p>
            <a:r>
              <a:rPr lang="cs-CZ" dirty="0" smtClean="0"/>
              <a:t>Cílevědomé útoky soukromých skupin</a:t>
            </a:r>
          </a:p>
          <a:p>
            <a:r>
              <a:rPr lang="cs-CZ" dirty="0" smtClean="0"/>
              <a:t>Masívní šíření nepravdivých údajů</a:t>
            </a:r>
          </a:p>
          <a:p>
            <a:r>
              <a:rPr lang="cs-CZ" dirty="0" smtClean="0"/>
              <a:t>Prohlubování střetu mezi ochranou soukromí a požadavky na bezpečnost.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05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Blíže viz např. nejnověji :</a:t>
            </a:r>
          </a:p>
          <a:p>
            <a:r>
              <a:rPr lang="cs-CZ" dirty="0" err="1" smtClean="0"/>
              <a:t>Smejkal,V</a:t>
            </a:r>
            <a:r>
              <a:rPr lang="cs-CZ" dirty="0" smtClean="0"/>
              <a:t>.  Kybernetická kriminalita, Plzeň: Aleš Čeněk, 2015</a:t>
            </a:r>
          </a:p>
          <a:p>
            <a:r>
              <a:rPr lang="cs-CZ" dirty="0" smtClean="0"/>
              <a:t>Dále např. publikace vydávané speciálním Ústavem počítačových technologií na Právnické fakultě v Brně.</a:t>
            </a:r>
          </a:p>
          <a:p>
            <a:endParaRPr lang="cs-CZ" dirty="0"/>
          </a:p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32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Počítačová kriminalita – závažný fenomén u nás i v celosvětovém rámci.</a:t>
            </a:r>
          </a:p>
          <a:p>
            <a:r>
              <a:rPr lang="cs-CZ" dirty="0" smtClean="0"/>
              <a:t>Neustálý technický a technologický rozvoj</a:t>
            </a:r>
          </a:p>
          <a:p>
            <a:r>
              <a:rPr lang="cs-CZ" dirty="0" smtClean="0"/>
              <a:t>Značné škody</a:t>
            </a:r>
          </a:p>
          <a:p>
            <a:r>
              <a:rPr lang="cs-CZ" dirty="0" smtClean="0"/>
              <a:t>Nebezpečí do budoucna </a:t>
            </a:r>
          </a:p>
          <a:p>
            <a:r>
              <a:rPr lang="cs-CZ" dirty="0" smtClean="0"/>
              <a:t>Nedostatečná právní úprava</a:t>
            </a:r>
          </a:p>
          <a:p>
            <a:r>
              <a:rPr lang="cs-CZ" dirty="0" smtClean="0"/>
              <a:t>Základ : Budapešťská úmluva z roku 2001</a:t>
            </a:r>
          </a:p>
          <a:p>
            <a:r>
              <a:rPr lang="cs-CZ" dirty="0" smtClean="0"/>
              <a:t>Úmluva Rady Evropy z roku 2005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0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změnám dochází a bude docházet zejména v těchto oblastech :</a:t>
            </a:r>
          </a:p>
          <a:p>
            <a:r>
              <a:rPr lang="cs-CZ" dirty="0" smtClean="0"/>
              <a:t>Změna terminologického názvosloví a upřesnění pojmu</a:t>
            </a:r>
          </a:p>
          <a:p>
            <a:r>
              <a:rPr lang="cs-CZ" dirty="0" smtClean="0"/>
              <a:t>Nové specifické podoby jednání a formy provedení</a:t>
            </a:r>
          </a:p>
          <a:p>
            <a:r>
              <a:rPr lang="cs-CZ" dirty="0" smtClean="0"/>
              <a:t>Změny a rozšíření jurisdikce států ke stíhání</a:t>
            </a:r>
          </a:p>
          <a:p>
            <a:r>
              <a:rPr lang="cs-CZ" dirty="0" smtClean="0"/>
              <a:t>Změna charakteristik pachatelů</a:t>
            </a:r>
          </a:p>
        </p:txBody>
      </p:sp>
    </p:spTree>
    <p:extLst>
      <p:ext uri="{BB962C8B-B14F-4D97-AF65-F5344CB8AC3E}">
        <p14:creationId xmlns:p14="http://schemas.microsoft.com/office/powerpoint/2010/main" val="282727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Dopady zavedení trestní odpovědnosti právnických osob</a:t>
            </a:r>
          </a:p>
          <a:p>
            <a:r>
              <a:rPr lang="cs-CZ" dirty="0" smtClean="0"/>
              <a:t>Změna způsobu vedení vyšetřování a dokazování</a:t>
            </a:r>
          </a:p>
          <a:p>
            <a:r>
              <a:rPr lang="cs-CZ" dirty="0" smtClean="0"/>
              <a:t>Nutnost legislativních úprav</a:t>
            </a:r>
          </a:p>
          <a:p>
            <a:r>
              <a:rPr lang="cs-CZ" dirty="0" smtClean="0"/>
              <a:t>Zavádění nových způsobů trestání</a:t>
            </a:r>
          </a:p>
          <a:p>
            <a:r>
              <a:rPr lang="cs-CZ" dirty="0" smtClean="0"/>
              <a:t>Nové způsoby prevence včetně kybernetické bezpečnosti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675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Počítačová kriminalita</a:t>
            </a:r>
          </a:p>
          <a:p>
            <a:r>
              <a:rPr lang="cs-CZ" dirty="0" smtClean="0"/>
              <a:t>Kybernetická kriminalita</a:t>
            </a:r>
          </a:p>
          <a:p>
            <a:r>
              <a:rPr lang="cs-CZ" dirty="0" smtClean="0"/>
              <a:t>Internetová kriminalita</a:t>
            </a:r>
          </a:p>
          <a:p>
            <a:r>
              <a:rPr lang="cs-CZ" dirty="0" smtClean="0"/>
              <a:t>Informační kriminalita</a:t>
            </a:r>
          </a:p>
          <a:p>
            <a:r>
              <a:rPr lang="cs-CZ" dirty="0" smtClean="0"/>
              <a:t>Informatická kriminalita</a:t>
            </a:r>
          </a:p>
          <a:p>
            <a:r>
              <a:rPr lang="cs-CZ" dirty="0" smtClean="0"/>
              <a:t>E-kriminalita</a:t>
            </a:r>
          </a:p>
          <a:p>
            <a:r>
              <a:rPr lang="cs-CZ" dirty="0" smtClean="0"/>
              <a:t>Každý z těchto pojmů má svůj význam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81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Charakteristika počítačové kriminality:</a:t>
            </a:r>
          </a:p>
          <a:p>
            <a:r>
              <a:rPr lang="cs-CZ" dirty="0" smtClean="0"/>
              <a:t>Vysoká </a:t>
            </a:r>
            <a:r>
              <a:rPr lang="cs-CZ" dirty="0" err="1" smtClean="0"/>
              <a:t>diskretnost</a:t>
            </a:r>
            <a:r>
              <a:rPr lang="cs-CZ" dirty="0" smtClean="0"/>
              <a:t> a latence</a:t>
            </a:r>
          </a:p>
          <a:p>
            <a:r>
              <a:rPr lang="cs-CZ" dirty="0" smtClean="0"/>
              <a:t>Značné škody</a:t>
            </a:r>
          </a:p>
          <a:p>
            <a:r>
              <a:rPr lang="cs-CZ" dirty="0" smtClean="0"/>
              <a:t>Specifika pachatelů – různé vrstvy, různé motivy</a:t>
            </a:r>
          </a:p>
          <a:p>
            <a:r>
              <a:rPr lang="cs-CZ" dirty="0" smtClean="0"/>
              <a:t>Složité způsoby odhalování a dokazování</a:t>
            </a:r>
          </a:p>
          <a:p>
            <a:r>
              <a:rPr lang="cs-CZ" dirty="0" smtClean="0"/>
              <a:t>Zvýšený podíl organizovaných pachatelů</a:t>
            </a:r>
          </a:p>
          <a:p>
            <a:r>
              <a:rPr lang="cs-CZ" dirty="0" smtClean="0"/>
              <a:t>Mezinárodní charakter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09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boje s touto trestnou činností</a:t>
            </a:r>
          </a:p>
          <a:p>
            <a:r>
              <a:rPr lang="cs-CZ" dirty="0" smtClean="0"/>
              <a:t>Subjekty prevence – v první řadě oběti, ale i stát v případě napadení veřejných zájmů</a:t>
            </a:r>
          </a:p>
          <a:p>
            <a:r>
              <a:rPr lang="cs-CZ" dirty="0" smtClean="0"/>
              <a:t>Snadno dostupné prostředky páchání</a:t>
            </a:r>
          </a:p>
          <a:p>
            <a:r>
              <a:rPr lang="cs-CZ" dirty="0" smtClean="0"/>
              <a:t>Tolerance, případně i uznání společností</a:t>
            </a:r>
          </a:p>
          <a:p>
            <a:r>
              <a:rPr lang="cs-CZ" dirty="0" smtClean="0"/>
              <a:t>Nedostatečné právní vědomí pachatelů i společnosti</a:t>
            </a:r>
          </a:p>
        </p:txBody>
      </p:sp>
    </p:spTree>
    <p:extLst>
      <p:ext uri="{BB962C8B-B14F-4D97-AF65-F5344CB8AC3E}">
        <p14:creationId xmlns:p14="http://schemas.microsoft.com/office/powerpoint/2010/main" val="324587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Aktuální typy útoků:</a:t>
            </a:r>
          </a:p>
          <a:p>
            <a:r>
              <a:rPr lang="cs-CZ" dirty="0" smtClean="0"/>
              <a:t>Nigerijský spam, </a:t>
            </a:r>
            <a:r>
              <a:rPr lang="cs-CZ" dirty="0" err="1" smtClean="0"/>
              <a:t>phishing</a:t>
            </a:r>
            <a:r>
              <a:rPr lang="cs-CZ" dirty="0" smtClean="0"/>
              <a:t>, </a:t>
            </a:r>
            <a:r>
              <a:rPr lang="cs-CZ" dirty="0" err="1" smtClean="0"/>
              <a:t>ransomware</a:t>
            </a:r>
            <a:r>
              <a:rPr lang="cs-CZ" dirty="0" smtClean="0"/>
              <a:t>, </a:t>
            </a:r>
            <a:r>
              <a:rPr lang="cs-CZ" dirty="0" err="1" smtClean="0"/>
              <a:t>adware</a:t>
            </a:r>
            <a:r>
              <a:rPr lang="cs-CZ" dirty="0" smtClean="0"/>
              <a:t>, </a:t>
            </a:r>
            <a:r>
              <a:rPr lang="cs-CZ" dirty="0" err="1" smtClean="0"/>
              <a:t>spyware</a:t>
            </a:r>
            <a:r>
              <a:rPr lang="cs-CZ" dirty="0" smtClean="0"/>
              <a:t>, trojský kůň,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bombs</a:t>
            </a:r>
            <a:r>
              <a:rPr lang="cs-CZ" dirty="0" smtClean="0"/>
              <a:t>, </a:t>
            </a:r>
            <a:r>
              <a:rPr lang="cs-CZ" dirty="0" err="1" smtClean="0"/>
              <a:t>pharming</a:t>
            </a:r>
            <a:r>
              <a:rPr lang="cs-CZ" dirty="0" smtClean="0"/>
              <a:t> </a:t>
            </a:r>
            <a:r>
              <a:rPr lang="cs-CZ" dirty="0" err="1" smtClean="0"/>
              <a:t>crimeware</a:t>
            </a:r>
            <a:r>
              <a:rPr lang="cs-CZ" dirty="0" smtClean="0"/>
              <a:t>, </a:t>
            </a:r>
            <a:r>
              <a:rPr lang="cs-CZ" dirty="0" err="1" smtClean="0"/>
              <a:t>hacking</a:t>
            </a:r>
            <a:r>
              <a:rPr lang="cs-CZ" dirty="0" smtClean="0"/>
              <a:t>, cracking, </a:t>
            </a:r>
            <a:r>
              <a:rPr lang="cs-CZ" dirty="0" err="1" smtClean="0"/>
              <a:t>spoofing</a:t>
            </a:r>
            <a:r>
              <a:rPr lang="cs-CZ" dirty="0" smtClean="0"/>
              <a:t>, </a:t>
            </a:r>
            <a:r>
              <a:rPr lang="cs-CZ" dirty="0" err="1" smtClean="0"/>
              <a:t>phreaking,cybersquatting</a:t>
            </a:r>
            <a:r>
              <a:rPr lang="cs-CZ" dirty="0" smtClean="0"/>
              <a:t>, </a:t>
            </a:r>
            <a:r>
              <a:rPr lang="cs-CZ" dirty="0" err="1" smtClean="0"/>
              <a:t>carding</a:t>
            </a:r>
            <a:r>
              <a:rPr lang="cs-CZ" dirty="0" smtClean="0"/>
              <a:t>, </a:t>
            </a:r>
            <a:r>
              <a:rPr lang="cs-CZ" dirty="0" err="1" smtClean="0"/>
              <a:t>skimming</a:t>
            </a:r>
            <a:r>
              <a:rPr lang="cs-CZ" dirty="0" smtClean="0"/>
              <a:t>, </a:t>
            </a:r>
            <a:r>
              <a:rPr lang="cs-CZ" dirty="0" err="1" smtClean="0"/>
              <a:t>hoax</a:t>
            </a:r>
            <a:r>
              <a:rPr lang="cs-CZ" dirty="0" smtClean="0"/>
              <a:t>, </a:t>
            </a:r>
            <a:r>
              <a:rPr lang="cs-CZ" dirty="0" err="1" smtClean="0"/>
              <a:t>backdoor</a:t>
            </a:r>
            <a:r>
              <a:rPr lang="cs-CZ" dirty="0" smtClean="0"/>
              <a:t> útok, </a:t>
            </a:r>
            <a:r>
              <a:rPr lang="cs-CZ" dirty="0" err="1" smtClean="0"/>
              <a:t>keylogger</a:t>
            </a:r>
            <a:r>
              <a:rPr lang="cs-CZ" dirty="0" smtClean="0"/>
              <a:t>, </a:t>
            </a:r>
            <a:r>
              <a:rPr lang="cs-CZ" dirty="0" err="1" smtClean="0"/>
              <a:t>defacement</a:t>
            </a:r>
            <a:endParaRPr lang="cs-CZ" dirty="0" smtClean="0"/>
          </a:p>
          <a:p>
            <a:r>
              <a:rPr lang="cs-CZ" dirty="0" err="1" smtClean="0"/>
              <a:t>DDoS</a:t>
            </a:r>
            <a:r>
              <a:rPr lang="cs-CZ" dirty="0" smtClean="0"/>
              <a:t> – </a:t>
            </a:r>
            <a:r>
              <a:rPr lang="cs-CZ" dirty="0" err="1" smtClean="0"/>
              <a:t>Distributed</a:t>
            </a:r>
            <a:r>
              <a:rPr lang="cs-CZ" dirty="0" smtClean="0"/>
              <a:t> </a:t>
            </a:r>
            <a:r>
              <a:rPr lang="cs-CZ" dirty="0" err="1" smtClean="0"/>
              <a:t>denial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5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Změněné způsoby provádění klasické TČ:</a:t>
            </a:r>
          </a:p>
          <a:p>
            <a:r>
              <a:rPr lang="cs-CZ" dirty="0" err="1" smtClean="0"/>
              <a:t>Kybergrooming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Kyberstalking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Kyberšikana</a:t>
            </a:r>
            <a:r>
              <a:rPr lang="cs-CZ" dirty="0" smtClean="0"/>
              <a:t>,</a:t>
            </a:r>
          </a:p>
          <a:p>
            <a:r>
              <a:rPr lang="cs-CZ" dirty="0" smtClean="0"/>
              <a:t>Happy </a:t>
            </a:r>
            <a:r>
              <a:rPr lang="cs-CZ" dirty="0" err="1" smtClean="0"/>
              <a:t>slapping</a:t>
            </a:r>
            <a:endParaRPr lang="cs-CZ" dirty="0" smtClean="0"/>
          </a:p>
          <a:p>
            <a:r>
              <a:rPr lang="cs-CZ" dirty="0" err="1" smtClean="0"/>
              <a:t>Kybermobbing</a:t>
            </a:r>
            <a:endParaRPr lang="cs-CZ" dirty="0" smtClean="0"/>
          </a:p>
          <a:p>
            <a:r>
              <a:rPr lang="cs-CZ" dirty="0" smtClean="0"/>
              <a:t>kyberterorismus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917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472</Words>
  <Application>Microsoft Office PowerPoint</Application>
  <PresentationFormat>Předvádění na obrazovce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Počítačová kriminalita současný stav a vývojové tendence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Kuchta</dc:creator>
  <cp:lastModifiedBy>Josef Kuchta</cp:lastModifiedBy>
  <cp:revision>8</cp:revision>
  <dcterms:created xsi:type="dcterms:W3CDTF">2016-01-21T13:18:36Z</dcterms:created>
  <dcterms:modified xsi:type="dcterms:W3CDTF">2016-02-02T15:31:18Z</dcterms:modified>
</cp:coreProperties>
</file>