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2" autoAdjust="0"/>
  </p:normalViewPr>
  <p:slideViewPr>
    <p:cSldViewPr>
      <p:cViewPr varScale="1">
        <p:scale>
          <a:sx n="63" d="100"/>
          <a:sy n="63" d="100"/>
        </p:scale>
        <p:origin x="13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p:txBody>
          <a:bodyPr/>
          <a:lstStyle/>
          <a:p>
            <a:fld id="{95EC1D4A-A796-47C3-A63E-CE236FB377E2}" type="datetimeFigureOut">
              <a:rPr lang="cs-CZ" smtClean="0"/>
              <a:t>31.03.2022</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AC57A5DF-1266-40EA-9282-1E66B9DE06C0}"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AC57A5DF-1266-40EA-9282-1E66B9DE06C0}"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31.03.2022</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95EC1D4A-A796-47C3-A63E-CE236FB377E2}" type="datetimeFigureOut">
              <a:rPr lang="cs-CZ" smtClean="0"/>
              <a:t>31.03.2022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Kliknutím lze upravit styly předlohy textu.</a:t>
            </a:r>
          </a:p>
        </p:txBody>
      </p:sp>
      <p:sp>
        <p:nvSpPr>
          <p:cNvPr id="7" name="Zástupný symbol pro datum 6"/>
          <p:cNvSpPr>
            <a:spLocks noGrp="1"/>
          </p:cNvSpPr>
          <p:nvPr>
            <p:ph type="dt" sz="half" idx="10"/>
          </p:nvPr>
        </p:nvSpPr>
        <p:spPr/>
        <p:txBody>
          <a:bodyPr/>
          <a:lstStyle/>
          <a:p>
            <a:fld id="{95EC1D4A-A796-47C3-A63E-CE236FB377E2}" type="datetimeFigureOut">
              <a:rPr lang="cs-CZ" smtClean="0"/>
              <a:t>31.03.2022</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AC57A5DF-1266-40EA-9282-1E66B9DE06C0}" type="slidenum">
              <a:rPr lang="cs-CZ" smtClean="0"/>
              <a:t>‹#›</a:t>
            </a:fld>
            <a:endParaRPr lang="cs-CZ"/>
          </a:p>
        </p:txBody>
      </p:sp>
      <p:sp>
        <p:nvSpPr>
          <p:cNvPr id="23" name="Nadpis 22"/>
          <p:cNvSpPr>
            <a:spLocks noGrp="1"/>
          </p:cNvSpPr>
          <p:nvPr>
            <p:ph type="title"/>
          </p:nvPr>
        </p:nvSpPr>
        <p:spPr/>
        <p:txBody>
          <a:bodyPr rtlCol="0" anchor="b" anchorCtr="0"/>
          <a:lstStyle/>
          <a:p>
            <a:r>
              <a:rPr kumimoji="0" lang="cs-CZ"/>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95EC1D4A-A796-47C3-A63E-CE236FB377E2}" type="datetimeFigureOut">
              <a:rPr lang="cs-CZ" smtClean="0"/>
              <a:t>31.03.2022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95EC1D4A-A796-47C3-A63E-CE236FB377E2}" type="datetimeFigureOut">
              <a:rPr lang="cs-CZ" smtClean="0"/>
              <a:t>31.03.2022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57A5DF-1266-40EA-9282-1E66B9DE06C0}"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31.03.2022</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AC57A5DF-1266-40EA-9282-1E66B9DE06C0}"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95EC1D4A-A796-47C3-A63E-CE236FB377E2}" type="datetimeFigureOut">
              <a:rPr lang="cs-CZ" smtClean="0"/>
              <a:t>31.03.2022</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EC1D4A-A796-47C3-A63E-CE236FB377E2}" type="datetimeFigureOut">
              <a:rPr lang="cs-CZ" smtClean="0"/>
              <a:t>31.03.2022</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57A5DF-1266-40EA-9282-1E66B9DE06C0}"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normAutofit/>
          </a:bodyPr>
          <a:lstStyle/>
          <a:p>
            <a:endParaRPr lang="cs-CZ" sz="2200" i="1" dirty="0">
              <a:solidFill>
                <a:schemeClr val="tx1"/>
              </a:solidFill>
            </a:endParaRPr>
          </a:p>
          <a:p>
            <a:r>
              <a:rPr lang="cs-CZ" dirty="0">
                <a:solidFill>
                  <a:srgbClr val="C00000"/>
                </a:solidFill>
              </a:rPr>
              <a:t>Trestní právo z pohledu soudního znalce z oboru zdravotnictví, odvětví psychiatrie</a:t>
            </a:r>
          </a:p>
        </p:txBody>
      </p:sp>
      <p:sp>
        <p:nvSpPr>
          <p:cNvPr id="2" name="Nadpis 1"/>
          <p:cNvSpPr>
            <a:spLocks noGrp="1"/>
          </p:cNvSpPr>
          <p:nvPr>
            <p:ph type="ctrTitle"/>
          </p:nvPr>
        </p:nvSpPr>
        <p:spPr/>
        <p:txBody>
          <a:bodyPr/>
          <a:lstStyle/>
          <a:p>
            <a:br>
              <a:rPr lang="cs-CZ" sz="1600" i="1"/>
            </a:br>
            <a:br>
              <a:rPr lang="cs-CZ" dirty="0"/>
            </a:br>
            <a:endParaRPr lang="cs-CZ" dirty="0"/>
          </a:p>
        </p:txBody>
      </p:sp>
      <p:pic>
        <p:nvPicPr>
          <p:cNvPr id="4" name="Zvuk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440738" y="6154738"/>
            <a:ext cx="487362" cy="487362"/>
          </a:xfrm>
          <a:prstGeom prst="rect">
            <a:avLst/>
          </a:prstGeom>
        </p:spPr>
      </p:pic>
    </p:spTree>
    <p:custDataLst>
      <p:tags r:id="rId1"/>
    </p:custDataLst>
    <p:extLst>
      <p:ext uri="{BB962C8B-B14F-4D97-AF65-F5344CB8AC3E}">
        <p14:creationId xmlns:p14="http://schemas.microsoft.com/office/powerpoint/2010/main" val="115784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Ochranné léčení se může vykonat ve věznici nebo ve zdravotnickém zařízení (§ 99/4). Ústavní léčení může soud změnit na ambulantní a naopak, případně může léčení změnit na zabezpečovací detenci (§ 99/5).</a:t>
            </a:r>
          </a:p>
          <a:p>
            <a:pPr marL="0" indent="0">
              <a:buNone/>
            </a:pPr>
            <a:r>
              <a:rPr lang="cs-CZ" dirty="0"/>
              <a:t>Ochranné léčení trvá, dokud to vyžaduje jeho účel, nejdéle ale 2 léta. Není–</a:t>
            </a:r>
            <a:r>
              <a:rPr lang="cs-CZ" dirty="0" err="1"/>
              <a:t>li</a:t>
            </a:r>
            <a:r>
              <a:rPr lang="cs-CZ" dirty="0"/>
              <a:t>  léčba ukončena, rozhodne soud o jejím prodloužení, a to i opakovaně (§ 99/6). </a:t>
            </a:r>
          </a:p>
          <a:p>
            <a:pPr marL="0" indent="0">
              <a:buNone/>
            </a:pPr>
            <a:r>
              <a:rPr lang="cs-CZ" dirty="0"/>
              <a:t>O propuštění z ochranného léčení rozhoduje soud.</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0164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7030A0"/>
                </a:solidFill>
              </a:rPr>
              <a:t>2. kazuistika – porucha osobnosti (psychopatie)</a:t>
            </a: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a:t>Sedmadvacetiletý muž napadl  otce a způsobil mu závažné zranění. Svůj čin zdůvodňoval tím, že ho jeho otec celý život omezoval a vnucoval mu svoje názory. Posuzovaný dlouhodobě nikde nepracoval, pil alkohol, příležitostně bral drogy a hrál na automatech. Výsledkem tohoto životního stylu bylo, že se zadlužil. Chtěl po otci, aby jeho dluhy uhradil, ten to však po předchozích špatných zkušenostech odmítl, a to bylo důvodem agresivního chování posuzovaného. Posuzovaný již byl opakovaně trestán za majetkovou i násilnou trestnou činnost, byl několikrát krátkodobě léčen v psychiatrické nemocnici pro opakovaná sebepoškození.</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85848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a:t>
            </a:r>
            <a:endParaRPr lang="cs-CZ" dirty="0"/>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cs-CZ" dirty="0"/>
              <a:t>Posuzovaný trpí smíšenou poruchou osobnosti s převahou rysů disociálních.</a:t>
            </a:r>
          </a:p>
          <a:p>
            <a:pPr marL="0" indent="0">
              <a:buNone/>
            </a:pPr>
            <a:r>
              <a:rPr lang="cs-CZ" dirty="0"/>
              <a:t>Porucha osobnosti vlastně není duševní poruchou v pravém slova smyslu . Spíše se jedná o disharmonické, nevyvážené charakterové a  </a:t>
            </a:r>
            <a:r>
              <a:rPr lang="cs-CZ" dirty="0" err="1"/>
              <a:t>temperamentové</a:t>
            </a:r>
            <a:r>
              <a:rPr lang="cs-CZ" dirty="0"/>
              <a:t> vlastnosti určité osoby (ve dřívějších klasifikačních systémech byly používány poměrně výstižné pojmy jako psychopatie, </a:t>
            </a:r>
            <a:r>
              <a:rPr lang="cs-CZ" dirty="0" err="1"/>
              <a:t>charakteropatie</a:t>
            </a:r>
            <a:r>
              <a:rPr lang="cs-CZ" dirty="0"/>
              <a:t>  a další).</a:t>
            </a:r>
          </a:p>
          <a:p>
            <a:pPr marL="0" indent="0">
              <a:buNone/>
            </a:pPr>
            <a:r>
              <a:rPr lang="cs-CZ" dirty="0"/>
              <a:t>Smíšená porucha osobnosti s výše uvedenými rysy se vyznačuje emoční nestálostí a nedostatečnou kontrolu impulzivity . Dále se tato porucha vyznačuje vyhledáváním vzrušení , lhostejnost ke chvále a kritice , trvalý postojem nezodpovědnosti a bezohlednosti vůči společenským pravidlům a závazkům , neschopností zakoušet vinu a poučit se ze zkušeností, zvláště trestu . Je výrazná tendence ke svádění viny na jiné nebo poskytování plausibilních racionalizací konfliktů se společností.</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778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28600"/>
            <a:ext cx="8534400" cy="758952"/>
          </a:xfrm>
        </p:spPr>
        <p:txBody>
          <a:bodyPr/>
          <a:lstStyle/>
          <a:p>
            <a:r>
              <a:rPr lang="cs-CZ" dirty="0">
                <a:solidFill>
                  <a:srgbClr val="00B050"/>
                </a:solidFill>
              </a:rPr>
              <a:t>Psychiatrické hledisko 2 </a:t>
            </a:r>
            <a:endParaRPr lang="cs-CZ" dirty="0"/>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cs-CZ" dirty="0"/>
              <a:t>Porucha osobnosti se většinou nezohledňuje při posuzování ovládacích a rozpoznávacích schopnosti ve smyslu jejich redukce nebo dokonce vymizení právě proto , že se nejedná o duševní onemocnění v pravém slova smyslu , kterým je pacient zaskočen , ale o více méně konstantní charakterové a </a:t>
            </a:r>
            <a:r>
              <a:rPr lang="cs-CZ" dirty="0" err="1"/>
              <a:t>temperamentové</a:t>
            </a:r>
            <a:r>
              <a:rPr lang="cs-CZ" dirty="0"/>
              <a:t> </a:t>
            </a:r>
            <a:r>
              <a:rPr lang="cs-CZ"/>
              <a:t>vybavení osobnosti, </a:t>
            </a:r>
            <a:r>
              <a:rPr lang="cs-CZ" dirty="0"/>
              <a:t>se kterým se jedinec musí naučit žít a své impulsy ovládat.</a:t>
            </a:r>
          </a:p>
          <a:p>
            <a:pPr marL="0" indent="0">
              <a:buNone/>
            </a:pPr>
            <a:r>
              <a:rPr lang="cs-CZ" dirty="0"/>
              <a:t>U poruch osobnosti není indikována ani žádná forma ochranného léčení , protože se jedná o poruchu trvalou , celoživotní , která je současnými léčebnými prostředky neovlivnitelná.</a:t>
            </a:r>
          </a:p>
          <a:p>
            <a:pPr marL="0" indent="0">
              <a:buNone/>
            </a:pPr>
            <a:r>
              <a:rPr lang="cs-CZ" dirty="0"/>
              <a:t>Vhodné jsou spíše zásahy povahy výchovné a resocializační (</a:t>
            </a:r>
            <a:r>
              <a:rPr lang="cs-CZ" dirty="0" err="1"/>
              <a:t>resp.korektivně</a:t>
            </a:r>
            <a:r>
              <a:rPr lang="cs-CZ" dirty="0"/>
              <a:t> -socializační).</a:t>
            </a:r>
          </a:p>
          <a:p>
            <a:pPr marL="0" indent="0">
              <a:buNone/>
            </a:pPr>
            <a:r>
              <a:rPr lang="cs-CZ" dirty="0"/>
              <a:t>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2432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cs-CZ" dirty="0"/>
              <a:t>Soud může upustit od potrestání, jestli pachatel spáchal trestný čin ve stavu snížené příčetnosti a nelze očekávat, že by ochranné léčení vedlo k ochraně společnosti (§ 47/2). V tom případě se podle § 100 ukládá zabezpečovací detence, která zajistí ochranu společnosti lépe než trest.  Dále se ochranná detence ukládá v případě, že pachatel činu jinak trestného, který by naplňoval znaky zločinu, není pro nepříčetnost trestně  zodpovědný, jeho pobyt na svobodě je nebezpečný a nelze očekávat, že by ochranné léčení vedlo k dostatečné ochraně společnosti § 100/1.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17479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Zabezpečovací detenci může soud uložit samostatně, vedle trestu nebo i při upuštění od potrestání </a:t>
            </a:r>
          </a:p>
          <a:p>
            <a:pPr marL="0" indent="0">
              <a:buNone/>
            </a:pPr>
            <a:r>
              <a:rPr lang="cs-CZ" dirty="0"/>
              <a:t>(§ 100/2). Zabezpečovací detence se vykonává v ústavu pro výkon zabezpečovací detence (§ 100/4).</a:t>
            </a:r>
          </a:p>
          <a:p>
            <a:pPr marL="0" indent="0">
              <a:buNone/>
            </a:pPr>
            <a:r>
              <a:rPr lang="cs-CZ" dirty="0"/>
              <a:t>Zabezpečovací detence trvá, dokud to vyžaduje ochrana společnosti. Soud minimálně 1x za 12 měsíců, u mladistvých 1x za 6 měsíců přezkoumá důvodnost pokračování detence (§ 100/5). Zabezpečovací detenci může soud dodatečně přeměnit na ústavní ochranné léčení (§ 100/6).</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5582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7030A0"/>
                </a:solidFill>
              </a:rPr>
              <a:t>3. kazuistika  - nezjištěna duševní porucha</a:t>
            </a: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r>
              <a:rPr lang="cs-CZ" dirty="0"/>
              <a:t>Čtyřicetiletý muž v afektu napadl matku, u které celý život zadarmo bydlel, a způsobil jí zranění. Posuzovaný je svobodný, bezdětný, nemá žádné vyhraněné zájmy. Je vyučen instalatérem, většinou ale pracuje jen příležitostně po různých brigádách jako pomocná síla. I když mu matka zajišťuje veškerý servis (bydlení , vaření, uklízení ), je stále nespokojen a stěžuje si na nedostatek financí. Matku napadl proto, že mu nemohla dát peníze na kapesné, protože sama byla ve finanční tísni. Posuzovaný argumentuje tím, že matka je vlastně povinna ho živit, když je její syn.</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79389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a:t>
            </a:r>
            <a:endParaRPr lang="cs-CZ" dirty="0"/>
          </a:p>
        </p:txBody>
      </p:sp>
      <p:sp>
        <p:nvSpPr>
          <p:cNvPr id="3" name="Zástupný symbol pro obsah 2"/>
          <p:cNvSpPr>
            <a:spLocks noGrp="1"/>
          </p:cNvSpPr>
          <p:nvPr>
            <p:ph sz="quarter" idx="1"/>
          </p:nvPr>
        </p:nvSpPr>
        <p:spPr/>
        <p:txBody>
          <a:bodyPr/>
          <a:lstStyle/>
          <a:p>
            <a:pPr marL="0" indent="0">
              <a:buNone/>
            </a:pPr>
            <a:r>
              <a:rPr lang="cs-CZ" dirty="0"/>
              <a:t>Posuzovaný vyrůstal  s rozvedenou matkou. Matka měla vůči němu </a:t>
            </a:r>
            <a:r>
              <a:rPr lang="cs-CZ" dirty="0" err="1"/>
              <a:t>hyperprotektivní</a:t>
            </a:r>
            <a:r>
              <a:rPr lang="cs-CZ" dirty="0"/>
              <a:t> postoje, snažila se ho chránit nejen před stresy, ale v podstatě před všemi životními událostmi. Posuzovaný si zvykl na to, že když měl jakékoliv problémy (ve škole, s partnerkou, finanční apod.), matka vždy neprodleně intervenovala a více čí méně úspěšně vše řešila za posuzovaného,</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61403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 2</a:t>
            </a:r>
            <a:endParaRPr lang="cs-CZ" dirty="0"/>
          </a:p>
        </p:txBody>
      </p:sp>
      <p:sp>
        <p:nvSpPr>
          <p:cNvPr id="3" name="Zástupný symbol pro obsah 2"/>
          <p:cNvSpPr>
            <a:spLocks noGrp="1"/>
          </p:cNvSpPr>
          <p:nvPr>
            <p:ph sz="quarter" idx="1"/>
          </p:nvPr>
        </p:nvSpPr>
        <p:spPr/>
        <p:txBody>
          <a:bodyPr/>
          <a:lstStyle/>
          <a:p>
            <a:pPr marL="0" indent="0">
              <a:buNone/>
            </a:pPr>
            <a:r>
              <a:rPr lang="cs-CZ" dirty="0"/>
              <a:t>Při znalecké exploraci nebyla zjištěna žádná psychopatologie, žádná duševní porucha definovaná v 10. revizi Mezinárodní klasifikace nemocí. Osobnost posuzovaného je sice anomálně strukturovaná s </a:t>
            </a:r>
            <a:r>
              <a:rPr lang="cs-CZ"/>
              <a:t>převahou rysů </a:t>
            </a:r>
            <a:r>
              <a:rPr lang="cs-CZ" dirty="0"/>
              <a:t>vyhýbavých a pasivně závislých, nesplňuje ale kritéria poruchy osobnosti. Jedná se o nezdravý životní styl a  anomální životní postoje, nikoliv ale o duševní poruchu.</a:t>
            </a:r>
          </a:p>
          <a:p>
            <a:pPr marL="0" indent="0">
              <a:buNone/>
            </a:pPr>
            <a:r>
              <a:rPr lang="cs-CZ" dirty="0"/>
              <a:t>Závěr tedy zní : „Sine </a:t>
            </a:r>
            <a:r>
              <a:rPr lang="cs-CZ" dirty="0" err="1"/>
              <a:t>morbo</a:t>
            </a:r>
            <a:r>
              <a:rPr lang="cs-CZ" dirty="0"/>
              <a:t> </a:t>
            </a:r>
            <a:r>
              <a:rPr lang="cs-CZ" dirty="0" err="1"/>
              <a:t>psychico</a:t>
            </a:r>
            <a:r>
              <a:rPr lang="cs-CZ" dirty="0"/>
              <a:t>“.</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815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endParaRPr lang="cs-CZ" dirty="0"/>
          </a:p>
        </p:txBody>
      </p:sp>
      <p:sp>
        <p:nvSpPr>
          <p:cNvPr id="3" name="Zástupný symbol pro obsah 2"/>
          <p:cNvSpPr>
            <a:spLocks noGrp="1"/>
          </p:cNvSpPr>
          <p:nvPr>
            <p:ph sz="quarter" idx="1"/>
          </p:nvPr>
        </p:nvSpPr>
        <p:spPr/>
        <p:txBody>
          <a:bodyPr/>
          <a:lstStyle/>
          <a:p>
            <a:pPr marL="0" indent="0">
              <a:buNone/>
            </a:pPr>
            <a:r>
              <a:rPr lang="cs-CZ" dirty="0"/>
              <a:t>Pobyt posuzovaného na svobodě není z psychiatrického hlediska (tj. přítomnost duševní poruchy) nebezpečný a nevyžaduje žádné ochranné opatření – ani ochrannou léčbu, ani zabezpečovací detenci.</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0041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FF0000"/>
                </a:solidFill>
              </a:rPr>
              <a:t>Cíl přednášky</a:t>
            </a:r>
          </a:p>
        </p:txBody>
      </p:sp>
      <p:sp>
        <p:nvSpPr>
          <p:cNvPr id="3" name="Zástupný symbol pro obsah 2"/>
          <p:cNvSpPr>
            <a:spLocks noGrp="1"/>
          </p:cNvSpPr>
          <p:nvPr>
            <p:ph sz="quarter" idx="1"/>
          </p:nvPr>
        </p:nvSpPr>
        <p:spPr/>
        <p:txBody>
          <a:bodyPr/>
          <a:lstStyle/>
          <a:p>
            <a:r>
              <a:rPr lang="cs-CZ" dirty="0"/>
              <a:t>1/	Kdy je vhodné, případně nutné vyžádat znalecký posudek z oboru zdravotnictví, odvětví psychiatrie</a:t>
            </a:r>
          </a:p>
          <a:p>
            <a:r>
              <a:rPr lang="cs-CZ" dirty="0"/>
              <a:t>2/    Kdy je to zbytečné</a:t>
            </a:r>
          </a:p>
          <a:p>
            <a:endParaRPr lang="cs-CZ" dirty="0"/>
          </a:p>
          <a:p>
            <a:r>
              <a:rPr lang="cs-CZ" dirty="0"/>
              <a:t>Cílem přednášky není přednášet trestní právo(to jistě znáte lépe než já), ani vás naučit diferenciální diagnostiku psychóz (od toho máte soudní znalce). </a:t>
            </a:r>
          </a:p>
          <a:p>
            <a:r>
              <a:rPr lang="cs-CZ" dirty="0"/>
              <a:t>Přednáška splní svůj účel, jestli se mi podaří Vám předat poznatky , které využijete ve své každodenní  praxi.</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85604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dirty="0">
                <a:solidFill>
                  <a:srgbClr val="FF0000"/>
                </a:solidFill>
              </a:rPr>
              <a:t>Co je nejdůležitější dovedností forenzního psychiatra ?</a:t>
            </a:r>
            <a:endParaRPr lang="cs-CZ" sz="2400" dirty="0"/>
          </a:p>
        </p:txBody>
      </p:sp>
      <p:sp>
        <p:nvSpPr>
          <p:cNvPr id="3" name="Zástupný symbol pro obsah 2"/>
          <p:cNvSpPr>
            <a:spLocks noGrp="1"/>
          </p:cNvSpPr>
          <p:nvPr>
            <p:ph sz="quarter" idx="1"/>
          </p:nvPr>
        </p:nvSpPr>
        <p:spPr/>
        <p:txBody>
          <a:bodyPr>
            <a:normAutofit/>
          </a:bodyPr>
          <a:lstStyle/>
          <a:p>
            <a:pPr marL="0" indent="0">
              <a:buNone/>
            </a:pPr>
            <a:endParaRPr lang="cs-CZ" sz="2400" dirty="0">
              <a:solidFill>
                <a:srgbClr val="00B050"/>
              </a:solidFill>
            </a:endParaRPr>
          </a:p>
          <a:p>
            <a:pPr marL="0" indent="0">
              <a:buNone/>
            </a:pPr>
            <a:endParaRPr lang="cs-CZ" sz="2400" dirty="0">
              <a:solidFill>
                <a:srgbClr val="00B050"/>
              </a:solidFill>
            </a:endParaRPr>
          </a:p>
          <a:p>
            <a:pPr marL="0" indent="0">
              <a:buNone/>
            </a:pPr>
            <a:r>
              <a:rPr lang="cs-CZ" sz="2400" dirty="0">
                <a:solidFill>
                  <a:srgbClr val="00B050"/>
                </a:solidFill>
              </a:rPr>
              <a:t>Schopnost integrovat medicinské a právnické myšlení s ohledem na to, že medicína je věda přírodní, právní vědy jsou vědami normativními.</a:t>
            </a:r>
          </a:p>
          <a:p>
            <a:pPr marL="0" indent="0">
              <a:buNone/>
            </a:pPr>
            <a:endParaRPr lang="cs-CZ" sz="2400" dirty="0"/>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2025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Na co se ptát soudního znalec- psychiatra</a:t>
            </a:r>
          </a:p>
        </p:txBody>
      </p:sp>
      <p:sp>
        <p:nvSpPr>
          <p:cNvPr id="3" name="Zástupný symbol pro obsah 2"/>
          <p:cNvSpPr>
            <a:spLocks noGrp="1"/>
          </p:cNvSpPr>
          <p:nvPr>
            <p:ph sz="quarter" idx="1"/>
          </p:nvPr>
        </p:nvSpPr>
        <p:spPr/>
        <p:txBody>
          <a:bodyPr>
            <a:normAutofit fontScale="55000" lnSpcReduction="20000"/>
          </a:bodyPr>
          <a:lstStyle/>
          <a:p>
            <a:pPr marL="0" indent="0">
              <a:buNone/>
            </a:pPr>
            <a:r>
              <a:rPr lang="cs-CZ" dirty="0"/>
              <a:t>     1/ Zda obviněný v době spáchání trestného činu trpěl duševní poruchou nebo chorobou , v kladném případě jakou a v jakém rozsahu.</a:t>
            </a:r>
          </a:p>
          <a:p>
            <a:pPr marL="0" indent="0">
              <a:buNone/>
            </a:pPr>
            <a:r>
              <a:rPr lang="cs-CZ" dirty="0"/>
              <a:t> </a:t>
            </a:r>
          </a:p>
          <a:p>
            <a:pPr marL="0" indent="0">
              <a:buNone/>
            </a:pPr>
            <a:r>
              <a:rPr lang="cs-CZ" dirty="0"/>
              <a:t>     2/  Zda obviněný v době spáchání provinění mohl rozpoznat protiprávnost svého jednání a své jednání ovládat, v případě že nikoliv, z jakého důvodu? Při ovlivnění alkoholem se vyjádřit, zda nešlo o tzv. </a:t>
            </a:r>
            <a:r>
              <a:rPr lang="cs-CZ" dirty="0" err="1"/>
              <a:t>patickou</a:t>
            </a:r>
            <a:r>
              <a:rPr lang="cs-CZ" dirty="0"/>
              <a:t> opilost. </a:t>
            </a:r>
          </a:p>
          <a:p>
            <a:pPr marL="0" indent="0">
              <a:buNone/>
            </a:pPr>
            <a:r>
              <a:rPr lang="cs-CZ" dirty="0"/>
              <a:t> </a:t>
            </a:r>
          </a:p>
          <a:p>
            <a:pPr marL="0" indent="0">
              <a:buNone/>
            </a:pPr>
            <a:r>
              <a:rPr lang="cs-CZ" dirty="0"/>
              <a:t>     3/ Zda tyto jeho schopnosti (ovládací a rozpoznávací)  anebo alespoň některá z nich nebyly zmenšeny , v kladném případě z jakého důvodu a do jaké míry (především vyjádření v tom směru,</a:t>
            </a:r>
          </a:p>
          <a:p>
            <a:pPr marL="0" indent="0">
              <a:buNone/>
            </a:pPr>
            <a:r>
              <a:rPr lang="cs-CZ" dirty="0"/>
              <a:t>zda byly zmenšeny podstatně nebo nepodstatně)</a:t>
            </a:r>
          </a:p>
          <a:p>
            <a:pPr marL="0" indent="0">
              <a:buNone/>
            </a:pPr>
            <a:r>
              <a:rPr lang="cs-CZ" dirty="0"/>
              <a:t> </a:t>
            </a:r>
          </a:p>
          <a:p>
            <a:pPr marL="0" indent="0">
              <a:buNone/>
            </a:pPr>
            <a:r>
              <a:rPr lang="cs-CZ" dirty="0"/>
              <a:t>     4/ Zda v případě zjištění choroby nebo poruchy je pobyt obv.na svobodě nebezpečný </a:t>
            </a:r>
          </a:p>
          <a:p>
            <a:pPr marL="0" indent="0">
              <a:buNone/>
            </a:pPr>
            <a:r>
              <a:rPr lang="cs-CZ" dirty="0"/>
              <a:t>a vyžaduje ochranné léčení, případně zda jsou dány podmínky alespoň ochranného léčení protialkoholního.</a:t>
            </a:r>
          </a:p>
          <a:p>
            <a:pPr marL="0" indent="0">
              <a:buNone/>
            </a:pPr>
            <a:r>
              <a:rPr lang="cs-CZ" dirty="0"/>
              <a:t> </a:t>
            </a:r>
          </a:p>
          <a:p>
            <a:pPr marL="0" indent="0">
              <a:buNone/>
            </a:pPr>
            <a:r>
              <a:rPr lang="cs-CZ" dirty="0"/>
              <a:t>     5/ Zda obviněný je v současné době schopen chápat smysl trestního řízení.</a:t>
            </a:r>
          </a:p>
          <a:p>
            <a:pPr marL="0" indent="0">
              <a:buNone/>
            </a:pPr>
            <a:r>
              <a:rPr lang="cs-CZ" dirty="0"/>
              <a:t> </a:t>
            </a:r>
          </a:p>
          <a:p>
            <a:pPr marL="0" indent="0">
              <a:buNone/>
            </a:pPr>
            <a:r>
              <a:rPr lang="cs-CZ" dirty="0"/>
              <a:t>     6/ Všechny další okolnosti, které by znalec v průběhu znaleckého zkoumání zjistil</a:t>
            </a:r>
          </a:p>
          <a:p>
            <a:pPr marL="0" indent="0">
              <a:buNone/>
            </a:pPr>
            <a:r>
              <a:rPr lang="cs-CZ" dirty="0"/>
              <a:t>a byly důležité pro další rozhodování v této věci.</a:t>
            </a:r>
          </a:p>
          <a:p>
            <a:pPr marL="0" indent="0">
              <a:buNone/>
            </a:pPr>
            <a:endParaRPr lang="cs-CZ" dirty="0"/>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89220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7030A0"/>
                </a:solidFill>
              </a:rPr>
              <a:t>1. kazuistika  - psychóza</a:t>
            </a:r>
          </a:p>
        </p:txBody>
      </p:sp>
      <p:sp>
        <p:nvSpPr>
          <p:cNvPr id="3" name="Zástupný symbol pro obsah 2"/>
          <p:cNvSpPr>
            <a:spLocks noGrp="1"/>
          </p:cNvSpPr>
          <p:nvPr>
            <p:ph sz="quarter" idx="1"/>
          </p:nvPr>
        </p:nvSpPr>
        <p:spPr/>
        <p:txBody>
          <a:bodyPr>
            <a:normAutofit lnSpcReduction="10000"/>
          </a:bodyPr>
          <a:lstStyle/>
          <a:p>
            <a:r>
              <a:rPr lang="cs-CZ" dirty="0" err="1"/>
              <a:t>Dvavadvacetiletý</a:t>
            </a:r>
            <a:r>
              <a:rPr lang="cs-CZ" dirty="0"/>
              <a:t> muž napadl matku a způsobil jí lehké zranění. Při příjezdu policie byl rozrušený, mluvil rychle, verbální projev byl místy nesouvislý. Vytýkal matce, že se spojila s mimozemskou civilizací, která mu voperovala do mozku čip, kterým ovládá jeho myšlení i chování. Slyší v hlavě jejich příkazy. Když je neuposlechne, ozařují ho laserem, který mu působí kruté bolesti v břiše. Již byl jednou hospitalizován na psychiatrii. Po léčbě chodilo půl roku na kontroly, bral psychofarmaka, ale před 2 týdny je vysadil.</a:t>
            </a:r>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49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88640"/>
            <a:ext cx="8534400" cy="758952"/>
          </a:xfrm>
        </p:spPr>
        <p:txBody>
          <a:bodyPr/>
          <a:lstStyle/>
          <a:p>
            <a:r>
              <a:rPr lang="cs-CZ" dirty="0">
                <a:solidFill>
                  <a:srgbClr val="00B050"/>
                </a:solidFill>
              </a:rPr>
              <a:t>Psychiatrické hledisko</a:t>
            </a:r>
          </a:p>
        </p:txBody>
      </p:sp>
      <p:sp>
        <p:nvSpPr>
          <p:cNvPr id="3" name="Zástupný symbol pro obsah 2"/>
          <p:cNvSpPr>
            <a:spLocks noGrp="1"/>
          </p:cNvSpPr>
          <p:nvPr>
            <p:ph sz="quarter" idx="1"/>
          </p:nvPr>
        </p:nvSpPr>
        <p:spPr/>
        <p:txBody>
          <a:bodyPr>
            <a:normAutofit/>
          </a:bodyPr>
          <a:lstStyle/>
          <a:p>
            <a:pPr marL="0" indent="0">
              <a:buNone/>
            </a:pPr>
            <a:r>
              <a:rPr lang="cs-CZ" sz="2400" dirty="0"/>
              <a:t>Schizofrenie probíhá v atakách, období remise x exacerbace.</a:t>
            </a:r>
          </a:p>
          <a:p>
            <a:pPr marL="0" indent="0">
              <a:buNone/>
            </a:pPr>
            <a:r>
              <a:rPr lang="cs-CZ" sz="2400" dirty="0"/>
              <a:t>Floridní psychopatologie:</a:t>
            </a:r>
          </a:p>
          <a:p>
            <a:pPr marL="0" indent="0">
              <a:buNone/>
            </a:pPr>
            <a:r>
              <a:rPr lang="cs-CZ" sz="2400" dirty="0"/>
              <a:t>Poruchy myšlení </a:t>
            </a:r>
          </a:p>
          <a:p>
            <a:pPr marL="0" indent="0">
              <a:buNone/>
            </a:pPr>
            <a:r>
              <a:rPr lang="cs-CZ" sz="2400" dirty="0"/>
              <a:t>- formální (paralogie, inkoherence, magické myšlení, zárazy).</a:t>
            </a:r>
          </a:p>
          <a:p>
            <a:pPr marL="0" indent="0">
              <a:buNone/>
            </a:pPr>
            <a:r>
              <a:rPr lang="cs-CZ" sz="2400" dirty="0"/>
              <a:t>- obsahové (bludy)</a:t>
            </a:r>
          </a:p>
          <a:p>
            <a:pPr marL="0" indent="0">
              <a:buNone/>
            </a:pPr>
            <a:r>
              <a:rPr lang="cs-CZ" sz="2400" dirty="0"/>
              <a:t>Poruchy emotivity (nepřiléhavost , euforie, úzkost)</a:t>
            </a:r>
          </a:p>
          <a:p>
            <a:pPr marL="0" indent="0">
              <a:buNone/>
            </a:pPr>
            <a:r>
              <a:rPr lang="cs-CZ" sz="2400" dirty="0"/>
              <a:t>Poruchy vnímání (halucinace /</a:t>
            </a:r>
            <a:r>
              <a:rPr lang="cs-CZ" sz="2400" dirty="0" err="1"/>
              <a:t>pseudohalucinace</a:t>
            </a:r>
            <a:r>
              <a:rPr lang="cs-CZ" sz="2400" dirty="0"/>
              <a:t>/) zrakové, sluchové, čichové a chuťové, intrapsychické, </a:t>
            </a:r>
            <a:r>
              <a:rPr lang="cs-CZ" sz="2400" dirty="0" err="1"/>
              <a:t>cenestopatie</a:t>
            </a:r>
            <a:endParaRPr lang="cs-CZ" sz="2400" dirty="0"/>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0025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Psychiatrické hledisko 2</a:t>
            </a:r>
          </a:p>
        </p:txBody>
      </p:sp>
      <p:sp>
        <p:nvSpPr>
          <p:cNvPr id="3" name="Zástupný symbol pro obsah 2"/>
          <p:cNvSpPr>
            <a:spLocks noGrp="1"/>
          </p:cNvSpPr>
          <p:nvPr>
            <p:ph sz="quarter" idx="1"/>
          </p:nvPr>
        </p:nvSpPr>
        <p:spPr/>
        <p:txBody>
          <a:bodyPr/>
          <a:lstStyle/>
          <a:p>
            <a:r>
              <a:rPr lang="cs-CZ" dirty="0"/>
              <a:t>Po odeznění ataky jen málokdy dochází k návratu ad </a:t>
            </a:r>
            <a:r>
              <a:rPr lang="cs-CZ" dirty="0" err="1"/>
              <a:t>integrum</a:t>
            </a:r>
            <a:r>
              <a:rPr lang="cs-CZ" dirty="0"/>
              <a:t>. Většinou zůstávají reziduální symptomy (emoční stažení, </a:t>
            </a:r>
            <a:r>
              <a:rPr lang="cs-CZ" dirty="0" err="1"/>
              <a:t>hypopatie</a:t>
            </a:r>
            <a:r>
              <a:rPr lang="cs-CZ" dirty="0"/>
              <a:t>, </a:t>
            </a:r>
            <a:r>
              <a:rPr lang="cs-CZ" dirty="0" err="1"/>
              <a:t>hypobulie</a:t>
            </a:r>
            <a:r>
              <a:rPr lang="cs-CZ" dirty="0"/>
              <a:t> ,emoční oploštělost atd.)</a:t>
            </a:r>
          </a:p>
          <a:p>
            <a:r>
              <a:rPr lang="cs-CZ" dirty="0"/>
              <a:t>Schizofrenie nemusí vždy znamenat trestní neodpovědnost – záleží na fázi (exacerbace x remise) a příčinné souvislosti psychózy se spáchaným trestným činem (psychotická motivace).</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5524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Forenzně-psychiatrické hledisko</a:t>
            </a:r>
          </a:p>
        </p:txBody>
      </p:sp>
      <p:sp>
        <p:nvSpPr>
          <p:cNvPr id="3" name="Zástupný symbol pro obsah 2"/>
          <p:cNvSpPr>
            <a:spLocks noGrp="1"/>
          </p:cNvSpPr>
          <p:nvPr>
            <p:ph sz="quarter" idx="1"/>
          </p:nvPr>
        </p:nvSpPr>
        <p:spPr/>
        <p:txBody>
          <a:bodyPr>
            <a:normAutofit fontScale="92500" lnSpcReduction="10000"/>
          </a:bodyPr>
          <a:lstStyle/>
          <a:p>
            <a:pPr marL="514350" indent="-514350">
              <a:buAutoNum type="arabicPeriod"/>
            </a:pPr>
            <a:r>
              <a:rPr lang="cs-CZ" dirty="0"/>
              <a:t>Posuzovaný trpí závažnou duševní poruchou - chorobou  ve smyslu psychózy, a to paranoidní schizofrenií.</a:t>
            </a:r>
          </a:p>
          <a:p>
            <a:pPr marL="514350" indent="-514350">
              <a:buAutoNum type="arabicPeriod"/>
            </a:pPr>
            <a:r>
              <a:rPr lang="cs-CZ" dirty="0"/>
              <a:t>V důsledku této duševní poruchy nemohl posuzovaný rozpoznat  protiprávnost svého jednání a své jednání ovládat.</a:t>
            </a:r>
          </a:p>
          <a:p>
            <a:pPr marL="514350" indent="-514350">
              <a:buAutoNum type="arabicPeriod"/>
            </a:pPr>
            <a:r>
              <a:rPr lang="cs-CZ" dirty="0"/>
              <a:t>Ovládací i rozpoznávací schopnosti byly zcela vymizelé.</a:t>
            </a:r>
          </a:p>
          <a:p>
            <a:pPr marL="514350" indent="-514350">
              <a:buAutoNum type="arabicPeriod"/>
            </a:pPr>
            <a:r>
              <a:rPr lang="cs-CZ" dirty="0"/>
              <a:t>Pobyt posuzovaného na svobodě je z psychiatrického hlediska nebezpečný  je u něj indikováno ochranné léčení psychiatrické (ústavní? ambulantní?)</a:t>
            </a:r>
          </a:p>
          <a:p>
            <a:pPr marL="514350" indent="-514350">
              <a:buAutoNum type="arabicPeriod"/>
            </a:pPr>
            <a:r>
              <a:rPr lang="cs-CZ" dirty="0"/>
              <a:t>Posuzovaný není schopen chápat smysl trestního řízení. </a:t>
            </a:r>
          </a:p>
        </p:txBody>
      </p:sp>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1872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00B050"/>
                </a:solidFill>
              </a:rPr>
              <a:t>Trestně-právní hledisko</a:t>
            </a:r>
          </a:p>
        </p:txBody>
      </p:sp>
      <p:sp>
        <p:nvSpPr>
          <p:cNvPr id="3" name="Zástupný symbol pro obsah 2"/>
          <p:cNvSpPr>
            <a:spLocks noGrp="1"/>
          </p:cNvSpPr>
          <p:nvPr>
            <p:ph sz="quarter" idx="1"/>
          </p:nvPr>
        </p:nvSpPr>
        <p:spPr/>
        <p:txBody>
          <a:bodyPr>
            <a:normAutofit fontScale="92500"/>
          </a:bodyPr>
          <a:lstStyle/>
          <a:p>
            <a:pPr marL="0" indent="0">
              <a:buNone/>
            </a:pPr>
            <a:r>
              <a:rPr lang="cs-CZ" dirty="0"/>
              <a:t>Ochranné léčení lze uložit současně s trestem, který může být snížen i pod dolní hranici trestní sazby (§ 40 </a:t>
            </a:r>
            <a:r>
              <a:rPr lang="cs-CZ" dirty="0" err="1"/>
              <a:t>tr</a:t>
            </a:r>
            <a:r>
              <a:rPr lang="cs-CZ" dirty="0"/>
              <a:t>. zák.), nebo při upuštění od potrestání (§ 47/1 </a:t>
            </a:r>
            <a:r>
              <a:rPr lang="cs-CZ" dirty="0" err="1"/>
              <a:t>tr</a:t>
            </a:r>
            <a:r>
              <a:rPr lang="cs-CZ" dirty="0"/>
              <a:t>. zák.)</a:t>
            </a:r>
          </a:p>
          <a:p>
            <a:pPr marL="0" indent="0">
              <a:buNone/>
            </a:pPr>
            <a:r>
              <a:rPr lang="cs-CZ" dirty="0"/>
              <a:t>Soud uloží ochranné léčení (viz § 40/2a a 47/1), jestliže pachatel činu jinak trestného není pro nepříčetnost trestně odpovědný a jeho pobyt na svobodě je nebezpečný (§ 99/1).</a:t>
            </a:r>
          </a:p>
          <a:p>
            <a:pPr marL="0" indent="0">
              <a:buNone/>
            </a:pPr>
            <a:r>
              <a:rPr lang="cs-CZ" dirty="0"/>
              <a:t>Ochranné léčení se uloží i tehdy, pokud pachatel spáchal trestný čin ve stavu vyvolaném duševní poruchou a jeho pobyt na svobodě je nebezpečný (§ 99/2a </a:t>
            </a:r>
            <a:r>
              <a:rPr lang="cs-CZ" dirty="0" err="1"/>
              <a:t>tr.zák</a:t>
            </a:r>
            <a:r>
              <a:rPr lang="cs-CZ" dirty="0"/>
              <a:t>.).</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57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1582</Words>
  <Application>Microsoft Office PowerPoint</Application>
  <PresentationFormat>Předvádění na obrazovce (4:3)</PresentationFormat>
  <Paragraphs>81</Paragraphs>
  <Slides>19</Slides>
  <Notes>0</Notes>
  <HiddenSlides>0</HiddenSlides>
  <MMClips>19</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Georgia</vt:lpstr>
      <vt:lpstr>Wingdings</vt:lpstr>
      <vt:lpstr>Wingdings 2</vt:lpstr>
      <vt:lpstr>Administrativní</vt:lpstr>
      <vt:lpstr>  </vt:lpstr>
      <vt:lpstr>Cíl přednášky</vt:lpstr>
      <vt:lpstr>Co je nejdůležitější dovedností forenzního psychiatra ?</vt:lpstr>
      <vt:lpstr>Na co se ptát soudního znalec- psychiatra</vt:lpstr>
      <vt:lpstr>1. kazuistika  - psychóza</vt:lpstr>
      <vt:lpstr>Psychiatrické hledisko</vt:lpstr>
      <vt:lpstr>Psychiatrické hledisko 2</vt:lpstr>
      <vt:lpstr>Forenzně-psychiatrické hledisko</vt:lpstr>
      <vt:lpstr>Trestně-právní hledisko</vt:lpstr>
      <vt:lpstr>Trestně-právní hledisko 2</vt:lpstr>
      <vt:lpstr>2. kazuistika – porucha osobnosti (psychopatie)</vt:lpstr>
      <vt:lpstr>Psychiatrické hledisko</vt:lpstr>
      <vt:lpstr>Psychiatrické hledisko 2 </vt:lpstr>
      <vt:lpstr>Trestně-právní hledisko</vt:lpstr>
      <vt:lpstr>Trestně-právní hledisko 2</vt:lpstr>
      <vt:lpstr>3. kazuistika  - nezjištěna duševní porucha</vt:lpstr>
      <vt:lpstr>Psychiatrické hledisko</vt:lpstr>
      <vt:lpstr>Psychiatrické hledisko 2</vt:lpstr>
      <vt:lpstr>Trestně-právní hledisko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Právnická fakulta</dc:title>
  <dc:creator>Jirka</dc:creator>
  <cp:lastModifiedBy>Věra Kalvodová</cp:lastModifiedBy>
  <cp:revision>40</cp:revision>
  <dcterms:created xsi:type="dcterms:W3CDTF">2018-02-26T18:10:26Z</dcterms:created>
  <dcterms:modified xsi:type="dcterms:W3CDTF">2022-03-31T06:35:44Z</dcterms:modified>
</cp:coreProperties>
</file>