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Masters/slideMaster1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3.xml" ContentType="application/vnd.openxmlformats-officedocument.theme+xml"/>
  <Override PartName="/ppt/slideLayouts/slideLayout10.xml" ContentType="application/vnd.openxmlformats-officedocument.presentationml.slideLayout+xml"/>
  <Override PartName="/ppt/theme/theme4.xml" ContentType="application/vnd.openxmlformats-officedocument.theme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5.xml" ContentType="application/vnd.openxmlformats-officedocument.theme+xml"/>
  <Override PartName="/ppt/slideLayouts/slideLayout19.xml" ContentType="application/vnd.openxmlformats-officedocument.presentationml.slideLayout+xml"/>
  <Override PartName="/ppt/theme/theme6.xml" ContentType="application/vnd.openxmlformats-officedocument.theme+xml"/>
  <Override PartName="/ppt/slideLayouts/slideLayout20.xml" ContentType="application/vnd.openxmlformats-officedocument.presentationml.slideLayout+xml"/>
  <Override PartName="/ppt/theme/theme7.xml" ContentType="application/vnd.openxmlformats-officedocument.theme+xml"/>
  <Override PartName="/ppt/slideLayouts/slideLayout21.xml" ContentType="application/vnd.openxmlformats-officedocument.presentationml.slideLayout+xml"/>
  <Override PartName="/ppt/theme/theme8.xml" ContentType="application/vnd.openxmlformats-officedocument.theme+xml"/>
  <Override PartName="/ppt/slideLayouts/slideLayout22.xml" ContentType="application/vnd.openxmlformats-officedocument.presentationml.slideLayout+xml"/>
  <Override PartName="/ppt/theme/theme9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theme/theme10.xml" ContentType="application/vnd.openxmlformats-officedocument.theme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theme/theme11.xml" ContentType="application/vnd.openxmlformats-officedocument.theme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12.xml" ContentType="application/vnd.openxmlformats-officedocument.theme+xml"/>
  <Override PartName="/ppt/theme/theme13.xml" ContentType="application/vnd.openxmlformats-officedocument.theme+xml"/>
  <Override PartName="/ppt/theme/theme14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  <p:sldMasterId id="2147483670" r:id="rId5"/>
    <p:sldMasterId id="2147483688" r:id="rId6"/>
    <p:sldMasterId id="2147483694" r:id="rId7"/>
    <p:sldMasterId id="2147483665" r:id="rId8"/>
    <p:sldMasterId id="2147483700" r:id="rId9"/>
    <p:sldMasterId id="2147483684" r:id="rId10"/>
    <p:sldMasterId id="2147483680" r:id="rId11"/>
    <p:sldMasterId id="2147483676" r:id="rId12"/>
    <p:sldMasterId id="2147483712" r:id="rId13"/>
    <p:sldMasterId id="2147483721" r:id="rId14"/>
    <p:sldMasterId id="2147483730" r:id="rId15"/>
  </p:sldMasterIdLst>
  <p:notesMasterIdLst>
    <p:notesMasterId r:id="rId42"/>
  </p:notesMasterIdLst>
  <p:handoutMasterIdLst>
    <p:handoutMasterId r:id="rId43"/>
  </p:handoutMasterIdLst>
  <p:sldIdLst>
    <p:sldId id="306" r:id="rId16"/>
    <p:sldId id="336" r:id="rId17"/>
    <p:sldId id="365" r:id="rId18"/>
    <p:sldId id="366" r:id="rId19"/>
    <p:sldId id="367" r:id="rId20"/>
    <p:sldId id="369" r:id="rId21"/>
    <p:sldId id="370" r:id="rId22"/>
    <p:sldId id="371" r:id="rId23"/>
    <p:sldId id="372" r:id="rId24"/>
    <p:sldId id="373" r:id="rId25"/>
    <p:sldId id="374" r:id="rId26"/>
    <p:sldId id="375" r:id="rId27"/>
    <p:sldId id="368" r:id="rId28"/>
    <p:sldId id="376" r:id="rId29"/>
    <p:sldId id="386" r:id="rId30"/>
    <p:sldId id="377" r:id="rId31"/>
    <p:sldId id="378" r:id="rId32"/>
    <p:sldId id="379" r:id="rId33"/>
    <p:sldId id="381" r:id="rId34"/>
    <p:sldId id="380" r:id="rId35"/>
    <p:sldId id="382" r:id="rId36"/>
    <p:sldId id="348" r:id="rId37"/>
    <p:sldId id="349" r:id="rId38"/>
    <p:sldId id="337" r:id="rId39"/>
    <p:sldId id="383" r:id="rId40"/>
    <p:sldId id="321" r:id="rId41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DC4E"/>
    <a:srgbClr val="F9BF73"/>
    <a:srgbClr val="E94C55"/>
    <a:srgbClr val="66BFAE"/>
    <a:srgbClr val="2896D4"/>
    <a:srgbClr val="4FB7E9"/>
    <a:srgbClr val="0E6CA1"/>
    <a:srgbClr val="955BA1"/>
    <a:srgbClr val="73BE8B"/>
    <a:srgbClr val="F6A65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FD0F851-EC5A-4D38-B0AD-8093EC10F338}" styleName="Světlý styl 1 – zvýraznění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C083E6E3-FA7D-4D7B-A595-EF9225AFEA82}" styleName="Světlý styl 1 – zvýraznění 3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56" autoAdjust="0"/>
    <p:restoredTop sz="94660" autoAdjust="0"/>
  </p:normalViewPr>
  <p:slideViewPr>
    <p:cSldViewPr snapToGrid="0">
      <p:cViewPr varScale="1">
        <p:scale>
          <a:sx n="80" d="100"/>
          <a:sy n="80" d="100"/>
        </p:scale>
        <p:origin x="126" y="678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78" d="100"/>
          <a:sy n="78" d="100"/>
        </p:scale>
        <p:origin x="3048" y="10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Master" Target="slideMasters/slideMaster10.xml"/><Relationship Id="rId18" Type="http://schemas.openxmlformats.org/officeDocument/2006/relationships/slide" Target="slides/slide3.xml"/><Relationship Id="rId26" Type="http://schemas.openxmlformats.org/officeDocument/2006/relationships/slide" Target="slides/slide11.xml"/><Relationship Id="rId39" Type="http://schemas.openxmlformats.org/officeDocument/2006/relationships/slide" Target="slides/slide24.xml"/><Relationship Id="rId21" Type="http://schemas.openxmlformats.org/officeDocument/2006/relationships/slide" Target="slides/slide6.xml"/><Relationship Id="rId34" Type="http://schemas.openxmlformats.org/officeDocument/2006/relationships/slide" Target="slides/slide19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Master" Target="slideMasters/slideMaster4.xml"/><Relationship Id="rId2" Type="http://schemas.openxmlformats.org/officeDocument/2006/relationships/customXml" Target="../customXml/item2.xml"/><Relationship Id="rId16" Type="http://schemas.openxmlformats.org/officeDocument/2006/relationships/slide" Target="slides/slide1.xml"/><Relationship Id="rId29" Type="http://schemas.openxmlformats.org/officeDocument/2006/relationships/slide" Target="slides/slide14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3.xml"/><Relationship Id="rId11" Type="http://schemas.openxmlformats.org/officeDocument/2006/relationships/slideMaster" Target="slideMasters/slideMaster8.xml"/><Relationship Id="rId24" Type="http://schemas.openxmlformats.org/officeDocument/2006/relationships/slide" Target="slides/slide9.xml"/><Relationship Id="rId32" Type="http://schemas.openxmlformats.org/officeDocument/2006/relationships/slide" Target="slides/slide17.xml"/><Relationship Id="rId37" Type="http://schemas.openxmlformats.org/officeDocument/2006/relationships/slide" Target="slides/slide22.xml"/><Relationship Id="rId40" Type="http://schemas.openxmlformats.org/officeDocument/2006/relationships/slide" Target="slides/slide25.xml"/><Relationship Id="rId45" Type="http://schemas.openxmlformats.org/officeDocument/2006/relationships/viewProps" Target="viewProps.xml"/><Relationship Id="rId5" Type="http://schemas.openxmlformats.org/officeDocument/2006/relationships/slideMaster" Target="slideMasters/slideMaster2.xml"/><Relationship Id="rId15" Type="http://schemas.openxmlformats.org/officeDocument/2006/relationships/slideMaster" Target="slideMasters/slideMaster12.xml"/><Relationship Id="rId23" Type="http://schemas.openxmlformats.org/officeDocument/2006/relationships/slide" Target="slides/slide8.xml"/><Relationship Id="rId28" Type="http://schemas.openxmlformats.org/officeDocument/2006/relationships/slide" Target="slides/slide13.xml"/><Relationship Id="rId36" Type="http://schemas.openxmlformats.org/officeDocument/2006/relationships/slide" Target="slides/slide21.xml"/><Relationship Id="rId10" Type="http://schemas.openxmlformats.org/officeDocument/2006/relationships/slideMaster" Target="slideMasters/slideMaster7.xml"/><Relationship Id="rId19" Type="http://schemas.openxmlformats.org/officeDocument/2006/relationships/slide" Target="slides/slide4.xml"/><Relationship Id="rId31" Type="http://schemas.openxmlformats.org/officeDocument/2006/relationships/slide" Target="slides/slide16.xml"/><Relationship Id="rId44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Master" Target="slideMasters/slideMaster6.xml"/><Relationship Id="rId14" Type="http://schemas.openxmlformats.org/officeDocument/2006/relationships/slideMaster" Target="slideMasters/slideMaster11.xml"/><Relationship Id="rId22" Type="http://schemas.openxmlformats.org/officeDocument/2006/relationships/slide" Target="slides/slide7.xml"/><Relationship Id="rId27" Type="http://schemas.openxmlformats.org/officeDocument/2006/relationships/slide" Target="slides/slide12.xml"/><Relationship Id="rId30" Type="http://schemas.openxmlformats.org/officeDocument/2006/relationships/slide" Target="slides/slide15.xml"/><Relationship Id="rId35" Type="http://schemas.openxmlformats.org/officeDocument/2006/relationships/slide" Target="slides/slide20.xml"/><Relationship Id="rId43" Type="http://schemas.openxmlformats.org/officeDocument/2006/relationships/handoutMaster" Target="handoutMasters/handoutMaster1.xml"/><Relationship Id="rId8" Type="http://schemas.openxmlformats.org/officeDocument/2006/relationships/slideMaster" Target="slideMasters/slideMaster5.xml"/><Relationship Id="rId3" Type="http://schemas.openxmlformats.org/officeDocument/2006/relationships/customXml" Target="../customXml/item3.xml"/><Relationship Id="rId12" Type="http://schemas.openxmlformats.org/officeDocument/2006/relationships/slideMaster" Target="slideMasters/slideMaster9.xml"/><Relationship Id="rId17" Type="http://schemas.openxmlformats.org/officeDocument/2006/relationships/slide" Target="slides/slide2.xml"/><Relationship Id="rId25" Type="http://schemas.openxmlformats.org/officeDocument/2006/relationships/slide" Target="slides/slide10.xml"/><Relationship Id="rId33" Type="http://schemas.openxmlformats.org/officeDocument/2006/relationships/slide" Target="slides/slide18.xml"/><Relationship Id="rId38" Type="http://schemas.openxmlformats.org/officeDocument/2006/relationships/slide" Target="slides/slide23.xml"/><Relationship Id="rId46" Type="http://schemas.openxmlformats.org/officeDocument/2006/relationships/theme" Target="theme/theme1.xml"/><Relationship Id="rId20" Type="http://schemas.openxmlformats.org/officeDocument/2006/relationships/slide" Target="slides/slide5.xml"/><Relationship Id="rId41" Type="http://schemas.openxmlformats.org/officeDocument/2006/relationships/slide" Target="slides/slide2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D8D6A-8F55-4BFA-B894-5D8F8AF403BC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0108181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1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0249A0-7F22-44CB-85BA-D73A5FF7D475}" type="datetimeFigureOut">
              <a:rPr lang="cs-CZ" smtClean="0"/>
              <a:t>05.05.2022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DFFD5F7-534F-48DD-BB5D-897B972DA3CA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1062057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>
          <a:xfrm>
            <a:off x="93663" y="746125"/>
            <a:ext cx="6610350" cy="3719513"/>
          </a:xfrm>
        </p:spPr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defTabSz="914348">
              <a:defRPr/>
            </a:pPr>
            <a:endParaRPr lang="cs-CZ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A223BC50-6048-474D-85A7-6DB149F7C6AF}" type="slidenum">
              <a:rPr lang="cs-CZ">
                <a:solidFill>
                  <a:prstClr val="black"/>
                </a:solidFill>
              </a:rPr>
              <a:pPr>
                <a:defRPr/>
              </a:pPr>
              <a:t>21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57079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9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tra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73210" y="1268628"/>
            <a:ext cx="10305535" cy="4333102"/>
          </a:xfrm>
          <a:prstGeom prst="rect">
            <a:avLst/>
          </a:prstGeom>
        </p:spPr>
        <p:txBody>
          <a:bodyPr lIns="0" anchor="ctr"/>
          <a:lstStyle>
            <a:lvl1pPr algn="l">
              <a:defRPr sz="48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 hasCustomPrompt="1"/>
          </p:nvPr>
        </p:nvSpPr>
        <p:spPr>
          <a:xfrm>
            <a:off x="873210" y="6025275"/>
            <a:ext cx="1967155" cy="230660"/>
          </a:xfrm>
          <a:prstGeom prst="rect">
            <a:avLst/>
          </a:prstGeom>
        </p:spPr>
        <p:txBody>
          <a:bodyPr lIns="18000"/>
          <a:lstStyle>
            <a:lvl1pPr algn="l">
              <a:defRPr sz="1100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cs-CZ" dirty="0"/>
              <a:t>1. LEDNA 2020</a:t>
            </a:r>
          </a:p>
        </p:txBody>
      </p:sp>
    </p:spTree>
    <p:extLst>
      <p:ext uri="{BB962C8B-B14F-4D97-AF65-F5344CB8AC3E}">
        <p14:creationId xmlns:p14="http://schemas.microsoft.com/office/powerpoint/2010/main" val="14138884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9200"/>
          </a:xfrm>
          <a:prstGeom prst="rect">
            <a:avLst/>
          </a:prstGeom>
        </p:spPr>
        <p:txBody>
          <a:bodyPr anchor="ctr" anchorCtr="0"/>
          <a:lstStyle>
            <a:lvl1pPr algn="ctr">
              <a:defRPr sz="36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>
          <a:xfrm>
            <a:off x="838200" y="6170400"/>
            <a:ext cx="442784" cy="395417"/>
          </a:xfrm>
        </p:spPr>
        <p:txBody>
          <a:bodyPr/>
          <a:lstStyle/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4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200" y="2088000"/>
            <a:ext cx="10515600" cy="3960000"/>
          </a:xfrm>
          <a:prstGeom prst="rect">
            <a:avLst/>
          </a:prstGeom>
          <a:noFill/>
          <a:ln>
            <a:noFill/>
          </a:ln>
        </p:spPr>
        <p:txBody>
          <a:bodyPr numCol="1" anchor="t"/>
          <a:lstStyle>
            <a:lvl1pPr marL="0" indent="0" algn="l">
              <a:lnSpc>
                <a:spcPct val="150000"/>
              </a:lnSpc>
              <a:buFont typeface="Arial" panose="020B0604020202020204" pitchFamily="34" charset="0"/>
              <a:buNone/>
              <a:defRPr sz="20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            </a:t>
            </a:r>
          </a:p>
        </p:txBody>
      </p:sp>
    </p:spTree>
    <p:extLst>
      <p:ext uri="{BB962C8B-B14F-4D97-AF65-F5344CB8AC3E}">
        <p14:creationId xmlns:p14="http://schemas.microsoft.com/office/powerpoint/2010/main" val="275355348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38200" y="6170400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105156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34538757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1728216"/>
            <a:ext cx="10515600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4526097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dva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1728216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05979" y="1728215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3752199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a text (L)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05979" y="1728215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85053968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a text (P)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/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838200" y="1728000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8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62058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8229104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428368"/>
            <a:ext cx="10515600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769947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texty vedle seb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6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4"/>
          </p:nvPr>
        </p:nvSpPr>
        <p:spPr>
          <a:xfrm>
            <a:off x="62058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00150722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rázky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428368"/>
            <a:ext cx="5095875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7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57925" y="428368"/>
            <a:ext cx="5095875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9616263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a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38200" y="6170400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4" name="Zástupný symbol pro graf 3"/>
          <p:cNvSpPr>
            <a:spLocks noGrp="1"/>
          </p:cNvSpPr>
          <p:nvPr>
            <p:ph type="chart" sz="quarter" idx="14"/>
          </p:nvPr>
        </p:nvSpPr>
        <p:spPr>
          <a:xfrm>
            <a:off x="838200" y="1704975"/>
            <a:ext cx="10515600" cy="4248150"/>
          </a:xfrm>
          <a:prstGeom prst="rect">
            <a:avLst/>
          </a:prstGeom>
        </p:spPr>
        <p:txBody>
          <a:bodyPr/>
          <a:lstStyle/>
          <a:p>
            <a:endParaRPr lang="cs-CZ" dirty="0"/>
          </a:p>
        </p:txBody>
      </p:sp>
      <p:sp>
        <p:nvSpPr>
          <p:cNvPr id="5" name="Zástupný symbol pro text 2"/>
          <p:cNvSpPr>
            <a:spLocks noGrp="1"/>
          </p:cNvSpPr>
          <p:nvPr>
            <p:ph type="body" sz="quarter" idx="15"/>
          </p:nvPr>
        </p:nvSpPr>
        <p:spPr>
          <a:xfrm>
            <a:off x="5112422" y="6170400"/>
            <a:ext cx="1967155" cy="230660"/>
          </a:xfrm>
          <a:prstGeom prst="rect">
            <a:avLst/>
          </a:prstGeom>
        </p:spPr>
        <p:txBody>
          <a:bodyPr>
            <a:normAutofit fontScale="47500" lnSpcReduction="20000"/>
          </a:bodyPr>
          <a:lstStyle>
            <a:lvl1pPr algn="ctr">
              <a:defRPr/>
            </a:lvl1pPr>
          </a:lstStyle>
          <a:p>
            <a:pPr marL="0" indent="0">
              <a:buNone/>
            </a:pPr>
            <a:r>
              <a:rPr lang="cs-CZ" dirty="0"/>
              <a:t>Zde zdroj, případně vymažte</a:t>
            </a:r>
          </a:p>
        </p:txBody>
      </p:sp>
    </p:spTree>
    <p:extLst>
      <p:ext uri="{BB962C8B-B14F-4D97-AF65-F5344CB8AC3E}">
        <p14:creationId xmlns:p14="http://schemas.microsoft.com/office/powerpoint/2010/main" val="1879069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Úvodní strana se jménem autor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73210" y="2295525"/>
            <a:ext cx="10305535" cy="2295526"/>
          </a:xfrm>
          <a:prstGeom prst="rect">
            <a:avLst/>
          </a:prstGeom>
        </p:spPr>
        <p:txBody>
          <a:bodyPr lIns="0" anchor="ctr"/>
          <a:lstStyle>
            <a:lvl1pPr algn="l">
              <a:defRPr sz="48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 hasCustomPrompt="1"/>
          </p:nvPr>
        </p:nvSpPr>
        <p:spPr>
          <a:xfrm>
            <a:off x="873210" y="6025275"/>
            <a:ext cx="1967155" cy="230660"/>
          </a:xfrm>
          <a:prstGeom prst="rect">
            <a:avLst/>
          </a:prstGeom>
        </p:spPr>
        <p:txBody>
          <a:bodyPr lIns="18000"/>
          <a:lstStyle>
            <a:lvl1pPr algn="l">
              <a:defRPr sz="1100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cs-CZ" dirty="0"/>
              <a:t>1. LEDNA 2020</a:t>
            </a:r>
          </a:p>
        </p:txBody>
      </p:sp>
      <p:sp>
        <p:nvSpPr>
          <p:cNvPr id="6" name="Zástupný symbol pro text 3"/>
          <p:cNvSpPr>
            <a:spLocks noGrp="1"/>
          </p:cNvSpPr>
          <p:nvPr>
            <p:ph type="body" sz="quarter" idx="15"/>
          </p:nvPr>
        </p:nvSpPr>
        <p:spPr>
          <a:xfrm>
            <a:off x="873210" y="4924425"/>
            <a:ext cx="2774865" cy="718143"/>
          </a:xfrm>
          <a:prstGeom prst="rect">
            <a:avLst/>
          </a:prstGeom>
        </p:spPr>
        <p:txBody>
          <a:bodyPr lIns="18000"/>
          <a:lstStyle>
            <a:lvl1pPr algn="l">
              <a:defRPr sz="1200" b="1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r>
              <a:rPr lang="cs-CZ"/>
              <a:t>Kliknutím lze upravit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39554279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rázky s popis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1671636" y="4781550"/>
            <a:ext cx="4086370" cy="1332220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5"/>
          </p:nvPr>
        </p:nvSpPr>
        <p:spPr>
          <a:xfrm>
            <a:off x="1671635" y="2333130"/>
            <a:ext cx="4086371" cy="2300730"/>
          </a:xfrm>
          <a:prstGeom prst="rect">
            <a:avLst/>
          </a:prstGeom>
          <a:ln w="9525"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9200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13" name="Zástupný symbol pro text 4"/>
          <p:cNvSpPr>
            <a:spLocks noGrp="1"/>
          </p:cNvSpPr>
          <p:nvPr>
            <p:ph type="body" sz="quarter" idx="18"/>
          </p:nvPr>
        </p:nvSpPr>
        <p:spPr>
          <a:xfrm>
            <a:off x="6453041" y="4781550"/>
            <a:ext cx="4086370" cy="1332220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11" name="Zástupný symbol pro obrázek 7"/>
          <p:cNvSpPr>
            <a:spLocks noGrp="1"/>
          </p:cNvSpPr>
          <p:nvPr>
            <p:ph type="pic" sz="quarter" idx="20"/>
          </p:nvPr>
        </p:nvSpPr>
        <p:spPr>
          <a:xfrm>
            <a:off x="6453040" y="2333130"/>
            <a:ext cx="4086371" cy="2300730"/>
          </a:xfrm>
          <a:prstGeom prst="rect">
            <a:avLst/>
          </a:prstGeom>
          <a:ln w="9525"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21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7844269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ři obrázky s popis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4"/>
          <p:cNvSpPr>
            <a:spLocks noGrp="1"/>
          </p:cNvSpPr>
          <p:nvPr>
            <p:ph type="body" sz="quarter" idx="13"/>
          </p:nvPr>
        </p:nvSpPr>
        <p:spPr>
          <a:xfrm>
            <a:off x="1364606" y="4232635"/>
            <a:ext cx="2386137" cy="1772745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5"/>
          </p:nvPr>
        </p:nvSpPr>
        <p:spPr>
          <a:xfrm>
            <a:off x="1364606" y="2328846"/>
            <a:ext cx="2386136" cy="1752959"/>
          </a:xfrm>
          <a:prstGeom prst="rect">
            <a:avLst/>
          </a:prstGeom>
          <a:ln w="9525"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9" name="Zástupný symbol pro obrázek 7"/>
          <p:cNvSpPr>
            <a:spLocks noGrp="1"/>
          </p:cNvSpPr>
          <p:nvPr>
            <p:ph type="pic" sz="quarter" idx="16"/>
          </p:nvPr>
        </p:nvSpPr>
        <p:spPr>
          <a:xfrm>
            <a:off x="4895514" y="2328846"/>
            <a:ext cx="2386800" cy="1752533"/>
          </a:xfrm>
          <a:prstGeom prst="rect">
            <a:avLst/>
          </a:prstGeom>
          <a:ln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10" name="Zástupný symbol pro obrázek 7"/>
          <p:cNvSpPr>
            <a:spLocks noGrp="1"/>
          </p:cNvSpPr>
          <p:nvPr>
            <p:ph type="pic" sz="quarter" idx="17"/>
          </p:nvPr>
        </p:nvSpPr>
        <p:spPr>
          <a:xfrm>
            <a:off x="8441256" y="2328846"/>
            <a:ext cx="2386137" cy="1752533"/>
          </a:xfrm>
          <a:prstGeom prst="rect">
            <a:avLst/>
          </a:prstGeom>
          <a:ln>
            <a:noFill/>
          </a:ln>
        </p:spPr>
        <p:txBody>
          <a:bodyPr/>
          <a:lstStyle/>
          <a:p>
            <a:endParaRPr lang="cs-CZ" dirty="0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9200"/>
          </a:xfrm>
          <a:prstGeom prst="rect">
            <a:avLst/>
          </a:prstGeom>
        </p:spPr>
        <p:txBody>
          <a:bodyPr anchor="ctr"/>
          <a:lstStyle>
            <a:lvl1pPr algn="ctr">
              <a:defRPr sz="36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13" name="Zástupný symbol pro text 4"/>
          <p:cNvSpPr>
            <a:spLocks noGrp="1"/>
          </p:cNvSpPr>
          <p:nvPr>
            <p:ph type="body" sz="quarter" idx="18"/>
          </p:nvPr>
        </p:nvSpPr>
        <p:spPr>
          <a:xfrm>
            <a:off x="8441256" y="4232635"/>
            <a:ext cx="2386137" cy="1772745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14" name="Zástupný symbol pro text 4"/>
          <p:cNvSpPr>
            <a:spLocks noGrp="1"/>
          </p:cNvSpPr>
          <p:nvPr>
            <p:ph type="body" sz="quarter" idx="19"/>
          </p:nvPr>
        </p:nvSpPr>
        <p:spPr>
          <a:xfrm>
            <a:off x="4895514" y="4232635"/>
            <a:ext cx="2386800" cy="1772745"/>
          </a:xfrm>
          <a:prstGeom prst="rect">
            <a:avLst/>
          </a:prstGeom>
          <a:ln>
            <a:noFill/>
          </a:ln>
        </p:spPr>
        <p:txBody>
          <a:bodyPr anchor="t"/>
          <a:lstStyle>
            <a:lvl1pPr algn="l">
              <a:defRPr sz="1600" b="0">
                <a:solidFill>
                  <a:schemeClr val="tx1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20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832289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rovnání">
    <p:bg>
      <p:bgPr>
        <a:blipFill dpi="0" rotWithShape="1">
          <a:blip r:embed="rId2">
            <a:lum/>
          </a:blip>
          <a:srcRect/>
          <a:stretch>
            <a:fillRect t="-13000" b="-1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text 11"/>
          <p:cNvSpPr>
            <a:spLocks noGrp="1"/>
          </p:cNvSpPr>
          <p:nvPr>
            <p:ph type="body" sz="quarter" idx="11"/>
          </p:nvPr>
        </p:nvSpPr>
        <p:spPr>
          <a:xfrm>
            <a:off x="838199" y="1726250"/>
            <a:ext cx="5034699" cy="4240917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4" name="Zástupný symbol pro text 13"/>
          <p:cNvSpPr>
            <a:spLocks noGrp="1"/>
          </p:cNvSpPr>
          <p:nvPr>
            <p:ph type="body" sz="quarter" idx="12"/>
          </p:nvPr>
        </p:nvSpPr>
        <p:spPr>
          <a:xfrm>
            <a:off x="6319101" y="1726250"/>
            <a:ext cx="5034699" cy="4240578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bg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7" name="Zástupný symbol pro text 16"/>
          <p:cNvSpPr>
            <a:spLocks noGrp="1"/>
          </p:cNvSpPr>
          <p:nvPr>
            <p:ph type="body" sz="quarter" idx="13"/>
          </p:nvPr>
        </p:nvSpPr>
        <p:spPr>
          <a:xfrm>
            <a:off x="6319101" y="394085"/>
            <a:ext cx="5034699" cy="104160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18" name="Zástupný symbol pro text 16"/>
          <p:cNvSpPr>
            <a:spLocks noGrp="1"/>
          </p:cNvSpPr>
          <p:nvPr>
            <p:ph type="body" sz="quarter" idx="14"/>
          </p:nvPr>
        </p:nvSpPr>
        <p:spPr>
          <a:xfrm>
            <a:off x="838199" y="394085"/>
            <a:ext cx="5034699" cy="1041608"/>
          </a:xfrm>
          <a:prstGeom prst="rect">
            <a:avLst/>
          </a:prstGeom>
        </p:spPr>
        <p:txBody>
          <a:bodyPr anchor="ctr">
            <a:normAutofit/>
          </a:bodyPr>
          <a:lstStyle>
            <a:lvl1pPr marL="0" indent="0" algn="ctr">
              <a:buNone/>
              <a:defRPr sz="2800">
                <a:solidFill>
                  <a:schemeClr val="bg1"/>
                </a:solidFill>
                <a:latin typeface="Segoe UI" panose="020B0502040204020203" pitchFamily="34" charset="0"/>
                <a:ea typeface="Roboto" panose="02000000000000000000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1782936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38200" y="6170400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105156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5846716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1728216"/>
            <a:ext cx="10515600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48256381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dva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1728216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05979" y="1728215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85745571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a text (L)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05979" y="1728215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43489687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a text (P)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838200" y="1728000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8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62058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856956549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428368"/>
            <a:ext cx="10515600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3701016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texty vedle seb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6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4"/>
          </p:nvPr>
        </p:nvSpPr>
        <p:spPr>
          <a:xfrm>
            <a:off x="62058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45436312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8224"/>
          </a:xfrm>
          <a:prstGeom prst="rect">
            <a:avLst/>
          </a:prstGeom>
        </p:spPr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38200" y="6170400"/>
            <a:ext cx="442784" cy="396000"/>
          </a:xfrm>
          <a:prstGeom prst="rect">
            <a:avLst/>
          </a:prstGeom>
        </p:spPr>
        <p:txBody>
          <a:bodyPr/>
          <a:lstStyle/>
          <a:p>
            <a:fld id="{7EB3CF81-40B1-461F-ABB1-DF8E3BDEAF2C}" type="slidenum">
              <a:rPr lang="cs-CZ" smtClean="0"/>
              <a:t>‹#›</a:t>
            </a:fld>
            <a:endParaRPr lang="cs-CZ" dirty="0"/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10515600" cy="4320000"/>
          </a:xfrm>
          <a:prstGeom prst="rect">
            <a:avLst/>
          </a:prstGeo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3510706317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rázky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428368"/>
            <a:ext cx="5095875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7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57925" y="428368"/>
            <a:ext cx="5095875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0263972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38200" y="6170400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105156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105400152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1728216"/>
            <a:ext cx="10515600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0642679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dva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1728216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05979" y="1728215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89248362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a text (L)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05979" y="1728215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2902534279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a text (P)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838200" y="1728000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8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62058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4281032705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428368"/>
            <a:ext cx="10515600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18986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texty vedle seb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6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4"/>
          </p:nvPr>
        </p:nvSpPr>
        <p:spPr>
          <a:xfrm>
            <a:off x="62058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752707252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rázky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428368"/>
            <a:ext cx="5095875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7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57925" y="428368"/>
            <a:ext cx="5095875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4667356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>
            <a:off x="838200" y="6170400"/>
            <a:ext cx="442784" cy="396000"/>
          </a:xfrm>
        </p:spPr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105156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614850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ová 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800" y="1810800"/>
            <a:ext cx="10305535" cy="3240000"/>
          </a:xfrm>
          <a:prstGeom prst="rect">
            <a:avLst/>
          </a:prstGeom>
        </p:spPr>
        <p:txBody>
          <a:bodyPr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32284767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1728216"/>
            <a:ext cx="10515600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69207594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dva obrázk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1728216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05979" y="1728215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5112247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a text (L)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05979" y="1728215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5976894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ek a text (P) s 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>
                <a:solidFill>
                  <a:srgbClr val="2896D4"/>
                </a:solidFill>
              </a:defRPr>
            </a:lvl1pPr>
          </a:lstStyle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>
              <a:solidFill>
                <a:prstClr val="black"/>
              </a:solidFill>
            </a:endParaRPr>
          </a:p>
        </p:txBody>
      </p:sp>
      <p:sp>
        <p:nvSpPr>
          <p:cNvPr id="11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838200" y="1728000"/>
            <a:ext cx="5147821" cy="43183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8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62058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190575882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ouze obráz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428368"/>
            <a:ext cx="10515600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59498753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texty vedle seb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6" name="Zástupný symbol pro text 9"/>
          <p:cNvSpPr>
            <a:spLocks noGrp="1"/>
          </p:cNvSpPr>
          <p:nvPr>
            <p:ph type="body" sz="quarter" idx="13"/>
          </p:nvPr>
        </p:nvSpPr>
        <p:spPr>
          <a:xfrm>
            <a:off x="8382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7" name="Zástupný symbol pro text 9"/>
          <p:cNvSpPr>
            <a:spLocks noGrp="1"/>
          </p:cNvSpPr>
          <p:nvPr>
            <p:ph type="body" sz="quarter" idx="14"/>
          </p:nvPr>
        </p:nvSpPr>
        <p:spPr>
          <a:xfrm>
            <a:off x="6205800" y="1728000"/>
            <a:ext cx="5148000" cy="4320000"/>
          </a:xfrm>
        </p:spPr>
        <p:txBody>
          <a:bodyPr/>
          <a:lstStyle>
            <a:lvl1pPr>
              <a:defRPr sz="1800"/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</p:spTree>
    <p:extLst>
      <p:ext uri="{BB962C8B-B14F-4D97-AF65-F5344CB8AC3E}">
        <p14:creationId xmlns:p14="http://schemas.microsoft.com/office/powerpoint/2010/main" val="150651936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va obrázky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5" name="Zástupný symbol pro obrázek 4"/>
          <p:cNvSpPr>
            <a:spLocks noGrp="1"/>
          </p:cNvSpPr>
          <p:nvPr>
            <p:ph type="pic" sz="quarter" idx="13"/>
          </p:nvPr>
        </p:nvSpPr>
        <p:spPr>
          <a:xfrm>
            <a:off x="838200" y="428368"/>
            <a:ext cx="5095875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/>
          </a:p>
          <a:p>
            <a:endParaRPr lang="cs-CZ" dirty="0"/>
          </a:p>
        </p:txBody>
      </p:sp>
      <p:sp>
        <p:nvSpPr>
          <p:cNvPr id="7" name="Zástupný symbol pro obrázek 4"/>
          <p:cNvSpPr>
            <a:spLocks noGrp="1"/>
          </p:cNvSpPr>
          <p:nvPr>
            <p:ph type="pic" sz="quarter" idx="14"/>
          </p:nvPr>
        </p:nvSpPr>
        <p:spPr>
          <a:xfrm>
            <a:off x="6257925" y="428368"/>
            <a:ext cx="5095875" cy="5618205"/>
          </a:xfrm>
        </p:spPr>
        <p:txBody>
          <a:bodyPr/>
          <a:lstStyle>
            <a:lvl1pPr marL="0" indent="0">
              <a:buNone/>
              <a:defRPr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262382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22632" y="1148758"/>
            <a:ext cx="10959050" cy="490597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538163" indent="-361950">
              <a:buFont typeface="Arial" panose="020B0604020202020204" pitchFamily="34" charset="0"/>
              <a:buChar char="‒"/>
              <a:defRPr sz="1800" b="0" i="0" baseline="0">
                <a:solidFill>
                  <a:schemeClr val="tx1"/>
                </a:solidFill>
                <a:latin typeface="Arial"/>
                <a:cs typeface="Arial"/>
              </a:defRPr>
            </a:lvl1pPr>
            <a:lvl2pPr marL="742950" indent="-285750">
              <a:buFont typeface="Calibri" panose="020F0502020204030204" pitchFamily="34" charset="0"/>
              <a:buChar char="‒"/>
              <a:defRPr sz="1600" baseline="0">
                <a:solidFill>
                  <a:schemeClr val="tx1"/>
                </a:solidFill>
              </a:defRPr>
            </a:lvl2pPr>
            <a:lvl3pPr>
              <a:defRPr sz="14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</p:txBody>
      </p:sp>
      <p:sp>
        <p:nvSpPr>
          <p:cNvPr id="11" name="object 4"/>
          <p:cNvSpPr/>
          <p:nvPr userDrawn="1"/>
        </p:nvSpPr>
        <p:spPr>
          <a:xfrm>
            <a:off x="535754" y="388678"/>
            <a:ext cx="985351" cy="0"/>
          </a:xfrm>
          <a:custGeom>
            <a:avLst/>
            <a:gdLst/>
            <a:ahLst/>
            <a:cxnLst/>
            <a:rect l="l" t="t" r="r" b="b"/>
            <a:pathLst>
              <a:path w="864235">
                <a:moveTo>
                  <a:pt x="0" y="0"/>
                </a:moveTo>
                <a:lnTo>
                  <a:pt x="863993" y="0"/>
                </a:lnTo>
              </a:path>
            </a:pathLst>
          </a:custGeom>
          <a:ln w="25400">
            <a:solidFill>
              <a:srgbClr val="E73431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5" name="Nadpis 14"/>
          <p:cNvSpPr>
            <a:spLocks noGrp="1"/>
          </p:cNvSpPr>
          <p:nvPr>
            <p:ph type="title"/>
          </p:nvPr>
        </p:nvSpPr>
        <p:spPr>
          <a:xfrm>
            <a:off x="535754" y="526874"/>
            <a:ext cx="10250792" cy="422651"/>
          </a:xfrm>
          <a:prstGeom prst="rect">
            <a:avLst/>
          </a:prstGeo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8" name="Holder 6"/>
          <p:cNvSpPr>
            <a:spLocks noGrp="1"/>
          </p:cNvSpPr>
          <p:nvPr>
            <p:ph type="sldNum" sz="quarter" idx="7"/>
          </p:nvPr>
        </p:nvSpPr>
        <p:spPr>
          <a:xfrm>
            <a:off x="9923212" y="6458074"/>
            <a:ext cx="1804184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056640" algn="r"/>
            <a:r>
              <a:rPr lang="cs-CZ"/>
              <a:t> |   </a:t>
            </a:r>
            <a:fld id="{81D60167-4931-47E6-BA6A-407CBD079E47}" type="slidenum">
              <a:rPr lang="cs-CZ" smtClean="0"/>
              <a:pPr marL="1056640" algn="r"/>
              <a:t>‹#›</a:t>
            </a:fld>
            <a:endParaRPr lang="cs-CZ" dirty="0"/>
          </a:p>
        </p:txBody>
      </p:sp>
      <p:sp>
        <p:nvSpPr>
          <p:cNvPr id="9" name="Holder 4"/>
          <p:cNvSpPr>
            <a:spLocks noGrp="1"/>
          </p:cNvSpPr>
          <p:nvPr>
            <p:ph type="ftr" sz="quarter" idx="3"/>
          </p:nvPr>
        </p:nvSpPr>
        <p:spPr>
          <a:xfrm>
            <a:off x="535753" y="6480916"/>
            <a:ext cx="4339599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>
              <a:lnSpc>
                <a:spcPct val="100000"/>
              </a:lnSpc>
              <a:defRPr sz="800" b="1" i="0" cap="all" spc="0" baseline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endParaRPr lang="cs-CZ" dirty="0"/>
          </a:p>
        </p:txBody>
      </p:sp>
      <p:sp>
        <p:nvSpPr>
          <p:cNvPr id="10" name="Zástupný symbol pro datum 6"/>
          <p:cNvSpPr>
            <a:spLocks noGrp="1"/>
          </p:cNvSpPr>
          <p:nvPr>
            <p:ph type="dt" sz="half" idx="10"/>
          </p:nvPr>
        </p:nvSpPr>
        <p:spPr>
          <a:xfrm>
            <a:off x="5140332" y="6480916"/>
            <a:ext cx="1963825" cy="123111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>
            <a:lvl1pPr algn="ctr">
              <a:lnSpc>
                <a:spcPct val="100000"/>
              </a:lnSpc>
              <a:defRPr lang="cs-CZ" sz="800" b="1" i="0" cap="all" spc="0" baseline="0" smtClean="0">
                <a:solidFill>
                  <a:schemeClr val="tx1">
                    <a:lumMod val="40000"/>
                    <a:lumOff val="60000"/>
                  </a:schemeClr>
                </a:solidFill>
                <a:latin typeface="Arial"/>
                <a:cs typeface="Arial"/>
              </a:defRPr>
            </a:lvl1pPr>
          </a:lstStyle>
          <a:p>
            <a:pPr marL="12700"/>
            <a:fld id="{9E9D0BF8-95ED-4B89-9468-B9BA80425C8A}" type="datetime1">
              <a:rPr lang="cs-CZ" smtClean="0"/>
              <a:t>05.05.2022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71297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>
          <a:xfrm>
            <a:off x="1060621" y="1861751"/>
            <a:ext cx="10210800" cy="3146854"/>
          </a:xfrm>
          <a:prstGeom prst="rect">
            <a:avLst/>
          </a:prstGeom>
        </p:spPr>
        <p:txBody>
          <a:bodyPr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  <p:sp>
        <p:nvSpPr>
          <p:cNvPr id="7" name="Zástupný symbol pro text 4"/>
          <p:cNvSpPr>
            <a:spLocks noGrp="1"/>
          </p:cNvSpPr>
          <p:nvPr>
            <p:ph type="body" sz="quarter" idx="12"/>
          </p:nvPr>
        </p:nvSpPr>
        <p:spPr>
          <a:xfrm>
            <a:off x="1060621" y="5219700"/>
            <a:ext cx="5063954" cy="1066800"/>
          </a:xfrm>
          <a:prstGeom prst="rect">
            <a:avLst/>
          </a:prstGeom>
        </p:spPr>
        <p:txBody>
          <a:bodyPr anchor="t"/>
          <a:lstStyle>
            <a:lvl1pPr algn="l">
              <a:defRPr sz="12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28388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Závěr_sociální sítě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/>
          </p:nvPr>
        </p:nvSpPr>
        <p:spPr>
          <a:xfrm>
            <a:off x="1060621" y="1861751"/>
            <a:ext cx="10210800" cy="3146854"/>
          </a:xfrm>
          <a:prstGeom prst="rect">
            <a:avLst/>
          </a:prstGeom>
        </p:spPr>
        <p:txBody>
          <a:bodyPr lIns="90000"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endParaRPr lang="cs-CZ" dirty="0"/>
          </a:p>
        </p:txBody>
      </p:sp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46346" y="5237205"/>
            <a:ext cx="1816612" cy="91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542046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vá kapitol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800" y="1810800"/>
            <a:ext cx="10305535" cy="3240000"/>
          </a:xfrm>
          <a:prstGeom prst="rect">
            <a:avLst/>
          </a:prstGeom>
        </p:spPr>
        <p:txBody>
          <a:bodyPr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04224172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ová kapitola s podna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text 4"/>
          <p:cNvSpPr>
            <a:spLocks noGrp="1"/>
          </p:cNvSpPr>
          <p:nvPr>
            <p:ph type="body" sz="quarter" idx="11" hasCustomPrompt="1"/>
          </p:nvPr>
        </p:nvSpPr>
        <p:spPr>
          <a:xfrm>
            <a:off x="838800" y="2905124"/>
            <a:ext cx="10305535" cy="1057275"/>
          </a:xfrm>
          <a:prstGeom prst="rect">
            <a:avLst/>
          </a:prstGeom>
        </p:spPr>
        <p:txBody>
          <a:bodyPr wrap="none" anchor="ctr"/>
          <a:lstStyle>
            <a:lvl1pPr algn="l">
              <a:defRPr sz="4000" b="1">
                <a:solidFill>
                  <a:srgbClr val="2896D4"/>
                </a:solidFill>
                <a:latin typeface="Segoe UI" panose="020B0502040204020203" pitchFamily="34" charset="0"/>
                <a:ea typeface="Roboto Slab" pitchFamily="2" charset="0"/>
                <a:cs typeface="Segoe UI" panose="020B0502040204020203" pitchFamily="34" charset="0"/>
              </a:defRPr>
            </a:lvl1pPr>
          </a:lstStyle>
          <a:p>
            <a:pPr lvl="0"/>
            <a:r>
              <a:rPr lang="cs-CZ" dirty="0"/>
              <a:t>UPRAVTE STYLY PŘEDLOHY TEXTU.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4"/>
          </p:nvPr>
        </p:nvSpPr>
        <p:spPr>
          <a:xfrm>
            <a:off x="838799" y="3962399"/>
            <a:ext cx="10305535" cy="818777"/>
          </a:xfrm>
          <a:prstGeom prst="rect">
            <a:avLst/>
          </a:prstGeom>
        </p:spPr>
        <p:txBody>
          <a:bodyPr lIns="18000"/>
          <a:lstStyle>
            <a:lvl1pPr algn="l">
              <a:defRPr sz="1400" baseline="0"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  <a:lvl2pPr>
              <a:defRPr sz="1200"/>
            </a:lvl2pPr>
            <a:lvl3pPr>
              <a:defRPr sz="1100"/>
            </a:lvl3pPr>
            <a:lvl4pPr>
              <a:defRPr sz="1050"/>
            </a:lvl4pPr>
            <a:lvl5pPr>
              <a:defRPr sz="1050"/>
            </a:lvl5pPr>
          </a:lstStyle>
          <a:p>
            <a:pPr lvl="0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5804015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5" Type="http://schemas.openxmlformats.org/officeDocument/2006/relationships/slideLayout" Target="../slideLayouts/slideLayout27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26.xml"/><Relationship Id="rId9" Type="http://schemas.openxmlformats.org/officeDocument/2006/relationships/theme" Target="../theme/theme10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8.xml"/><Relationship Id="rId3" Type="http://schemas.openxmlformats.org/officeDocument/2006/relationships/slideLayout" Target="../slideLayouts/slideLayout33.xml"/><Relationship Id="rId7" Type="http://schemas.openxmlformats.org/officeDocument/2006/relationships/slideLayout" Target="../slideLayouts/slideLayout37.xml"/><Relationship Id="rId2" Type="http://schemas.openxmlformats.org/officeDocument/2006/relationships/slideLayout" Target="../slideLayouts/slideLayout32.xml"/><Relationship Id="rId1" Type="http://schemas.openxmlformats.org/officeDocument/2006/relationships/slideLayout" Target="../slideLayouts/slideLayout31.xml"/><Relationship Id="rId6" Type="http://schemas.openxmlformats.org/officeDocument/2006/relationships/slideLayout" Target="../slideLayouts/slideLayout36.xml"/><Relationship Id="rId5" Type="http://schemas.openxmlformats.org/officeDocument/2006/relationships/slideLayout" Target="../slideLayouts/slideLayout35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34.xml"/><Relationship Id="rId9" Type="http://schemas.openxmlformats.org/officeDocument/2006/relationships/theme" Target="../theme/theme11.xml"/></Relationships>
</file>

<file path=ppt/slideMasters/_rels/slideMaster1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6.xml"/><Relationship Id="rId3" Type="http://schemas.openxmlformats.org/officeDocument/2006/relationships/slideLayout" Target="../slideLayouts/slideLayout41.xml"/><Relationship Id="rId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40.xml"/><Relationship Id="rId1" Type="http://schemas.openxmlformats.org/officeDocument/2006/relationships/slideLayout" Target="../slideLayouts/slideLayout39.xml"/><Relationship Id="rId6" Type="http://schemas.openxmlformats.org/officeDocument/2006/relationships/slideLayout" Target="../slideLayouts/slideLayout44.xml"/><Relationship Id="rId5" Type="http://schemas.openxmlformats.org/officeDocument/2006/relationships/slideLayout" Target="../slideLayouts/slideLayout43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42.xml"/><Relationship Id="rId9" Type="http://schemas.openxmlformats.org/officeDocument/2006/relationships/theme" Target="../theme/theme12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theme" Target="../theme/theme2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.png"/><Relationship Id="rId4" Type="http://schemas.openxmlformats.org/officeDocument/2006/relationships/image" Target="../media/image3.pn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theme" Target="../theme/theme3.xml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Masters/_rels/slideMaster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4.xml"/><Relationship Id="rId1" Type="http://schemas.openxmlformats.org/officeDocument/2006/relationships/slideLayout" Target="../slideLayouts/slideLayout10.xml"/><Relationship Id="rId4" Type="http://schemas.openxmlformats.org/officeDocument/2006/relationships/image" Target="../media/image7.png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13.xml"/><Relationship Id="rId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1.xml"/><Relationship Id="rId6" Type="http://schemas.openxmlformats.org/officeDocument/2006/relationships/slideLayout" Target="../slideLayouts/slideLayout16.xml"/><Relationship Id="rId5" Type="http://schemas.openxmlformats.org/officeDocument/2006/relationships/slideLayout" Target="../slideLayouts/slideLayout15.xml"/><Relationship Id="rId10" Type="http://schemas.openxmlformats.org/officeDocument/2006/relationships/image" Target="../media/image5.png"/><Relationship Id="rId4" Type="http://schemas.openxmlformats.org/officeDocument/2006/relationships/slideLayout" Target="../slideLayouts/slideLayout14.xml"/><Relationship Id="rId9" Type="http://schemas.openxmlformats.org/officeDocument/2006/relationships/theme" Target="../theme/theme5.xml"/></Relationships>
</file>

<file path=ppt/slideMasters/_rels/slideMaster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6.xml"/><Relationship Id="rId1" Type="http://schemas.openxmlformats.org/officeDocument/2006/relationships/slideLayout" Target="../slideLayouts/slideLayout19.xml"/></Relationships>
</file>

<file path=ppt/slideMasters/_rels/slideMaster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7.xml"/><Relationship Id="rId1" Type="http://schemas.openxmlformats.org/officeDocument/2006/relationships/slideLayout" Target="../slideLayouts/slideLayout20.xml"/><Relationship Id="rId4" Type="http://schemas.openxmlformats.org/officeDocument/2006/relationships/image" Target="../media/image8.png"/></Relationships>
</file>

<file path=ppt/slideMasters/_rels/slideMaster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theme" Target="../theme/theme8.xml"/><Relationship Id="rId1" Type="http://schemas.openxmlformats.org/officeDocument/2006/relationships/slideLayout" Target="../slideLayouts/slideLayout21.xml"/><Relationship Id="rId4" Type="http://schemas.openxmlformats.org/officeDocument/2006/relationships/image" Target="../media/image8.png"/></Relationships>
</file>

<file path=ppt/slideMasters/_rels/slideMaster9.xml.rels><?xml version="1.0" encoding="UTF-8" standalone="yes"?>
<Relationships xmlns="http://schemas.openxmlformats.org/package/2006/relationships"><Relationship Id="rId2" Type="http://schemas.openxmlformats.org/officeDocument/2006/relationships/theme" Target="../theme/theme9.xml"/><Relationship Id="rId1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Obrázek 6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525" y="5880980"/>
            <a:ext cx="4181474" cy="97702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508134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46749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97" r:id="rId2"/>
    <p:sldLayoutId id="2147483711" r:id="rId3"/>
    <p:sldLayoutId id="2147483739" r:id="rId4"/>
    <p:sldLayoutId id="2147483740" r:id="rId5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2896D4"/>
          </a:solidFill>
          <a:latin typeface="AvenirNext LT Pro Bold" panose="020B0804020202020204" pitchFamily="34" charset="-18"/>
          <a:ea typeface="Roboto Slab" pitchFamily="2" charset="0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82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728000"/>
            <a:ext cx="10515600" cy="4320000"/>
          </a:xfrm>
          <a:prstGeom prst="rect">
            <a:avLst/>
          </a:prstGeom>
        </p:spPr>
        <p:txBody>
          <a:bodyPr vert="horz" lIns="180000" tIns="45720" rIns="91440" bIns="45720" rtlCol="0"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038132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3" r:id="rId1"/>
    <p:sldLayoutId id="2147483714" r:id="rId2"/>
    <p:sldLayoutId id="2147483715" r:id="rId3"/>
    <p:sldLayoutId id="2147483716" r:id="rId4"/>
    <p:sldLayoutId id="2147483717" r:id="rId5"/>
    <p:sldLayoutId id="2147483718" r:id="rId6"/>
    <p:sldLayoutId id="2147483719" r:id="rId7"/>
    <p:sldLayoutId id="2147483720" r:id="rId8"/>
  </p:sldLayoutIdLst>
  <p:hf hdr="0" ftr="0" dt="0"/>
  <p:txStyles>
    <p:titleStyle>
      <a:lvl1pPr algn="ctr" defTabSz="914400" rtl="0" eaLnBrk="1" latinLnBrk="0" hangingPunct="1">
        <a:lnSpc>
          <a:spcPct val="113000"/>
        </a:lnSpc>
        <a:spcBef>
          <a:spcPct val="0"/>
        </a:spcBef>
        <a:buNone/>
        <a:defRPr sz="3600" b="1" kern="1200">
          <a:solidFill>
            <a:srgbClr val="2896D4"/>
          </a:solidFill>
          <a:latin typeface="Segoe UI" panose="020B0502040204020203" pitchFamily="34" charset="0"/>
          <a:ea typeface="Roboto Slab" pitchFamily="2" charset="0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Clr>
          <a:srgbClr val="2896D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82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728000"/>
            <a:ext cx="10515600" cy="4320000"/>
          </a:xfrm>
          <a:prstGeom prst="rect">
            <a:avLst/>
          </a:prstGeom>
        </p:spPr>
        <p:txBody>
          <a:bodyPr vert="horz" lIns="180000" tIns="45720" rIns="91440" bIns="45720" rtlCol="0"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393864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2" r:id="rId1"/>
    <p:sldLayoutId id="2147483723" r:id="rId2"/>
    <p:sldLayoutId id="2147483724" r:id="rId3"/>
    <p:sldLayoutId id="2147483725" r:id="rId4"/>
    <p:sldLayoutId id="2147483726" r:id="rId5"/>
    <p:sldLayoutId id="2147483727" r:id="rId6"/>
    <p:sldLayoutId id="2147483728" r:id="rId7"/>
    <p:sldLayoutId id="2147483729" r:id="rId8"/>
  </p:sldLayoutIdLst>
  <p:hf hdr="0" ftr="0" dt="0"/>
  <p:txStyles>
    <p:titleStyle>
      <a:lvl1pPr algn="ctr" defTabSz="914400" rtl="0" eaLnBrk="1" latinLnBrk="0" hangingPunct="1">
        <a:lnSpc>
          <a:spcPct val="113000"/>
        </a:lnSpc>
        <a:spcBef>
          <a:spcPct val="0"/>
        </a:spcBef>
        <a:buNone/>
        <a:defRPr sz="3600" b="1" kern="1200">
          <a:solidFill>
            <a:srgbClr val="2896D4"/>
          </a:solidFill>
          <a:latin typeface="Segoe UI" panose="020B0502040204020203" pitchFamily="34" charset="0"/>
          <a:ea typeface="Roboto Slab" pitchFamily="2" charset="0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Clr>
          <a:srgbClr val="2896D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82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728000"/>
            <a:ext cx="10515600" cy="4320000"/>
          </a:xfrm>
          <a:prstGeom prst="rect">
            <a:avLst/>
          </a:prstGeom>
        </p:spPr>
        <p:txBody>
          <a:bodyPr vert="horz" lIns="180000" tIns="45720" rIns="91440" bIns="45720" rtlCol="0"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‹#›</a:t>
            </a:fld>
            <a:endParaRPr lang="cs-CZ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408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32" r:id="rId2"/>
    <p:sldLayoutId id="2147483733" r:id="rId3"/>
    <p:sldLayoutId id="2147483734" r:id="rId4"/>
    <p:sldLayoutId id="2147483735" r:id="rId5"/>
    <p:sldLayoutId id="2147483736" r:id="rId6"/>
    <p:sldLayoutId id="2147483737" r:id="rId7"/>
    <p:sldLayoutId id="2147483738" r:id="rId8"/>
  </p:sldLayoutIdLst>
  <p:hf hdr="0" ftr="0" dt="0"/>
  <p:txStyles>
    <p:titleStyle>
      <a:lvl1pPr algn="ctr" defTabSz="914400" rtl="0" eaLnBrk="1" latinLnBrk="0" hangingPunct="1">
        <a:lnSpc>
          <a:spcPct val="113000"/>
        </a:lnSpc>
        <a:spcBef>
          <a:spcPct val="0"/>
        </a:spcBef>
        <a:buNone/>
        <a:defRPr sz="3600" b="1" kern="1200">
          <a:solidFill>
            <a:srgbClr val="2896D4"/>
          </a:solidFill>
          <a:latin typeface="Segoe UI" panose="020B0502040204020203" pitchFamily="34" charset="0"/>
          <a:ea typeface="Roboto Slab" pitchFamily="2" charset="0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Clr>
          <a:srgbClr val="2896D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852169"/>
            <a:ext cx="757539" cy="3156928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10526" y="5880980"/>
            <a:ext cx="4181474" cy="9770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8751045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96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rgbClr val="2896D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1809750"/>
            <a:ext cx="101705" cy="3238500"/>
          </a:xfrm>
          <a:prstGeom prst="rect">
            <a:avLst/>
          </a:prstGeom>
        </p:spPr>
      </p:pic>
      <p:sp>
        <p:nvSpPr>
          <p:cNvPr id="5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6956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679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8" r:id="rId2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2896D4"/>
          </a:solidFill>
          <a:latin typeface="AvenirNext LT Pro Bold" panose="020B0804020202020204" pitchFamily="34" charset="-18"/>
          <a:ea typeface="Roboto Slab" pitchFamily="2" charset="0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169560"/>
            <a:ext cx="12192000" cy="688440"/>
          </a:xfrm>
          <a:prstGeom prst="rect">
            <a:avLst/>
          </a:prstGeom>
        </p:spPr>
      </p:pic>
      <p:pic>
        <p:nvPicPr>
          <p:cNvPr id="2" name="Obrázek 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 flipH="1">
            <a:off x="6046195" y="-1007360"/>
            <a:ext cx="99609" cy="5295678"/>
          </a:xfrm>
          <a:prstGeom prst="rect">
            <a:avLst/>
          </a:prstGeom>
        </p:spPr>
      </p:pic>
      <p:sp>
        <p:nvSpPr>
          <p:cNvPr id="5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196825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000" b="1" kern="1200">
          <a:solidFill>
            <a:srgbClr val="2896D4"/>
          </a:solidFill>
          <a:latin typeface="AvenirNext LT Pro Bold" panose="020B0804020202020204" pitchFamily="34" charset="-18"/>
          <a:ea typeface="Roboto Slab" pitchFamily="2" charset="0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82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728000"/>
            <a:ext cx="10515600" cy="4320000"/>
          </a:xfrm>
          <a:prstGeom prst="rect">
            <a:avLst/>
          </a:prstGeom>
        </p:spPr>
        <p:txBody>
          <a:bodyPr vert="horz" lIns="180000" tIns="45720" rIns="91440" bIns="45720" rtlCol="0"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7221531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6" r:id="rId1"/>
    <p:sldLayoutId id="2147483673" r:id="rId2"/>
    <p:sldLayoutId id="2147483687" r:id="rId3"/>
    <p:sldLayoutId id="2147483690" r:id="rId4"/>
    <p:sldLayoutId id="2147483691" r:id="rId5"/>
    <p:sldLayoutId id="2147483675" r:id="rId6"/>
    <p:sldLayoutId id="2147483693" r:id="rId7"/>
    <p:sldLayoutId id="2147483686" r:id="rId8"/>
  </p:sldLayoutIdLst>
  <p:hf hdr="0" ftr="0" dt="0"/>
  <p:txStyles>
    <p:titleStyle>
      <a:lvl1pPr algn="ctr" defTabSz="914400" rtl="0" eaLnBrk="1" latinLnBrk="0" hangingPunct="1">
        <a:lnSpc>
          <a:spcPct val="113000"/>
        </a:lnSpc>
        <a:spcBef>
          <a:spcPct val="0"/>
        </a:spcBef>
        <a:buNone/>
        <a:defRPr sz="3600" b="1" kern="1200">
          <a:solidFill>
            <a:srgbClr val="2896D4"/>
          </a:solidFill>
          <a:latin typeface="Segoe UI" panose="020B0502040204020203" pitchFamily="34" charset="0"/>
          <a:ea typeface="Roboto Slab" pitchFamily="2" charset="0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Clr>
          <a:srgbClr val="2896D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115822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70400"/>
            <a:ext cx="442784" cy="3954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/>
                </a:solidFill>
                <a:latin typeface="Segoe UI" panose="020B0502040204020203" pitchFamily="34" charset="0"/>
                <a:ea typeface="Roboto Light" panose="02000000000000000000" pitchFamily="2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87434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</p:sldLayoutIdLst>
  <p:hf hdr="0" ftr="0" dt="0"/>
  <p:txStyles>
    <p:titleStyle>
      <a:lvl1pPr algn="ctr" defTabSz="914400" rtl="0" eaLnBrk="1" latinLnBrk="0" hangingPunct="1">
        <a:lnSpc>
          <a:spcPct val="113000"/>
        </a:lnSpc>
        <a:spcBef>
          <a:spcPct val="0"/>
        </a:spcBef>
        <a:buNone/>
        <a:defRPr sz="3600" b="1" kern="1200">
          <a:solidFill>
            <a:srgbClr val="2896D4"/>
          </a:solidFill>
          <a:latin typeface="Segoe UI" panose="020B0502040204020203" pitchFamily="34" charset="0"/>
          <a:ea typeface="Roboto Slab" pitchFamily="2" charset="0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Clr>
          <a:srgbClr val="2896D4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Clr>
          <a:srgbClr val="2896D4"/>
        </a:buClr>
        <a:buFont typeface="Wingdings" panose="05000000000000000000" pitchFamily="2" charset="2"/>
        <a:buChar char="§"/>
        <a:defRPr sz="1800" kern="1200">
          <a:solidFill>
            <a:schemeClr val="tx1"/>
          </a:solidFill>
          <a:latin typeface="Segoe UI" panose="020B0502040204020203" pitchFamily="34" charset="0"/>
          <a:ea typeface="Roboto" panose="02000000000000000000" pitchFamily="2" charset="0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169560"/>
            <a:ext cx="12192000" cy="688440"/>
          </a:xfrm>
          <a:prstGeom prst="rect">
            <a:avLst/>
          </a:prstGeom>
        </p:spPr>
      </p:pic>
      <p:pic>
        <p:nvPicPr>
          <p:cNvPr id="3" name="Obrázek 2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3638100" y="1082675"/>
            <a:ext cx="115200" cy="1789200"/>
          </a:xfrm>
          <a:prstGeom prst="rect">
            <a:avLst/>
          </a:prstGeom>
        </p:spPr>
      </p:pic>
      <p:sp>
        <p:nvSpPr>
          <p:cNvPr id="10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800" y="6169560"/>
            <a:ext cx="442800" cy="396000"/>
          </a:xfrm>
          <a:prstGeom prst="rect">
            <a:avLst/>
          </a:prstGeom>
        </p:spPr>
        <p:txBody>
          <a:bodyPr anchor="ctr" anchorCtr="0"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  <p:pic>
        <p:nvPicPr>
          <p:cNvPr id="7" name="Obrázek 6"/>
          <p:cNvPicPr>
            <a:picLocks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8390775" y="1082675"/>
            <a:ext cx="115200" cy="1789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19801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rgbClr val="2896D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Obrázek 2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6169560"/>
            <a:ext cx="12192000" cy="688440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6038847" y="1046793"/>
            <a:ext cx="114305" cy="1790635"/>
          </a:xfrm>
          <a:prstGeom prst="rect">
            <a:avLst/>
          </a:prstGeom>
        </p:spPr>
      </p:pic>
      <p:pic>
        <p:nvPicPr>
          <p:cNvPr id="10" name="Obrázek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9593947" y="1045801"/>
            <a:ext cx="114305" cy="1790635"/>
          </a:xfrm>
          <a:prstGeom prst="rect">
            <a:avLst/>
          </a:prstGeom>
        </p:spPr>
      </p:pic>
      <p:pic>
        <p:nvPicPr>
          <p:cNvPr id="11" name="Obrázek 10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6200000">
            <a:off x="2483740" y="1045809"/>
            <a:ext cx="114304" cy="1790619"/>
          </a:xfrm>
          <a:prstGeom prst="rect">
            <a:avLst/>
          </a:prstGeom>
        </p:spPr>
      </p:pic>
      <p:sp>
        <p:nvSpPr>
          <p:cNvPr id="12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38200" y="6169560"/>
            <a:ext cx="442800" cy="396000"/>
          </a:xfrm>
          <a:prstGeom prst="rect">
            <a:avLst/>
          </a:prstGeom>
        </p:spPr>
        <p:txBody>
          <a:bodyPr anchor="ctr" anchorCtr="0"/>
          <a:lstStyle>
            <a:lvl1pPr>
              <a:defRPr sz="1200">
                <a:latin typeface="Segoe UI" panose="020B0502040204020203" pitchFamily="34" charset="0"/>
                <a:cs typeface="Segoe UI" panose="020B0502040204020203" pitchFamily="34" charset="0"/>
              </a:defRPr>
            </a:lvl1pPr>
          </a:lstStyle>
          <a:p>
            <a:fld id="{7EB3CF81-40B1-461F-ABB1-DF8E3BDEAF2C}" type="slidenum">
              <a:rPr lang="cs-CZ" smtClean="0"/>
              <a:pPr/>
              <a:t>‹#›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83439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1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rgbClr val="2896D4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2896D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592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10" name="Zástupný symbol pro text 9"/>
          <p:cNvSpPr>
            <a:spLocks noGrp="1"/>
          </p:cNvSpPr>
          <p:nvPr>
            <p:ph type="body" idx="1"/>
          </p:nvPr>
        </p:nvSpPr>
        <p:spPr>
          <a:xfrm>
            <a:off x="838200" y="1728000"/>
            <a:ext cx="10515600" cy="4320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cs-CZ" dirty="0"/>
              <a:t>Upravte styly předlohy textu.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sp>
        <p:nvSpPr>
          <p:cNvPr id="2" name="Obdélník 1"/>
          <p:cNvSpPr/>
          <p:nvPr/>
        </p:nvSpPr>
        <p:spPr>
          <a:xfrm>
            <a:off x="838200" y="6170400"/>
            <a:ext cx="372218" cy="276999"/>
          </a:xfrm>
          <a:prstGeom prst="rect">
            <a:avLst/>
          </a:prstGeom>
        </p:spPr>
        <p:txBody>
          <a:bodyPr wrap="none" anchor="ctr" anchorCtr="0">
            <a:spAutoFit/>
          </a:bodyPr>
          <a:lstStyle/>
          <a:p>
            <a:fld id="{7EB3CF81-40B1-461F-ABB1-DF8E3BDEAF2C}" type="slidenum">
              <a:rPr lang="cs-CZ" sz="1200" smtClean="0">
                <a:solidFill>
                  <a:schemeClr val="bg1"/>
                </a:solidFill>
                <a:latin typeface="Segoe UI" panose="020B0502040204020203" pitchFamily="34" charset="0"/>
                <a:cs typeface="Segoe UI" panose="020B0502040204020203" pitchFamily="34" charset="0"/>
              </a:rPr>
              <a:pPr/>
              <a:t>‹#›</a:t>
            </a:fld>
            <a:endParaRPr lang="cs-CZ" dirty="0">
              <a:solidFill>
                <a:schemeClr val="bg1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71841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</p:sldLayoutIdLst>
  <p:txStyles>
    <p:titleStyle>
      <a:lvl1pPr algn="ctr" defTabSz="914400" rtl="0" eaLnBrk="1" latinLnBrk="0" hangingPunct="1">
        <a:lnSpc>
          <a:spcPct val="113000"/>
        </a:lnSpc>
        <a:spcBef>
          <a:spcPct val="0"/>
        </a:spcBef>
        <a:buNone/>
        <a:defRPr sz="3600" b="1" kern="1200">
          <a:solidFill>
            <a:schemeClr val="bg1"/>
          </a:solidFill>
          <a:latin typeface="Segoe UI" panose="020B0502040204020203" pitchFamily="34" charset="0"/>
          <a:ea typeface="+mj-ea"/>
          <a:cs typeface="Segoe UI" panose="020B0502040204020203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14000"/>
        </a:lnSpc>
        <a:spcBef>
          <a:spcPts val="1000"/>
        </a:spcBef>
        <a:buClr>
          <a:schemeClr val="bg1"/>
        </a:buClr>
        <a:buFont typeface="Wingdings" panose="05000000000000000000" pitchFamily="2" charset="2"/>
        <a:buChar char="§"/>
        <a:defRPr sz="20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1pPr>
      <a:lvl2pPr marL="6858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bg1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2pPr>
      <a:lvl3pPr marL="11430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bg1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3pPr>
      <a:lvl4pPr marL="16002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bg1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4pPr>
      <a:lvl5pPr marL="2057400" indent="-228600" algn="l" defTabSz="914400" rtl="0" eaLnBrk="1" latinLnBrk="0" hangingPunct="1">
        <a:lnSpc>
          <a:spcPct val="114000"/>
        </a:lnSpc>
        <a:spcBef>
          <a:spcPts val="500"/>
        </a:spcBef>
        <a:buClr>
          <a:schemeClr val="bg1"/>
        </a:buClr>
        <a:buFont typeface="Wingdings" panose="05000000000000000000" pitchFamily="2" charset="2"/>
        <a:buChar char="§"/>
        <a:defRPr sz="1800" kern="1200">
          <a:solidFill>
            <a:schemeClr val="bg1"/>
          </a:solidFill>
          <a:latin typeface="Segoe UI" panose="020B0502040204020203" pitchFamily="34" charset="0"/>
          <a:ea typeface="+mn-ea"/>
          <a:cs typeface="Segoe UI" panose="020B0502040204020203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eca.europa.eu/cs/Pages/PublicationSearch.aspx" TargetMode="External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1.xml.rels><?xml version="1.0" encoding="UTF-8" standalone="yes"?>
<Relationships xmlns="http://schemas.openxmlformats.org/package/2006/relationships"><Relationship Id="rId8" Type="http://schemas.microsoft.com/office/2007/relationships/hdphoto" Target="../media/hdphoto3.wdp"/><Relationship Id="rId3" Type="http://schemas.openxmlformats.org/officeDocument/2006/relationships/image" Target="../media/image10.png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5.xml"/><Relationship Id="rId6" Type="http://schemas.microsoft.com/office/2007/relationships/hdphoto" Target="../media/hdphoto2.wdp"/><Relationship Id="rId5" Type="http://schemas.openxmlformats.org/officeDocument/2006/relationships/image" Target="../media/image11.png"/><Relationship Id="rId10" Type="http://schemas.microsoft.com/office/2007/relationships/hdphoto" Target="../media/hdphoto4.wdp"/><Relationship Id="rId4" Type="http://schemas.microsoft.com/office/2007/relationships/hdphoto" Target="../media/hdphoto1.wdp"/><Relationship Id="rId9" Type="http://schemas.openxmlformats.org/officeDocument/2006/relationships/image" Target="../media/image13.pn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4.xml.rels><?xml version="1.0" encoding="UTF-8" standalone="yes"?>
<Relationships xmlns="http://schemas.openxmlformats.org/package/2006/relationships"><Relationship Id="rId3" Type="http://schemas.microsoft.com/office/2007/relationships/hdphoto" Target="../media/hdphoto5.wdp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mfcr.cz/cs/verejny-sektor/kontrola-verejnych-financi" TargetMode="External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eca.europa.eu/cs/Pages/DocItem.aspx?did=60331" TargetMode="External"/><Relationship Id="rId2" Type="http://schemas.openxmlformats.org/officeDocument/2006/relationships/hyperlink" Target="https://www.eca.europa.eu/cs/Pages/Strategy.aspx" TargetMode="Externa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Kontrolní mechanismy EU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cs-CZ" dirty="0"/>
              <a:t>5. dubna 2022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cs-CZ" dirty="0"/>
              <a:t>Mgr. Andrea Vrbová Vuongová</a:t>
            </a:r>
          </a:p>
          <a:p>
            <a:r>
              <a:rPr lang="cs-CZ" dirty="0"/>
              <a:t>BVV11K Evropské finanční právo</a:t>
            </a:r>
          </a:p>
        </p:txBody>
      </p:sp>
    </p:spTree>
    <p:extLst>
      <p:ext uri="{BB962C8B-B14F-4D97-AF65-F5344CB8AC3E}">
        <p14:creationId xmlns:p14="http://schemas.microsoft.com/office/powerpoint/2010/main" val="390696695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2966"/>
            <a:ext cx="10515600" cy="677917"/>
          </a:xfrm>
        </p:spPr>
        <p:txBody>
          <a:bodyPr/>
          <a:lstStyle/>
          <a:p>
            <a:r>
              <a:rPr lang="cs-CZ" sz="3200" dirty="0">
                <a:latin typeface="+mn-lt"/>
              </a:rPr>
              <a:t>Audity výkonnosti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10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213945"/>
            <a:ext cx="10515600" cy="4834055"/>
          </a:xfrm>
        </p:spPr>
        <p:txBody>
          <a:bodyPr/>
          <a:lstStyle/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kontrola kvality příjmových a výdajových operací EU a uplatňování zásady řádného finančního řízení. 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prověrky programů, operací, řídicích systémů a postupů subjektů a orgánů, které řídí finanční prostředky EU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cílem je posoudit soulad s principy 3E, tj., zda se postupuje hospodárně, efektivně a účelně.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 marL="22860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28600" lvl="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714811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2966"/>
            <a:ext cx="10515600" cy="677917"/>
          </a:xfrm>
        </p:spPr>
        <p:txBody>
          <a:bodyPr/>
          <a:lstStyle/>
          <a:p>
            <a:r>
              <a:rPr lang="cs-CZ" sz="3200" dirty="0">
                <a:latin typeface="+mn-lt"/>
              </a:rPr>
              <a:t>Výstupy činnosti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11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213945"/>
            <a:ext cx="10515600" cy="4834055"/>
          </a:xfrm>
        </p:spPr>
        <p:txBody>
          <a:bodyPr/>
          <a:lstStyle/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zjištění a doporučení předkládá Evropskému parlamentu, Radě EU, vládám a parlamentům členských států a také široké veřejnosti.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EÚD vypracuje po skončení každého rozpočtového roku výroční zprávu, která se předkládá ostatním orgánům Unie a zveřejňuje se v Úředním věstníku Evropské unie spolu s odpověďmi orgánů na připomínky Účetního dvora.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EÚD předkládá Evropskému parlamentu a Radě EU prohlášení o věrohodnosti účetnictví a o legalitě a správnosti uskutečněných operací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 marL="22860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28600" lvl="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9857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2966"/>
            <a:ext cx="10515600" cy="677917"/>
          </a:xfrm>
        </p:spPr>
        <p:txBody>
          <a:bodyPr/>
          <a:lstStyle/>
          <a:p>
            <a:r>
              <a:rPr lang="cs-CZ" sz="3200" dirty="0">
                <a:latin typeface="+mn-lt"/>
              </a:rPr>
              <a:t>Výstupy činnosti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12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213945"/>
            <a:ext cx="10515600" cy="4834055"/>
          </a:xfrm>
        </p:spPr>
        <p:txBody>
          <a:bodyPr/>
          <a:lstStyle/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EÚD vypracovává auditní zprávy a vydává stanoviska týkající se všech oblastí činnosti Evropské unie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EÚD vydává zvláštní zprávy o vybraných auditních tématech, zveřejňované v průběhu roku, především jako výsledek auditů výkonnosti.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Viz publikace EÚD: </a:t>
            </a:r>
          </a:p>
          <a:p>
            <a:pPr marL="0" lvl="2" indent="0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None/>
            </a:pPr>
            <a:r>
              <a:rPr lang="cs-CZ" sz="1800" dirty="0">
                <a:hlinkClick r:id="rId2"/>
              </a:rPr>
              <a:t>https://www.eca.europa.eu/cs/Pages/PublicationSearch.aspx</a:t>
            </a:r>
            <a:endParaRPr lang="cs-CZ" sz="1800" dirty="0"/>
          </a:p>
          <a:p>
            <a:pPr marL="0" lvl="2" indent="0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None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 marL="22860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28600" lvl="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408365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Evropský úřad pro boj proti podvodů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pPr/>
              <a:t>13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45140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2966"/>
            <a:ext cx="10515600" cy="677917"/>
          </a:xfrm>
        </p:spPr>
        <p:txBody>
          <a:bodyPr/>
          <a:lstStyle/>
          <a:p>
            <a:r>
              <a:rPr lang="cs-CZ" sz="3200" dirty="0">
                <a:latin typeface="+mn-lt"/>
              </a:rPr>
              <a:t>Vymezení pravomocí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14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213945"/>
            <a:ext cx="10515600" cy="4834055"/>
          </a:xfrm>
        </p:spPr>
        <p:txBody>
          <a:bodyPr/>
          <a:lstStyle/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čl. 2 rozhodnutí 1999/352/ES, ESUO, Euratom ze dne 28. dubna 1999 o zřízení Evropského úřadu pro boj proti podvodům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nařízení Evropského parlamentu a Rady (EU, Euratom) č. 883/2013 ze dne 11. září 2013 o vyšetřování prováděném Evropským úřadem pro boj proti podvodům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provádí nezávislá vyšetřování podvodů (včetně dotačních) a korupčních jednání souvisejících s finančními prostředky Evropské unie. . 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vede správní vyšetřování v členských státech, které se týká finančních zájmů EU (vnější vyšetřování) a vyšetřování personálu a orgánů Evropské unie (vnitřní vyšetřování)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předmětem vyšetřování jsou záležitosti týkající se podvodů, korupce a jiných trestných činů, které poškozují finanční zájmy Evropské unie, v souvislosti s: </a:t>
            </a:r>
          </a:p>
          <a:p>
            <a:pPr marL="690563" lvl="2" indent="-342900" algn="just">
              <a:lnSpc>
                <a:spcPct val="100000"/>
              </a:lnSpc>
            </a:pPr>
            <a:r>
              <a:rPr lang="cs-CZ" sz="1800" dirty="0"/>
              <a:t>veškerými výdaji Evropské unie – hlavními výdajovými kategoriemi jsou strukturální fondy, fondy zemědělské politiky a rozvoje venkova, přímé výdaje a vnější pomoc,</a:t>
            </a:r>
          </a:p>
          <a:p>
            <a:pPr marL="690563" lvl="2" indent="-342900" algn="just">
              <a:lnSpc>
                <a:spcPct val="100000"/>
              </a:lnSpc>
            </a:pPr>
            <a:r>
              <a:rPr lang="cs-CZ" sz="1800" dirty="0"/>
              <a:t>některými oblastmi příjmů Evropské unie, zejména cel, </a:t>
            </a:r>
          </a:p>
          <a:p>
            <a:pPr marL="690563" lvl="2" indent="-342900" algn="just">
              <a:lnSpc>
                <a:spcPct val="100000"/>
              </a:lnSpc>
            </a:pPr>
            <a:r>
              <a:rPr lang="cs-CZ" sz="1800" dirty="0"/>
              <a:t>podezřeními na závažné pochybení ze strany zaměstnanců a členů orgánů Evropské unie.</a:t>
            </a:r>
          </a:p>
          <a:p>
            <a:pPr marL="228600" lvl="2" algn="just">
              <a:lnSpc>
                <a:spcPct val="100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0" lvl="2" indent="0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None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 marL="22860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28600" lvl="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82274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2966"/>
            <a:ext cx="10515600" cy="677917"/>
          </a:xfrm>
        </p:spPr>
        <p:txBody>
          <a:bodyPr/>
          <a:lstStyle/>
          <a:p>
            <a:r>
              <a:rPr lang="cs-CZ" sz="3200" dirty="0">
                <a:latin typeface="+mn-lt"/>
              </a:rPr>
              <a:t>Vymezení pravomocí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15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213945"/>
            <a:ext cx="10515600" cy="4834055"/>
          </a:xfrm>
        </p:spPr>
        <p:txBody>
          <a:bodyPr/>
          <a:lstStyle/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členské státy mají v rámci tzv. sdíleného řízení výdajů rozpočtu EU povinnost hlásit Evropskému úřadu pro boj proti podvodům nesrovnalosti, a to </a:t>
            </a:r>
            <a:r>
              <a:rPr lang="pl-PL" sz="1800" dirty="0"/>
              <a:t>podvodného i nepodvodného charakteru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orgány ČR komunikují s úřadem ve dvou základních rovinách, a to formou pravidelných hlášení o trestněprávních nesrovnalostech a hlášení o administrativních, resp. správně právních nesrovnalostech.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výlučným kontaktním bodem sítě AFCOS pro oblast trestněprávních nesrovnalostí je </a:t>
            </a:r>
            <a:r>
              <a:rPr lang="cs-CZ" sz="1800" b="1" dirty="0"/>
              <a:t>Nejvyšší státní zastupitelství </a:t>
            </a:r>
            <a:r>
              <a:rPr lang="cs-CZ" sz="1800" dirty="0"/>
              <a:t> </a:t>
            </a:r>
            <a:r>
              <a:rPr lang="pl-PL" sz="1800" dirty="0"/>
              <a:t> </a:t>
            </a:r>
            <a:endParaRPr lang="cs-CZ" sz="1800" dirty="0"/>
          </a:p>
          <a:p>
            <a:pPr marL="228600" lvl="2" algn="just">
              <a:lnSpc>
                <a:spcPct val="100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oblast hlášení správně právních nesrovnalostí je zajišťována Ministerstvem financí </a:t>
            </a:r>
          </a:p>
          <a:p>
            <a:pPr marL="0" lvl="2" indent="0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None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 marL="22860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28600" lvl="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303740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2966"/>
            <a:ext cx="10515600" cy="677917"/>
          </a:xfrm>
        </p:spPr>
        <p:txBody>
          <a:bodyPr/>
          <a:lstStyle/>
          <a:p>
            <a:r>
              <a:rPr lang="cs-CZ" sz="3200" dirty="0">
                <a:latin typeface="+mn-lt"/>
              </a:rPr>
              <a:t>Vyšetřování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16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213945"/>
            <a:ext cx="10515600" cy="4834055"/>
          </a:xfrm>
        </p:spPr>
        <p:txBody>
          <a:bodyPr/>
          <a:lstStyle/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zahajováno na základě informace o možných podvodech a nesrovnalostech z různých zdrojů, zejména od orgánů, jež odpovídají za správu finančních prostředků EU v rámci evropských orgánů či členských zemí – subjekty sítě AFCOS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prvotní posouzení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v případě, že existuje dostatečně závažné podezření, že došlo k podvodu, úplatkářství nebo jinému protiprávnímu jednání ohrožujícímu finanční zájmy Unie je vyšetřování zahájeno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vyšetřování spočívá ve shromažďování informací relevantních pro případ (dokumentace, výslech osob, provádění kontrolní činnosti)</a:t>
            </a:r>
          </a:p>
          <a:p>
            <a:pPr marL="228600" lvl="2" algn="just">
              <a:lnSpc>
                <a:spcPct val="100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0" lvl="2" indent="0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None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 marL="22860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28600" lvl="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613686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2966"/>
            <a:ext cx="10515600" cy="677917"/>
          </a:xfrm>
        </p:spPr>
        <p:txBody>
          <a:bodyPr/>
          <a:lstStyle/>
          <a:p>
            <a:r>
              <a:rPr lang="cs-CZ" sz="3200" dirty="0">
                <a:latin typeface="+mn-lt"/>
              </a:rPr>
              <a:t>Výsledek činnosti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17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213945"/>
            <a:ext cx="10515600" cy="4834055"/>
          </a:xfrm>
        </p:spPr>
        <p:txBody>
          <a:bodyPr/>
          <a:lstStyle/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výstupem z vyšetřování je zpráva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doporučení orgánům EU a vládám příslušných zemí dalšího postupu</a:t>
            </a:r>
          </a:p>
          <a:p>
            <a:pPr marL="685800" lvl="3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dirty="0"/>
              <a:t>Finanční opatření - doporučení aby subjekt, který protiprávně vynaložil finanční prostředky, tyto vrátil zpět</a:t>
            </a:r>
          </a:p>
          <a:p>
            <a:pPr marL="685800" lvl="3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dirty="0"/>
              <a:t>Soudní opatření -  doporučením na trestní stíhání</a:t>
            </a:r>
          </a:p>
          <a:p>
            <a:pPr marL="685800" lvl="3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dirty="0"/>
              <a:t>Disciplinární opatření - postoupení případu týkajícího se úředníka EU disciplinární komisi</a:t>
            </a:r>
          </a:p>
          <a:p>
            <a:pPr marL="685800" lvl="3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dirty="0"/>
              <a:t>Správní opatření – doporučení ke změně postupů, u nichž existuje zvýšené riziko podvodů 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0" lvl="2" indent="0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None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 marL="22860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28600" lvl="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6751438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Evropská komise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pPr/>
              <a:t>18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20663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2966"/>
            <a:ext cx="10515600" cy="677917"/>
          </a:xfrm>
        </p:spPr>
        <p:txBody>
          <a:bodyPr/>
          <a:lstStyle/>
          <a:p>
            <a:r>
              <a:rPr lang="cs-CZ" sz="3200" dirty="0">
                <a:latin typeface="+mn-lt"/>
              </a:rPr>
              <a:t>Vymezení pravomocí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19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213945"/>
            <a:ext cx="10515600" cy="4834055"/>
          </a:xfrm>
        </p:spPr>
        <p:txBody>
          <a:bodyPr/>
          <a:lstStyle/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čl. 317 Smlouvy o fungování Evropské unie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Evropská komise je odpovědná za kontrolu výdajů z rozpočtu EU, včetně dotací poskytovaných z fondů Evropské unie.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může kontrolovat, zda země EU nenarušují hospodářskou soutěž například nepovolenými státními dotacemi.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v rámci kontroly  dotací kontroluje subjekty zapojené do implementační struktury (řídicí orgán, zprostředkující subjekt, Platební a certifikační orgán, platební agentura, Auditní orgán) a příjemce dotací.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0" lvl="2" indent="0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None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 marL="22860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28600" lvl="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269585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2966"/>
            <a:ext cx="10515600" cy="677917"/>
          </a:xfrm>
        </p:spPr>
        <p:txBody>
          <a:bodyPr/>
          <a:lstStyle/>
          <a:p>
            <a:r>
              <a:rPr lang="cs-CZ" sz="3200" dirty="0">
                <a:latin typeface="+mn-lt"/>
              </a:rPr>
              <a:t>Legislativní základ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2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213945"/>
            <a:ext cx="10515600" cy="4834055"/>
          </a:xfrm>
        </p:spPr>
        <p:txBody>
          <a:bodyPr/>
          <a:lstStyle/>
          <a:p>
            <a:pPr marL="228600" indent="-228600" algn="just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dirty="0"/>
              <a:t>Smlouva o fungování Evropské unie (články 287, 317, 318, 319, 322 a 325 )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Nařízení Evropského Parlamentu a Rady (EU, Euratom) 2018/1046 ze dne 18. července 2018, kterým se stanoví finanční pravidla pro souhrnný rozpočet Unie (finanční nařízení)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Nařízení Evropského Parlamentu a Rady (EU) č. 1303/2013 </a:t>
            </a:r>
            <a:r>
              <a:rPr lang="pl-PL" sz="1800" dirty="0"/>
              <a:t>ze dne 17. prosince 2013 </a:t>
            </a:r>
            <a:r>
              <a:rPr lang="cs-CZ" sz="1800" dirty="0"/>
              <a:t>o společných ustanoveních o Evropském fondu pro regionální rozvoj, Evropském sociálním fondu, Fondu soudržnosti, Evropském zemědělském fondu pro rozvoj venkova a Evropském námořním a rybářském fondu, o obecných ustanoveních o Evropském fondu pro regionální rozvoj, Evropském sociálním fondu, Fondu soudržnosti a Evropském námořním a rybářském fondu (obecné nařízení)</a:t>
            </a:r>
          </a:p>
          <a:p>
            <a:pPr marL="22860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 marL="22860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28600" lvl="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11407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Kontrola dotací z fondů EU 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pPr/>
              <a:t>20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2066356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31143" y="425342"/>
            <a:ext cx="10972800" cy="564959"/>
          </a:xfrm>
        </p:spPr>
        <p:txBody>
          <a:bodyPr>
            <a:noAutofit/>
          </a:bodyPr>
          <a:lstStyle/>
          <a:p>
            <a:pPr marL="179388" lvl="2">
              <a:lnSpc>
                <a:spcPct val="150000"/>
              </a:lnSpc>
            </a:pPr>
            <a:r>
              <a:rPr lang="cs-CZ" sz="3200" b="1" dirty="0">
                <a:solidFill>
                  <a:srgbClr val="0070C0"/>
                </a:solidFill>
                <a:latin typeface="+mj-lt"/>
                <a:cs typeface="Arial"/>
              </a:rPr>
              <a:t>Kontrolní orgány</a:t>
            </a:r>
            <a:endParaRPr lang="cs-CZ" sz="3200" dirty="0">
              <a:latin typeface="+mj-lt"/>
              <a:cs typeface="Arial"/>
            </a:endParaRPr>
          </a:p>
        </p:txBody>
      </p:sp>
      <p:sp>
        <p:nvSpPr>
          <p:cNvPr id="14" name="Zástupný symbol pro číslo snímku 13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pPr marL="1056640" algn="r">
              <a:defRPr/>
            </a:pPr>
            <a:r>
              <a:rPr lang="cs-CZ" dirty="0">
                <a:solidFill>
                  <a:srgbClr val="444444">
                    <a:lumMod val="40000"/>
                    <a:lumOff val="60000"/>
                  </a:srgbClr>
                </a:solidFill>
              </a:rPr>
              <a:t> |   </a:t>
            </a:r>
            <a:fld id="{81D60167-4931-47E6-BA6A-407CBD079E47}" type="slidenum">
              <a:rPr lang="cs-CZ" smtClean="0">
                <a:solidFill>
                  <a:srgbClr val="444444">
                    <a:lumMod val="40000"/>
                    <a:lumOff val="60000"/>
                  </a:srgbClr>
                </a:solidFill>
              </a:rPr>
              <a:pPr marL="1056640" algn="r">
                <a:defRPr/>
              </a:pPr>
              <a:t>21</a:t>
            </a:fld>
            <a:endParaRPr lang="cs-CZ" dirty="0">
              <a:solidFill>
                <a:srgbClr val="444444">
                  <a:lumMod val="40000"/>
                  <a:lumOff val="60000"/>
                </a:srgbClr>
              </a:solidFill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513242" y="1305794"/>
            <a:ext cx="3366075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cs-CZ" b="1" dirty="0"/>
              <a:t>Příjemce dotace z fondů Evropské unie </a:t>
            </a:r>
          </a:p>
          <a:p>
            <a:endParaRPr lang="cs-CZ" b="1" dirty="0"/>
          </a:p>
          <a:p>
            <a:pPr algn="r"/>
            <a:r>
              <a:rPr lang="cs-CZ" b="1" dirty="0"/>
              <a:t>Žadatel o dotaci z fondů Evropské unie</a:t>
            </a:r>
          </a:p>
        </p:txBody>
      </p:sp>
      <p:sp>
        <p:nvSpPr>
          <p:cNvPr id="11" name="TextovéPole 10"/>
          <p:cNvSpPr txBox="1"/>
          <p:nvPr/>
        </p:nvSpPr>
        <p:spPr>
          <a:xfrm>
            <a:off x="7163292" y="1109903"/>
            <a:ext cx="394077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Kontrolní orgány EU: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Evropská komise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Evropský účetní dvůr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Evropský úřad pro boj proti podvodům</a:t>
            </a:r>
          </a:p>
        </p:txBody>
      </p:sp>
      <p:sp>
        <p:nvSpPr>
          <p:cNvPr id="16" name="TextovéPole 15"/>
          <p:cNvSpPr txBox="1"/>
          <p:nvPr/>
        </p:nvSpPr>
        <p:spPr>
          <a:xfrm>
            <a:off x="7740804" y="3525890"/>
            <a:ext cx="3940770" cy="20931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Kontrolní orgány ČR: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Nejvyšší kontrolní úřad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Orgány finanční správy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Ministerstvo financí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Úřad pro ochranu hospodářské soutěže (pouze veřejné zakázky)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2131167" y="3538918"/>
            <a:ext cx="3940770" cy="23443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b="1" dirty="0"/>
              <a:t>Kontrolní orgány v rámci implementační struktury fondů EÚ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Řídicí orgán/Zprostředkující subjekt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Platební agentura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Auditní orgán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cs-CZ" dirty="0"/>
              <a:t>Platební a certifikační orgán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cs-CZ" dirty="0"/>
          </a:p>
        </p:txBody>
      </p:sp>
      <p:pic>
        <p:nvPicPr>
          <p:cNvPr id="18" name="Picture 26" descr="C:\Users\15137\Downloads\business-person-silhouette-wearing-tie.png"/>
          <p:cNvPicPr>
            <a:picLocks noChangeAspect="1" noChangeArrowheads="1"/>
          </p:cNvPicPr>
          <p:nvPr/>
        </p:nvPicPr>
        <p:blipFill>
          <a:blip r:embed="rId3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30347" y="1508319"/>
            <a:ext cx="1098570" cy="8737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5" descr="C:\Users\15137\Downloads\three-buildings.png"/>
          <p:cNvPicPr>
            <a:picLocks noChangeAspect="1" noChangeArrowheads="1"/>
          </p:cNvPicPr>
          <p:nvPr/>
        </p:nvPicPr>
        <p:blipFill>
          <a:blip r:embed="rId5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10201" y="1410145"/>
            <a:ext cx="738894" cy="5876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2" name="Picture 7" descr="C:\Users\15137\Downloads\test-quiz.png"/>
          <p:cNvPicPr>
            <a:picLocks noChangeAspect="1" noChangeArrowheads="1"/>
          </p:cNvPicPr>
          <p:nvPr/>
        </p:nvPicPr>
        <p:blipFill>
          <a:blip r:embed="rId7" cstate="print">
            <a:duotone>
              <a:schemeClr val="accent1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8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12802" y="3694331"/>
            <a:ext cx="817553" cy="6502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29" descr="C:\Users\15137\Downloads\law-office.png"/>
          <p:cNvPicPr>
            <a:picLocks noChangeAspect="1" noChangeArrowheads="1"/>
          </p:cNvPicPr>
          <p:nvPr/>
        </p:nvPicPr>
        <p:blipFill>
          <a:blip r:embed="rId9" cstate="print">
            <a:duotone>
              <a:schemeClr val="accent3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10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1600" y="3864284"/>
            <a:ext cx="674251" cy="53626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24" name="Přímá spojnice se šipkou 23"/>
          <p:cNvCxnSpPr/>
          <p:nvPr/>
        </p:nvCxnSpPr>
        <p:spPr>
          <a:xfrm flipV="1">
            <a:off x="2080794" y="2645437"/>
            <a:ext cx="2209019" cy="979454"/>
          </a:xfrm>
          <a:prstGeom prst="straightConnector1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8" name="Přímá spojnice se šipkou 27"/>
          <p:cNvCxnSpPr/>
          <p:nvPr/>
        </p:nvCxnSpPr>
        <p:spPr>
          <a:xfrm flipH="1" flipV="1">
            <a:off x="4946609" y="2645437"/>
            <a:ext cx="1149391" cy="880453"/>
          </a:xfrm>
          <a:prstGeom prst="straightConnector1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29" name="Přímá spojnice se šipkou 28"/>
          <p:cNvCxnSpPr/>
          <p:nvPr/>
        </p:nvCxnSpPr>
        <p:spPr>
          <a:xfrm flipH="1">
            <a:off x="5439205" y="1975616"/>
            <a:ext cx="892337" cy="212743"/>
          </a:xfrm>
          <a:prstGeom prst="straightConnector1">
            <a:avLst/>
          </a:prstGeom>
          <a:ln w="57150">
            <a:solidFill>
              <a:schemeClr val="accent6">
                <a:lumMod val="60000"/>
                <a:lumOff val="40000"/>
              </a:schemeClr>
            </a:solidFill>
            <a:prstDash val="solid"/>
            <a:headEnd type="none" w="med" len="med"/>
            <a:tailEnd type="triangle" w="med" len="med"/>
          </a:ln>
        </p:spPr>
        <p:style>
          <a:lnRef idx="1">
            <a:schemeClr val="accent6"/>
          </a:lnRef>
          <a:fillRef idx="0">
            <a:schemeClr val="accent6"/>
          </a:fillRef>
          <a:effectRef idx="0">
            <a:schemeClr val="accent6"/>
          </a:effectRef>
          <a:fontRef idx="minor">
            <a:schemeClr val="tx1"/>
          </a:fontRef>
        </p:style>
      </p:cxnSp>
      <p:cxnSp>
        <p:nvCxnSpPr>
          <p:cNvPr id="4" name="Přímá spojnice se šipkou 3"/>
          <p:cNvCxnSpPr/>
          <p:nvPr/>
        </p:nvCxnSpPr>
        <p:spPr>
          <a:xfrm flipV="1">
            <a:off x="4101552" y="2645437"/>
            <a:ext cx="188261" cy="675279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" name="Přímá spojnice se šipkou 5"/>
          <p:cNvCxnSpPr/>
          <p:nvPr/>
        </p:nvCxnSpPr>
        <p:spPr>
          <a:xfrm flipH="1">
            <a:off x="5028917" y="1848567"/>
            <a:ext cx="1043020" cy="195891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Přímá spojnice se šipkou 8"/>
          <p:cNvCxnSpPr/>
          <p:nvPr/>
        </p:nvCxnSpPr>
        <p:spPr>
          <a:xfrm flipH="1" flipV="1">
            <a:off x="5028917" y="2587231"/>
            <a:ext cx="1381284" cy="733485"/>
          </a:xfrm>
          <a:prstGeom prst="straightConnector1">
            <a:avLst/>
          </a:prstGeom>
          <a:ln>
            <a:solidFill>
              <a:schemeClr val="accent5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144760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Kontrola dotací z fondů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22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dotace z fondů EU jsou předfinancovány ze státního rozpočtu</a:t>
            </a:r>
          </a:p>
          <a:p>
            <a:r>
              <a:rPr lang="cs-CZ" dirty="0"/>
              <a:t>sdílené řízení - za plnění rozpočtu odpovídá Evropská komise, ale realizace programů je svěřena členským státům</a:t>
            </a:r>
          </a:p>
          <a:p>
            <a:r>
              <a:rPr lang="cs-CZ" dirty="0"/>
              <a:t>funkci poskytovatele dotace plní tzv.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řídicí orgány, </a:t>
            </a:r>
            <a:r>
              <a:rPr lang="cs-CZ" dirty="0"/>
              <a:t>vybírají konkrétní projekty, kontrolují a monitorují jejich realizaci</a:t>
            </a:r>
          </a:p>
          <a:p>
            <a:r>
              <a:rPr lang="cs-CZ" dirty="0"/>
              <a:t>nezávislý audit výdajů a fungování řídicího a kontrolního systému vykonává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Auditní orgán </a:t>
            </a:r>
            <a:r>
              <a:rPr lang="cs-CZ" dirty="0"/>
              <a:t>(MF)</a:t>
            </a:r>
          </a:p>
          <a:p>
            <a:r>
              <a:rPr lang="cs-CZ" dirty="0"/>
              <a:t>kontrolu může provádět také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Platební a certifikační orgán </a:t>
            </a:r>
            <a:r>
              <a:rPr lang="cs-CZ" dirty="0"/>
              <a:t>(MF)</a:t>
            </a:r>
          </a:p>
          <a:p>
            <a:r>
              <a:rPr lang="cs-CZ" dirty="0"/>
              <a:t>vlastní kontrolní činnost zajištuje také Evropská unie (EK, EÚD, OLAF)</a:t>
            </a:r>
          </a:p>
          <a:p>
            <a:r>
              <a:rPr lang="cs-CZ" dirty="0"/>
              <a:t>předběžná, průběžná, následná kontrola</a:t>
            </a:r>
          </a:p>
          <a:p>
            <a:r>
              <a:rPr lang="cs-CZ" dirty="0"/>
              <a:t>procesně se postupuje dle zákona č. 255/2012 Sb., o kontrole (kontrolní řád)</a:t>
            </a:r>
          </a:p>
          <a:p>
            <a:endParaRPr lang="cs-CZ" dirty="0"/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013433129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Preventivní opatření a finanční opravy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23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Preventivní opatření </a:t>
            </a:r>
            <a:r>
              <a:rPr lang="cs-CZ" dirty="0"/>
              <a:t>EU zahrnují pozastavení plateb, zejména z důvodu závažných nedostatků v řídicím a kontrolním systému, a přerušení platební u potvrzených nesrovnalostí se aplikuje</a:t>
            </a:r>
          </a:p>
          <a:p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Finanční oprava </a:t>
            </a:r>
            <a:r>
              <a:rPr lang="cs-CZ" dirty="0"/>
              <a:t>slouží k nápravě nežádoucího stavu v případě zjištění, že došlo k spolufinancování nesprávných výdajů, tj. byla odhalena nesrovnalost. </a:t>
            </a:r>
          </a:p>
          <a:p>
            <a:r>
              <a:rPr lang="cs-CZ" dirty="0"/>
              <a:t>finanční opravy, které aplikuje sama Česká republika, nesnižují alokaci, tj. částku, kterou členský stát může z fondů Evropské unie čerpat</a:t>
            </a:r>
          </a:p>
          <a:p>
            <a:r>
              <a:rPr lang="cs-CZ" dirty="0"/>
              <a:t>vymožení prostředků od konkrétních příjemců je v odpovědnosti České republiky,  k tomu slouží institut </a:t>
            </a:r>
            <a:r>
              <a:rPr lang="cs-CZ" b="1" dirty="0">
                <a:solidFill>
                  <a:schemeClr val="accent2">
                    <a:lumMod val="75000"/>
                  </a:schemeClr>
                </a:solidFill>
              </a:rPr>
              <a:t>porušením rozpočtové kázně</a:t>
            </a:r>
          </a:p>
        </p:txBody>
      </p:sp>
    </p:spTree>
    <p:extLst>
      <p:ext uri="{BB962C8B-B14F-4D97-AF65-F5344CB8AC3E}">
        <p14:creationId xmlns:p14="http://schemas.microsoft.com/office/powerpoint/2010/main" val="12630065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2966"/>
            <a:ext cx="10515600" cy="677917"/>
          </a:xfrm>
        </p:spPr>
        <p:txBody>
          <a:bodyPr/>
          <a:lstStyle/>
          <a:p>
            <a:r>
              <a:rPr lang="cs-CZ" sz="3200" dirty="0">
                <a:latin typeface="+mn-lt"/>
              </a:rPr>
              <a:t>Kontrola evropských dotací v roce 2021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24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752600"/>
            <a:ext cx="10515600" cy="4295400"/>
          </a:xfrm>
        </p:spPr>
        <p:txBody>
          <a:bodyPr/>
          <a:lstStyle/>
          <a:p>
            <a:pPr algn="ctr">
              <a:lnSpc>
                <a:spcPct val="114000"/>
              </a:lnSpc>
              <a:buClr>
                <a:srgbClr val="2896D4"/>
              </a:buClr>
            </a:pP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1 970 </a:t>
            </a:r>
            <a:r>
              <a:rPr lang="cs-CZ" dirty="0"/>
              <a:t>vykonaných veřejnosprávních kontrol prostředků poskytnutých z fondů EU</a:t>
            </a:r>
          </a:p>
          <a:p>
            <a:pPr lvl="1" indent="0" algn="ctr">
              <a:lnSpc>
                <a:spcPct val="114000"/>
              </a:lnSpc>
              <a:buClr>
                <a:srgbClr val="2896D4"/>
              </a:buClr>
              <a:buNone/>
            </a:pP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1 562 </a:t>
            </a:r>
            <a:r>
              <a:rPr lang="cs-CZ" sz="1800" dirty="0"/>
              <a:t>kontrol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 </a:t>
            </a:r>
            <a:r>
              <a:rPr lang="cs-CZ" sz="1800" dirty="0"/>
              <a:t>vykonali řídicí orgány a zprostředkující subjekty</a:t>
            </a:r>
          </a:p>
          <a:p>
            <a:pPr lvl="1" indent="0" algn="ctr">
              <a:lnSpc>
                <a:spcPct val="114000"/>
              </a:lnSpc>
              <a:buClr>
                <a:srgbClr val="2896D4"/>
              </a:buClr>
              <a:buNone/>
            </a:pP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408 </a:t>
            </a:r>
            <a:r>
              <a:rPr lang="cs-CZ" sz="1800" dirty="0"/>
              <a:t>kontrol vykonalo Ministerstvo financí (auditní orgán a platební a certifikační orgán)</a:t>
            </a:r>
            <a:endParaRPr lang="cs-CZ" dirty="0"/>
          </a:p>
          <a:p>
            <a:pPr algn="ctr">
              <a:lnSpc>
                <a:spcPct val="114000"/>
              </a:lnSpc>
              <a:buClr>
                <a:srgbClr val="2896D4"/>
              </a:buClr>
            </a:pPr>
            <a:r>
              <a:rPr lang="cs-CZ" dirty="0"/>
              <a:t>objem zkontrolovaných prostředků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 48 274 380 675 Kč</a:t>
            </a:r>
            <a:endParaRPr lang="cs-CZ" dirty="0"/>
          </a:p>
          <a:p>
            <a:pPr algn="ctr">
              <a:lnSpc>
                <a:spcPct val="114000"/>
              </a:lnSpc>
              <a:buClr>
                <a:srgbClr val="2896D4"/>
              </a:buClr>
            </a:pP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909 </a:t>
            </a:r>
            <a:r>
              <a:rPr lang="cs-CZ" dirty="0"/>
              <a:t>zjištění </a:t>
            </a:r>
          </a:p>
          <a:p>
            <a:pPr algn="ctr">
              <a:lnSpc>
                <a:spcPct val="114000"/>
              </a:lnSpc>
              <a:buClr>
                <a:srgbClr val="2896D4"/>
              </a:buClr>
            </a:pPr>
            <a:r>
              <a:rPr lang="cs-CZ" dirty="0"/>
              <a:t>identifikované korekce </a:t>
            </a:r>
            <a:r>
              <a:rPr lang="cs-CZ" sz="2800" dirty="0">
                <a:solidFill>
                  <a:schemeClr val="accent1">
                    <a:lumMod val="50000"/>
                  </a:schemeClr>
                </a:solidFill>
              </a:rPr>
              <a:t>339 012 525 Kč </a:t>
            </a:r>
            <a:r>
              <a:rPr lang="cs-CZ" dirty="0"/>
              <a:t>(0,70%)</a:t>
            </a:r>
          </a:p>
          <a:p>
            <a:pPr marL="22860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28600" lvl="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  <p:pic>
        <p:nvPicPr>
          <p:cNvPr id="7" name="Picture 2" descr="C:\Users\15137\Downloads\funds.png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artisticPencilGrayscale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14955" y="433500"/>
            <a:ext cx="788276" cy="788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62394540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Nejčastější chyby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>
                <a:solidFill>
                  <a:prstClr val="black"/>
                </a:solidFill>
              </a:rPr>
              <a:pPr/>
              <a:t>25</a:t>
            </a:fld>
            <a:endParaRPr lang="cs-CZ" dirty="0">
              <a:solidFill>
                <a:prstClr val="black"/>
              </a:solidFill>
            </a:endParaRP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cs-CZ" dirty="0"/>
              <a:t>pochybení při zadávání veřejných zakázek</a:t>
            </a:r>
          </a:p>
          <a:p>
            <a:r>
              <a:rPr lang="cs-CZ" dirty="0"/>
              <a:t>ostatní nezpůsobilé výdaje</a:t>
            </a:r>
          </a:p>
          <a:p>
            <a:r>
              <a:rPr lang="cs-CZ" dirty="0"/>
              <a:t>chybějící informace nebo podklady</a:t>
            </a:r>
          </a:p>
          <a:p>
            <a:r>
              <a:rPr lang="cs-CZ" dirty="0"/>
              <a:t>nezpůsobilý projekt</a:t>
            </a:r>
          </a:p>
          <a:p>
            <a:r>
              <a:rPr lang="cs-CZ" dirty="0"/>
              <a:t>účetní a početní chyby</a:t>
            </a:r>
          </a:p>
          <a:p>
            <a:endParaRPr lang="cs-CZ" dirty="0"/>
          </a:p>
          <a:p>
            <a:endParaRPr lang="cs-CZ" dirty="0"/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55797255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Děkuji za pozornost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cs-CZ" dirty="0">
                <a:hlinkClick r:id="rId2"/>
              </a:rPr>
              <a:t>Mgr. Andrea Vrbová Vuongová</a:t>
            </a:r>
          </a:p>
          <a:p>
            <a:r>
              <a:rPr lang="cs-CZ" dirty="0">
                <a:hlinkClick r:id="rId2"/>
              </a:rPr>
              <a:t>andrea.vrbova_vuongova@mfcr.cz</a:t>
            </a:r>
          </a:p>
          <a:p>
            <a:r>
              <a:rPr lang="cs-CZ" dirty="0">
                <a:hlinkClick r:id="rId2"/>
              </a:rPr>
              <a:t>https://www.mfcr.cz/cs/verejny-sektor/kontrola-verejnych-financi</a:t>
            </a:r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753574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2966"/>
            <a:ext cx="10515600" cy="677917"/>
          </a:xfrm>
        </p:spPr>
        <p:txBody>
          <a:bodyPr/>
          <a:lstStyle/>
          <a:p>
            <a:r>
              <a:rPr lang="cs-CZ" sz="3200" dirty="0">
                <a:latin typeface="+mn-lt"/>
              </a:rPr>
              <a:t>Obecně ke kontrole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3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213945"/>
            <a:ext cx="10515600" cy="4834055"/>
          </a:xfrm>
        </p:spPr>
        <p:txBody>
          <a:bodyPr/>
          <a:lstStyle/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kontrola vs. audit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kontrola je součástí finančního řízení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cílem kontroly je dosažení nápravy ve smyslu opravení nefunkčních či nedostatečně funkčních částí systému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definice kontroly ve finančním nařízení:</a:t>
            </a:r>
          </a:p>
          <a:p>
            <a:pPr marL="0" lvl="2" indent="0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None/>
            </a:pPr>
            <a:r>
              <a:rPr lang="cs-CZ" sz="1800" dirty="0"/>
              <a:t>„jakékoli opatření přijaté za účelem poskytnutí přiměřené jistoty o </a:t>
            </a:r>
            <a:r>
              <a:rPr lang="cs-CZ" sz="1800" b="1" dirty="0"/>
              <a:t>účinnosti, efektivnosti a hospodárnosti operací</a:t>
            </a:r>
            <a:r>
              <a:rPr lang="cs-CZ" sz="1800" dirty="0"/>
              <a:t>, o spolehlivosti výkaznictví, o ochraně majetku a informací, o předcházení podvodům a nesrovnalostem, jejich odhalování a nápravě a opatřeních reagujících na tyto podvody a nesrovnalosti, jakož i o náležitém řízení rizik souvisejících s legalitou a správností uskutečněných operací“</a:t>
            </a:r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 marL="22860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28600" lvl="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5276638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2966"/>
            <a:ext cx="10515600" cy="677917"/>
          </a:xfrm>
        </p:spPr>
        <p:txBody>
          <a:bodyPr/>
          <a:lstStyle/>
          <a:p>
            <a:r>
              <a:rPr lang="cs-CZ" sz="3200" dirty="0">
                <a:latin typeface="+mn-lt"/>
              </a:rPr>
              <a:t>Kontrolní mechanismy EU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4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213945"/>
            <a:ext cx="10515600" cy="4834055"/>
          </a:xfrm>
        </p:spPr>
        <p:txBody>
          <a:bodyPr/>
          <a:lstStyle/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vnitřní kontrola na úrovní Evropské unie – kontrola schvalující osoby a účetní, interní audit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vnější kontrola na úrovni Evropské unie:</a:t>
            </a:r>
          </a:p>
          <a:p>
            <a:pPr marL="1604963" lvl="4" indent="-342900" algn="just">
              <a:lnSpc>
                <a:spcPct val="100000"/>
              </a:lnSpc>
            </a:pPr>
            <a:r>
              <a:rPr lang="cs-CZ" dirty="0"/>
              <a:t>kontrola Evropského účetního dvoru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politická kontrola ze strany Evropského parlamentu</a:t>
            </a:r>
          </a:p>
          <a:p>
            <a:pPr marL="1719263" lvl="4" indent="-457200" algn="just">
              <a:lnSpc>
                <a:spcPct val="100000"/>
              </a:lnSpc>
            </a:pPr>
            <a:r>
              <a:rPr lang="cs-CZ" dirty="0"/>
              <a:t>Výbor pro rozpočtovou kontrolu</a:t>
            </a:r>
          </a:p>
          <a:p>
            <a:pPr marL="1719263" lvl="4" indent="-457200" algn="just">
              <a:lnSpc>
                <a:spcPct val="100000"/>
              </a:lnSpc>
            </a:pPr>
            <a:r>
              <a:rPr lang="cs-CZ" dirty="0"/>
              <a:t>udělení </a:t>
            </a:r>
            <a:r>
              <a:rPr lang="pl-PL" dirty="0"/>
              <a:t>absolutoria Komisi za plnění rozpočtu</a:t>
            </a:r>
          </a:p>
          <a:p>
            <a:pPr marL="1262063" lvl="4" indent="0" algn="just">
              <a:lnSpc>
                <a:spcPct val="100000"/>
              </a:lnSpc>
              <a:buNone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boj proti podvodům – Evropský úřad pro boj proti podvodům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kontrola dotací z fondů Evropské unie</a:t>
            </a:r>
          </a:p>
          <a:p>
            <a:pPr marL="1719263" lvl="4" indent="-457200" algn="just">
              <a:lnSpc>
                <a:spcPct val="100000"/>
              </a:lnSpc>
              <a:buClr>
                <a:srgbClr val="2896D4"/>
              </a:buClr>
            </a:pPr>
            <a:r>
              <a:rPr lang="cs-CZ" dirty="0"/>
              <a:t>kontrola členských státu v rámci sdíleného řízení</a:t>
            </a:r>
          </a:p>
          <a:p>
            <a:pPr marL="1719263" lvl="4" indent="-457200" algn="just">
              <a:lnSpc>
                <a:spcPct val="100000"/>
              </a:lnSpc>
              <a:buClr>
                <a:srgbClr val="2896D4"/>
              </a:buClr>
            </a:pPr>
            <a:r>
              <a:rPr lang="cs-CZ" dirty="0"/>
              <a:t>kontrola orgánů EU</a:t>
            </a:r>
          </a:p>
          <a:p>
            <a:pPr marL="1262063" lvl="4" indent="0" algn="just">
              <a:lnSpc>
                <a:spcPct val="100000"/>
              </a:lnSpc>
              <a:buClr>
                <a:srgbClr val="2896D4"/>
              </a:buClr>
              <a:buNone/>
            </a:pPr>
            <a:endParaRPr lang="cs-CZ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 marL="22860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28600" lvl="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211906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text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cs-CZ" dirty="0"/>
              <a:t>Evropský účetní dvůr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pPr/>
              <a:t>5</a:t>
            </a:fld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7451404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2966"/>
            <a:ext cx="10515600" cy="677917"/>
          </a:xfrm>
        </p:spPr>
        <p:txBody>
          <a:bodyPr/>
          <a:lstStyle/>
          <a:p>
            <a:r>
              <a:rPr lang="cs-CZ" sz="3200" dirty="0">
                <a:latin typeface="+mn-lt"/>
              </a:rPr>
              <a:t>Vymezení pravomocí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6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213945"/>
            <a:ext cx="10515600" cy="4834055"/>
          </a:xfrm>
        </p:spPr>
        <p:txBody>
          <a:bodyPr/>
          <a:lstStyle/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čl. 285 až 287 Smlouvy o fungování Evropské unie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Evropský účetní dvůr je prezentován jako „ochránce financí EU“, je nezávislým externím auditorem Evropské unie.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kontroluje, zda Evropská unie vede řádné účetnictví, správně uplatňuje svá finanční pravidla a zda politiky a programy EU plní zamýšlené cíle a zajišťují optimální zhodnocení prostředků.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kontroluje finanční hospodaření Evropské unie – jak příjmů, tak výdajů, prověřuje jejich zákonnost a finanční řízení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je nezávislý na orgánech a institucích, jejichž kontrolu provádí, a tudíž se nezávisle rozhoduje, co bude kontrolovat, jakým způsobem kontrolu provede a jak a kdy předloží výsledky kontroly.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 marL="22860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28600" lvl="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262945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2966"/>
            <a:ext cx="10515600" cy="677917"/>
          </a:xfrm>
        </p:spPr>
        <p:txBody>
          <a:bodyPr/>
          <a:lstStyle/>
          <a:p>
            <a:r>
              <a:rPr lang="cs-CZ" sz="3200" dirty="0">
                <a:latin typeface="+mn-lt"/>
              </a:rPr>
              <a:t>Vymezení pravomocí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7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213945"/>
            <a:ext cx="10515600" cy="4834055"/>
          </a:xfrm>
        </p:spPr>
        <p:txBody>
          <a:bodyPr/>
          <a:lstStyle/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kontroluje orgány Evropské unie, subjekty zapojené do implementační struktury fondů Evropské unie (řídicí orgány, zprostředkující subjekty, Platební a certifikační orgán, platební agenturu, Auditní orgán), příjemce veřejné finanční podpory (dotace) z fondů Evropské unie a státy, které čerpají pomoc z Evropské unie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nemá exekutivní pravomoci. Pokud zjistí, že některý z výše uvedených subjektů nezákonně zacházel s financemi EU, může informovat kompetentní instituce, např. dát podnět Evropskému úřadu pro boj proti podvodům. 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 marL="22860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28600" lvl="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5890901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2966"/>
            <a:ext cx="10515600" cy="677917"/>
          </a:xfrm>
        </p:spPr>
        <p:txBody>
          <a:bodyPr/>
          <a:lstStyle/>
          <a:p>
            <a:r>
              <a:rPr lang="cs-CZ" sz="3200" dirty="0">
                <a:latin typeface="+mn-lt"/>
              </a:rPr>
              <a:t>Plánování činnosti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8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213945"/>
            <a:ext cx="10515600" cy="4834055"/>
          </a:xfrm>
        </p:spPr>
        <p:txBody>
          <a:bodyPr/>
          <a:lstStyle/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EÚD plánuje svou práci na ročním a víceletém základě. 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víceleté plánování se zaměřuje na vymezení a aktualizaci strategie. 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při ročním plánování se určují konkrétní úkoly, které se budou realizovat daný rok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plány se vypracovávají na základě rizika, veřejného zájmu a pravděpodobného dopadu 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Viz strategie:</a:t>
            </a:r>
          </a:p>
          <a:p>
            <a:pPr marL="0" lvl="2" indent="0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None/>
            </a:pPr>
            <a:r>
              <a:rPr lang="cs-CZ" sz="1800" dirty="0">
                <a:hlinkClick r:id="rId2"/>
              </a:rPr>
              <a:t>Strategie | EVROPSKÝ ÚČETNÍ DVŮR (europa.eu)</a:t>
            </a:r>
            <a:endParaRPr lang="cs-CZ" sz="1800" dirty="0"/>
          </a:p>
          <a:p>
            <a:pPr marL="0" lvl="2" indent="0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None/>
            </a:pPr>
            <a:r>
              <a:rPr lang="cs-CZ" sz="1800" dirty="0">
                <a:solidFill>
                  <a:schemeClr val="tx1">
                    <a:lumMod val="50000"/>
                  </a:schemeClr>
                </a:solidFill>
              </a:rPr>
              <a:t>Viz pracovní program 2022:</a:t>
            </a:r>
          </a:p>
          <a:p>
            <a:pPr marL="0" lvl="2" indent="0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None/>
            </a:pPr>
            <a:r>
              <a:rPr lang="cs-CZ" sz="1800" dirty="0">
                <a:hlinkClick r:id="rId3"/>
              </a:rPr>
              <a:t>Pracovní program na rok 2022 a následující období (europa.eu)</a:t>
            </a:r>
            <a:endParaRPr lang="cs-CZ" sz="1800" dirty="0">
              <a:solidFill>
                <a:schemeClr val="tx1">
                  <a:lumMod val="50000"/>
                </a:schemeClr>
              </a:solidFill>
            </a:endParaRP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 marL="22860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28600" lvl="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766453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472966"/>
            <a:ext cx="10515600" cy="677917"/>
          </a:xfrm>
        </p:spPr>
        <p:txBody>
          <a:bodyPr/>
          <a:lstStyle/>
          <a:p>
            <a:r>
              <a:rPr lang="cs-CZ" sz="3200" dirty="0">
                <a:latin typeface="+mn-lt"/>
              </a:rPr>
              <a:t>Audity k prohlášení věrohodnosti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3CF81-40B1-461F-ABB1-DF8E3BDEAF2C}" type="slidenum">
              <a:rPr lang="cs-CZ" smtClean="0"/>
              <a:t>9</a:t>
            </a:fld>
            <a:endParaRPr lang="cs-CZ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quarter" idx="13"/>
          </p:nvPr>
        </p:nvSpPr>
        <p:spPr>
          <a:xfrm>
            <a:off x="838200" y="1213945"/>
            <a:ext cx="10515600" cy="4834055"/>
          </a:xfrm>
        </p:spPr>
        <p:txBody>
          <a:bodyPr/>
          <a:lstStyle/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kontrola spolehlivosti roční účetní závěrky Evropské unie a legality a správnosti uskutečněných operací. 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související zjištění a závěry se zveřejňují ve výročních zprávách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součástí auditu je testování náhodně vybraného vzorku operací a hodnocení systémů dohledu a kontroly s cílem určit, zda jsou příjmy a platby správně vyčísleny a zda jsou v souladu s právním rámcem. 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r>
              <a:rPr lang="cs-CZ" sz="1800" dirty="0"/>
              <a:t>výsledkem je zvláštní posouzení jednotlivých oblastí rozpočtu EU. </a:t>
            </a: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>
              <a:solidFill>
                <a:schemeClr val="tx1">
                  <a:lumMod val="50000"/>
                </a:schemeClr>
              </a:solidFill>
            </a:endParaRPr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sz="1800" dirty="0"/>
          </a:p>
          <a:p>
            <a:pPr marL="228600" lvl="2" algn="just">
              <a:lnSpc>
                <a:spcPct val="114000"/>
              </a:lnSpc>
              <a:spcBef>
                <a:spcPts val="1000"/>
              </a:spcBef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>
              <a:lnSpc>
                <a:spcPct val="114000"/>
              </a:lnSpc>
              <a:buClr>
                <a:srgbClr val="2896D4"/>
              </a:buClr>
            </a:pPr>
            <a:endParaRPr lang="cs-CZ" dirty="0"/>
          </a:p>
          <a:p>
            <a:pPr marL="22860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/>
          </a:p>
          <a:p>
            <a:pPr marL="228600" lvl="0" indent="-228600">
              <a:lnSpc>
                <a:spcPct val="114000"/>
              </a:lnSpc>
              <a:buClr>
                <a:srgbClr val="2896D4"/>
              </a:buClr>
              <a:buFont typeface="Wingdings" panose="05000000000000000000" pitchFamily="2" charset="2"/>
              <a:buChar char="§"/>
            </a:pPr>
            <a:endParaRPr lang="cs-CZ" dirty="0">
              <a:solidFill>
                <a:prstClr val="black"/>
              </a:solidFill>
              <a:latin typeface="Segoe UI" panose="020B0502040204020203" pitchFamily="34" charset="0"/>
              <a:cs typeface="Segoe UI" panose="020B05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8975297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_Kontrola ve veřejné správě_Vuongová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47F9D14D-9C1E-4042-8589-B8CDA61C1CE1}"/>
    </a:ext>
  </a:extLst>
</a:theme>
</file>

<file path=ppt/theme/theme10.xml><?xml version="1.0" encoding="utf-8"?>
<a:theme xmlns:a="http://schemas.openxmlformats.org/drawingml/2006/main" name="1_Různé typy stránek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C5417595-ABD5-4210-848A-BFAC5615E8EE}"/>
    </a:ext>
  </a:extLst>
</a:theme>
</file>

<file path=ppt/theme/theme11.xml><?xml version="1.0" encoding="utf-8"?>
<a:theme xmlns:a="http://schemas.openxmlformats.org/drawingml/2006/main" name="2_Různé typy stránek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C5417595-ABD5-4210-848A-BFAC5615E8EE}"/>
    </a:ext>
  </a:extLst>
</a:theme>
</file>

<file path=ppt/theme/theme12.xml><?xml version="1.0" encoding="utf-8"?>
<a:theme xmlns:a="http://schemas.openxmlformats.org/drawingml/2006/main" name="3_Různé typy stránek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C5417595-ABD5-4210-848A-BFAC5615E8EE}"/>
    </a:ext>
  </a:extLst>
</a:theme>
</file>

<file path=ppt/theme/theme1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14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Závěr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905ECC45-70F2-4E34-A170-CC807D26CA96}"/>
    </a:ext>
  </a:extLst>
</a:theme>
</file>

<file path=ppt/theme/theme3.xml><?xml version="1.0" encoding="utf-8"?>
<a:theme xmlns:a="http://schemas.openxmlformats.org/drawingml/2006/main" name="Předělová stránka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4935B815-551A-4D4C-B8C9-B4F979A08362}"/>
    </a:ext>
  </a:extLst>
</a:theme>
</file>

<file path=ppt/theme/theme4.xml><?xml version="1.0" encoding="utf-8"?>
<a:theme xmlns:a="http://schemas.openxmlformats.org/drawingml/2006/main" name="Obsah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AABD3FE4-58BC-4DB7-AC75-BC2CD0EA9375}"/>
    </a:ext>
  </a:extLst>
</a:theme>
</file>

<file path=ppt/theme/theme5.xml><?xml version="1.0" encoding="utf-8"?>
<a:theme xmlns:a="http://schemas.openxmlformats.org/drawingml/2006/main" name="Různé typy stránek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C5417595-ABD5-4210-848A-BFAC5615E8EE}"/>
    </a:ext>
  </a:extLst>
</a:theme>
</file>

<file path=ppt/theme/theme6.xml><?xml version="1.0" encoding="utf-8"?>
<a:theme xmlns:a="http://schemas.openxmlformats.org/drawingml/2006/main" name="Graf">
  <a:themeElements>
    <a:clrScheme name="Vlastní 2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398D2"/>
      </a:accent1>
      <a:accent2>
        <a:srgbClr val="E94C55"/>
      </a:accent2>
      <a:accent3>
        <a:srgbClr val="F9BF73"/>
      </a:accent3>
      <a:accent4>
        <a:srgbClr val="66BFAE"/>
      </a:accent4>
      <a:accent5>
        <a:srgbClr val="955B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942D8321-746C-4995-8FFC-4B22EB1581D9}"/>
    </a:ext>
  </a:extLst>
</a:theme>
</file>

<file path=ppt/theme/theme7.xml><?xml version="1.0" encoding="utf-8"?>
<a:theme xmlns:a="http://schemas.openxmlformats.org/drawingml/2006/main" name="Dva obrázky s popisky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8C888A70-A91D-4DC2-8646-ABDE5677D4CB}"/>
    </a:ext>
  </a:extLst>
</a:theme>
</file>

<file path=ppt/theme/theme8.xml><?xml version="1.0" encoding="utf-8"?>
<a:theme xmlns:a="http://schemas.openxmlformats.org/drawingml/2006/main" name="Tři obrázky s popisky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81281743-2A7C-46B6-8CAE-15451AA34C2D}"/>
    </a:ext>
  </a:extLst>
</a:theme>
</file>

<file path=ppt/theme/theme9.xml><?xml version="1.0" encoding="utf-8"?>
<a:theme xmlns:a="http://schemas.openxmlformats.org/drawingml/2006/main" name="Speciální">
  <a:themeElements>
    <a:clrScheme name="Vlastní 1">
      <a:dk1>
        <a:sysClr val="windowText" lastClr="000000"/>
      </a:dk1>
      <a:lt1>
        <a:sysClr val="window" lastClr="FFFFFF"/>
      </a:lt1>
      <a:dk2>
        <a:srgbClr val="000000"/>
      </a:dk2>
      <a:lt2>
        <a:srgbClr val="FFFFFF"/>
      </a:lt2>
      <a:accent1>
        <a:srgbClr val="51B7E9"/>
      </a:accent1>
      <a:accent2>
        <a:srgbClr val="2896D3"/>
      </a:accent2>
      <a:accent3>
        <a:srgbClr val="006DA1"/>
      </a:accent3>
      <a:accent4>
        <a:srgbClr val="E94C55"/>
      </a:accent4>
      <a:accent5>
        <a:srgbClr val="006DA1"/>
      </a:accent5>
      <a:accent6>
        <a:srgbClr val="FFFFFF"/>
      </a:accent6>
      <a:hlink>
        <a:srgbClr val="006DA1"/>
      </a:hlink>
      <a:folHlink>
        <a:srgbClr val="E94C55"/>
      </a:folHlink>
    </a:clrScheme>
    <a:fontScheme name="Vlastní 1">
      <a:majorFont>
        <a:latin typeface="Segoe UI"/>
        <a:ea typeface=""/>
        <a:cs typeface=""/>
      </a:majorFont>
      <a:minorFont>
        <a:latin typeface="Segoe UI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" id="{B440C3D6-D9A6-4CC0-A6C5-9599EEAC9BDA}" vid="{07F043D4-1FBC-4D82-8415-E8D9A3B22B91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67F6911759377A489158637EE57A7A06" ma:contentTypeVersion="9" ma:contentTypeDescription="Vytvořit nový dokument" ma:contentTypeScope="" ma:versionID="22dcb395c5bd9ad3a5a6295c34e4f7ad">
  <xsd:schema xmlns:xsd="http://www.w3.org/2001/XMLSchema" xmlns:p="http://schemas.microsoft.com/office/2006/metadata/properties" xmlns:ns2="57c3d9b8-bc72-4856-b35c-920442c0b9a4" xmlns:ns3="http://schemas.microsoft.com/sharepoint/v3/fields" targetNamespace="http://schemas.microsoft.com/office/2006/metadata/properties" ma:root="true" ma:fieldsID="cf99c080062c4bb3b487e0af1ab196dc" ns2:_="" ns3:_="">
    <xsd:import namespace="57c3d9b8-bc72-4856-b35c-920442c0b9a4"/>
    <xsd:import namespace="http://schemas.microsoft.com/sharepoint/v3/fields"/>
    <xsd:element name="properties">
      <xsd:complexType>
        <xsd:sequence>
          <xsd:element name="documentManagement">
            <xsd:complexType>
              <xsd:all>
                <xsd:element ref="ns2:pozn_x00e1_mka" minOccurs="0"/>
                <xsd:element ref="ns3:_DCDateCreated" minOccurs="0"/>
              </xsd:all>
            </xsd:complexType>
          </xsd:element>
        </xsd:sequence>
      </xsd:complexType>
    </xsd:element>
  </xsd:schema>
  <xsd:schema xmlns:xsd="http://www.w3.org/2001/XMLSchema" xmlns:dms="http://schemas.microsoft.com/office/2006/documentManagement/types" targetNamespace="57c3d9b8-bc72-4856-b35c-920442c0b9a4" elementFormDefault="qualified">
    <xsd:import namespace="http://schemas.microsoft.com/office/2006/documentManagement/types"/>
    <xsd:element name="pozn_x00e1_mka" ma:index="8" nillable="true" ma:displayName="Poznámka" ma:default="" ma:internalName="pozn_x00e1_mka">
      <xsd:simpleType>
        <xsd:restriction base="dms:Text">
          <xsd:maxLength value="255"/>
        </xsd:restriction>
      </xsd:simpleType>
    </xsd:element>
  </xsd:schema>
  <xsd:schema xmlns:xsd="http://www.w3.org/2001/XMLSchema" xmlns:dms="http://schemas.microsoft.com/office/2006/documentManagement/types" targetNamespace="http://schemas.microsoft.com/sharepoint/v3/fields" elementFormDefault="qualified">
    <xsd:import namespace="http://schemas.microsoft.com/office/2006/documentManagement/types"/>
    <xsd:element name="_DCDateCreated" ma:index="11" nillable="true" ma:displayName="Datum vytvoření" ma:default="[today]" ma:description="Datum, k němuž byl tento prostředek vytvořen" ma:format="DateTime" ma:internalName="_DCDateCreated">
      <xsd:simpleType>
        <xsd:restriction base="dms:DateTim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 ma:index="10" ma:displayName="Autor"/>
        <xsd:element ref="dcterms:created" minOccurs="0" maxOccurs="1"/>
        <xsd:element ref="dc:identifier" minOccurs="0" maxOccurs="1"/>
        <xsd:element name="contentType" minOccurs="0" maxOccurs="1" type="xsd:string" ma:index="0" ma:displayName="Typ obsahu" ma:readOnly="true"/>
        <xsd:element ref="dc:title" minOccurs="0" maxOccurs="1" ma:index="4" ma:displayName="Nadpis"/>
        <xsd:element ref="dc:subject" minOccurs="0" maxOccurs="1"/>
        <xsd:element ref="dc:description" minOccurs="0" maxOccurs="1" ma:index="9" ma:displayName="Komentář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3.xml><?xml version="1.0" encoding="utf-8"?>
<p:properties xmlns:p="http://schemas.microsoft.com/office/2006/metadata/properties" xmlns:xsi="http://www.w3.org/2001/XMLSchema-instance">
  <documentManagement>
    <pozn_x00e1_mka xmlns="57c3d9b8-bc72-4856-b35c-920442c0b9a4" xsi:nil="true"/>
    <_DCDateCreated xmlns="http://schemas.microsoft.com/sharepoint/v3/fields">2020-08-04T12:43:00+00:00</_DCDateCreated>
  </documentManagement>
</p:properties>
</file>

<file path=customXml/itemProps1.xml><?xml version="1.0" encoding="utf-8"?>
<ds:datastoreItem xmlns:ds="http://schemas.openxmlformats.org/officeDocument/2006/customXml" ds:itemID="{334B5AF6-26CB-4910-81DC-330A19CD42A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E8230E46-01C3-41A4-9FF3-AC3BE958BF4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c3d9b8-bc72-4856-b35c-920442c0b9a4"/>
    <ds:schemaRef ds:uri="http://schemas.microsoft.com/sharepoint/v3/fields"/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customXml/itemProps3.xml><?xml version="1.0" encoding="utf-8"?>
<ds:datastoreItem xmlns:ds="http://schemas.openxmlformats.org/officeDocument/2006/customXml" ds:itemID="{40119A97-8F21-48FF-B049-FE9C103EE9FA}">
  <ds:schemaRefs>
    <ds:schemaRef ds:uri="http://schemas.microsoft.com/office/2006/documentManagement/types"/>
    <ds:schemaRef ds:uri="http://schemas.openxmlformats.org/package/2006/metadata/core-properties"/>
    <ds:schemaRef ds:uri="http://purl.org/dc/elements/1.1/"/>
    <ds:schemaRef ds:uri="http://schemas.microsoft.com/office/2006/metadata/properties"/>
    <ds:schemaRef ds:uri="http://purl.org/dc/dcmitype/"/>
    <ds:schemaRef ds:uri="57c3d9b8-bc72-4856-b35c-920442c0b9a4"/>
    <ds:schemaRef ds:uri="http://purl.org/dc/terms/"/>
    <ds:schemaRef ds:uri="http://schemas.microsoft.com/sharepoint/v3/fields"/>
    <ds:schemaRef ds:uri="http://www.w3.org/XML/1998/namespace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Prezentace_Kontrola ve veřejné správě_Vuongová</Template>
  <TotalTime>1326</TotalTime>
  <Words>1744</Words>
  <Application>Microsoft Office PowerPoint</Application>
  <PresentationFormat>Širokoúhlá obrazovka</PresentationFormat>
  <Paragraphs>262</Paragraphs>
  <Slides>26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12</vt:i4>
      </vt:variant>
      <vt:variant>
        <vt:lpstr>Nadpisy snímků</vt:lpstr>
      </vt:variant>
      <vt:variant>
        <vt:i4>26</vt:i4>
      </vt:variant>
    </vt:vector>
  </HeadingPairs>
  <TitlesOfParts>
    <vt:vector size="43" baseType="lpstr">
      <vt:lpstr>Arial</vt:lpstr>
      <vt:lpstr>AvenirNext LT Pro Bold</vt:lpstr>
      <vt:lpstr>Calibri</vt:lpstr>
      <vt:lpstr>Segoe UI</vt:lpstr>
      <vt:lpstr>Wingdings</vt:lpstr>
      <vt:lpstr>Prezentace_Kontrola ve veřejné správě_Vuongová</vt:lpstr>
      <vt:lpstr>Závěr</vt:lpstr>
      <vt:lpstr>Předělová stránka</vt:lpstr>
      <vt:lpstr>Obsah</vt:lpstr>
      <vt:lpstr>Různé typy stránek</vt:lpstr>
      <vt:lpstr>Graf</vt:lpstr>
      <vt:lpstr>Dva obrázky s popisky</vt:lpstr>
      <vt:lpstr>Tři obrázky s popisky</vt:lpstr>
      <vt:lpstr>Speciální</vt:lpstr>
      <vt:lpstr>1_Různé typy stránek</vt:lpstr>
      <vt:lpstr>2_Různé typy stránek</vt:lpstr>
      <vt:lpstr>3_Různé typy stránek</vt:lpstr>
      <vt:lpstr>Prezentace aplikace PowerPoint</vt:lpstr>
      <vt:lpstr>Legislativní základ</vt:lpstr>
      <vt:lpstr>Obecně ke kontrole</vt:lpstr>
      <vt:lpstr>Kontrolní mechanismy EU</vt:lpstr>
      <vt:lpstr>Prezentace aplikace PowerPoint</vt:lpstr>
      <vt:lpstr>Vymezení pravomocí</vt:lpstr>
      <vt:lpstr>Vymezení pravomocí</vt:lpstr>
      <vt:lpstr>Plánování činnosti</vt:lpstr>
      <vt:lpstr>Audity k prohlášení věrohodnosti</vt:lpstr>
      <vt:lpstr>Audity výkonnosti</vt:lpstr>
      <vt:lpstr>Výstupy činnosti</vt:lpstr>
      <vt:lpstr>Výstupy činnosti</vt:lpstr>
      <vt:lpstr>Prezentace aplikace PowerPoint</vt:lpstr>
      <vt:lpstr>Vymezení pravomocí</vt:lpstr>
      <vt:lpstr>Vymezení pravomocí</vt:lpstr>
      <vt:lpstr>Vyšetřování</vt:lpstr>
      <vt:lpstr>Výsledek činnosti</vt:lpstr>
      <vt:lpstr>Prezentace aplikace PowerPoint</vt:lpstr>
      <vt:lpstr>Vymezení pravomocí</vt:lpstr>
      <vt:lpstr>Prezentace aplikace PowerPoint</vt:lpstr>
      <vt:lpstr>Kontrolní orgány</vt:lpstr>
      <vt:lpstr>Kontrola dotací z fondů EU</vt:lpstr>
      <vt:lpstr>Preventivní opatření a finanční opravy EU</vt:lpstr>
      <vt:lpstr>Kontrola evropských dotací v roce 2021</vt:lpstr>
      <vt:lpstr>Nejčastější chyby</vt:lpstr>
      <vt:lpstr>Prezentace aplikace PowerPoint</vt:lpstr>
    </vt:vector>
  </TitlesOfParts>
  <Company>Ministerstvo financí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Vuongová Andrea</dc:creator>
  <cp:lastModifiedBy>Eva Tomášková</cp:lastModifiedBy>
  <cp:revision>108</cp:revision>
  <cp:lastPrinted>2020-07-28T07:36:30Z</cp:lastPrinted>
  <dcterms:created xsi:type="dcterms:W3CDTF">2021-05-02T16:34:08Z</dcterms:created>
  <dcterms:modified xsi:type="dcterms:W3CDTF">2022-05-05T12:14:54Z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0x01010067F6911759377A489158637EE57A7A06</vt:lpwstr>
  </property>
</Properties>
</file>