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1"/>
  </p:notesMasterIdLst>
  <p:handoutMasterIdLst>
    <p:handoutMasterId r:id="rId12"/>
  </p:handoutMasterIdLst>
  <p:sldIdLst>
    <p:sldId id="309" r:id="rId3"/>
    <p:sldId id="311" r:id="rId4"/>
    <p:sldId id="312" r:id="rId5"/>
    <p:sldId id="313" r:id="rId6"/>
    <p:sldId id="314" r:id="rId7"/>
    <p:sldId id="315" r:id="rId8"/>
    <p:sldId id="316" r:id="rId9"/>
    <p:sldId id="317" r:id="rId1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93" d="100"/>
          <a:sy n="93" d="100"/>
        </p:scale>
        <p:origin x="110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B1A068F-3104-4671-82CB-173973FBC6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5536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0B150E9-8EAB-46AC-AF8A-8A9BED5667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2892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750481-CDE1-4D54-8366-8CA34F8647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86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73FB142-48CB-46B1-BF17-409449D27FA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9EA448-8226-4237-A1AD-3D2BCD1E79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590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FB21CC-592C-470E-B35F-E85C183C3A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8593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69025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67156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96311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67605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98678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5275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3720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8993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81ABE8-BF23-4FB6-BE6B-55AEE8903A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776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65798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67959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9116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768FFF-22C0-43ED-AF9C-010609755C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528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E4FFFE-F96A-4698-9F31-14024E2B9B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521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07C32-2F4A-4891-B40A-01C37311B1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576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E73C32-96A5-4358-9B9E-6DE51E1E86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207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D60A4-E0D7-4772-9540-814191A925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32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4DECB8-D3B9-4742-9BC0-484D4A53EF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071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2D7AE-AE4E-4C31-B271-907F858F19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440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8CE46ADD-BAD6-4E0A-9EFB-5B07E3D5191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2705100" y="6549851"/>
            <a:ext cx="4960938" cy="263525"/>
          </a:xfrm>
        </p:spPr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občanského zákoníku</a:t>
            </a:r>
            <a:br>
              <a:rPr lang="cs-CZ" dirty="0"/>
            </a:br>
            <a:r>
              <a:rPr lang="cs-CZ" sz="2400" dirty="0"/>
              <a:t>zák. č. 89/2012 Sb.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1.2 Zásady soukromého práva</a:t>
            </a:r>
            <a:br>
              <a:rPr lang="cs-CZ" sz="28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00808"/>
            <a:ext cx="7772400" cy="478973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b="1" dirty="0"/>
              <a:t>Z hlediska funkcionálního </a:t>
            </a:r>
            <a:r>
              <a:rPr lang="cs-CZ" dirty="0"/>
              <a:t>se některé zásady projevují v textu kodexu jako:</a:t>
            </a:r>
            <a:endParaRPr lang="cs-CZ" sz="2000" dirty="0"/>
          </a:p>
          <a:p>
            <a:pPr marL="0" indent="0"/>
            <a:r>
              <a:rPr lang="cs-CZ" dirty="0"/>
              <a:t>metoda regulace (</a:t>
            </a:r>
            <a:r>
              <a:rPr lang="cs-CZ" dirty="0" err="1"/>
              <a:t>dispozitivnost</a:t>
            </a:r>
            <a:r>
              <a:rPr lang="cs-CZ" dirty="0"/>
              <a:t> </a:t>
            </a:r>
            <a:r>
              <a:rPr lang="cs-CZ" dirty="0">
                <a:latin typeface="Arial" charset="0"/>
              </a:rPr>
              <a:t>- </a:t>
            </a:r>
            <a:r>
              <a:rPr lang="cs-CZ" dirty="0"/>
              <a:t>§ 1 odst. 2), </a:t>
            </a:r>
            <a:endParaRPr lang="cs-CZ" sz="2000" dirty="0"/>
          </a:p>
          <a:p>
            <a:pPr marL="0" indent="0"/>
            <a:r>
              <a:rPr lang="cs-CZ" dirty="0"/>
              <a:t>zásady – zákl. lidská práva (§ 3 odst.1,odst.2 </a:t>
            </a:r>
            <a:r>
              <a:rPr lang="cs-CZ" dirty="0" err="1"/>
              <a:t>písm.a</a:t>
            </a:r>
            <a:r>
              <a:rPr lang="cs-CZ" dirty="0"/>
              <a:t>),</a:t>
            </a:r>
            <a:endParaRPr lang="cs-CZ" sz="2000" dirty="0"/>
          </a:p>
          <a:p>
            <a:pPr marL="0" indent="0"/>
            <a:r>
              <a:rPr lang="cs-CZ" dirty="0"/>
              <a:t>zásady – generální klauzule, </a:t>
            </a:r>
            <a:endParaRPr lang="cs-CZ" sz="2000" dirty="0"/>
          </a:p>
          <a:p>
            <a:pPr marL="0" indent="0"/>
            <a:r>
              <a:rPr lang="cs-CZ" dirty="0"/>
              <a:t>zásady interpretační ve variantách:</a:t>
            </a:r>
            <a:endParaRPr lang="cs-CZ" sz="2000" dirty="0"/>
          </a:p>
          <a:p>
            <a:pPr lvl="1"/>
            <a:r>
              <a:rPr lang="cs-CZ" sz="2400" dirty="0"/>
              <a:t>interpretace </a:t>
            </a:r>
            <a:r>
              <a:rPr lang="cs-CZ" sz="2400" b="1" dirty="0"/>
              <a:t>ustanovení </a:t>
            </a:r>
            <a:r>
              <a:rPr lang="cs-CZ" sz="2400" dirty="0"/>
              <a:t>kodexu - § 2 odst. 3: dobré mravy, zákaz krutosti nebo bezohlednosti urážející obyčejné lidské cítění),</a:t>
            </a:r>
          </a:p>
          <a:p>
            <a:pPr lvl="1"/>
            <a:r>
              <a:rPr lang="cs-CZ" sz="2400" dirty="0"/>
              <a:t>interpretace </a:t>
            </a:r>
            <a:r>
              <a:rPr lang="cs-CZ" sz="2400" b="1" dirty="0"/>
              <a:t>způsobilosti</a:t>
            </a:r>
            <a:r>
              <a:rPr lang="cs-CZ" sz="2400" dirty="0"/>
              <a:t> jednajícího (§ 4-5);</a:t>
            </a:r>
            <a:endParaRPr lang="cs-CZ" sz="2000" dirty="0"/>
          </a:p>
          <a:p>
            <a:pPr lvl="1"/>
            <a:r>
              <a:rPr lang="cs-CZ" sz="2400" dirty="0"/>
              <a:t>interpretace  </a:t>
            </a:r>
            <a:r>
              <a:rPr lang="cs-CZ" sz="2400" b="1" dirty="0"/>
              <a:t>právního jednání </a:t>
            </a:r>
            <a:r>
              <a:rPr lang="cs-CZ" sz="2400" dirty="0"/>
              <a:t>(§ 7), </a:t>
            </a:r>
            <a:endParaRPr lang="cs-CZ" sz="2000" dirty="0"/>
          </a:p>
          <a:p>
            <a:pPr marL="0" indent="0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C3EAC-23FE-4739-8FB7-00A361E09622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73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r>
              <a:rPr lang="cs-CZ" b="1"/>
              <a:t>1.2 Zásady soukromého práva II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329238"/>
          </a:xfrm>
        </p:spPr>
        <p:txBody>
          <a:bodyPr/>
          <a:lstStyle/>
          <a:p>
            <a:pPr>
              <a:defRPr/>
            </a:pPr>
            <a:r>
              <a:rPr lang="cs-CZ" dirty="0"/>
              <a:t>zásady – normy (kdy zásada je součástí normy: např. poctivost - § 6 odst.1,2, zneužití - § 8; v této konstelaci může být aplikace zásady limitována  některou částí normy, jejíž je součástí; z tohoto pohledu zákon užívá:</a:t>
            </a:r>
            <a:endParaRPr lang="cs-CZ" sz="2000" dirty="0"/>
          </a:p>
          <a:p>
            <a:pPr lvl="1">
              <a:defRPr/>
            </a:pPr>
            <a:r>
              <a:rPr lang="cs-CZ" sz="2400" dirty="0"/>
              <a:t>zásady jako absolutně působící hodnota (poctivost - § 6 odst. 1)</a:t>
            </a:r>
            <a:endParaRPr lang="cs-CZ" sz="2000" dirty="0"/>
          </a:p>
          <a:p>
            <a:pPr lvl="1">
              <a:defRPr/>
            </a:pPr>
            <a:r>
              <a:rPr lang="cs-CZ" sz="2400" dirty="0"/>
              <a:t>zásady omezené hypotézou normy, jejíž je zásada součástí (§ 8 – výraz „zjevné“ – </a:t>
            </a:r>
            <a:r>
              <a:rPr lang="cs-CZ" sz="2400" i="1" dirty="0"/>
              <a:t>dolus </a:t>
            </a:r>
            <a:r>
              <a:rPr lang="cs-CZ" sz="2400" i="1" dirty="0" err="1"/>
              <a:t>generalis</a:t>
            </a:r>
            <a:r>
              <a:rPr lang="cs-CZ" sz="2400" dirty="0"/>
              <a:t> , </a:t>
            </a:r>
            <a:r>
              <a:rPr lang="cs-CZ" sz="2400" i="1" dirty="0" err="1"/>
              <a:t>neminem</a:t>
            </a:r>
            <a:r>
              <a:rPr lang="cs-CZ" sz="2400" i="1" dirty="0"/>
              <a:t> </a:t>
            </a:r>
            <a:r>
              <a:rPr lang="cs-CZ" sz="2400" i="1" dirty="0" err="1"/>
              <a:t>laedere</a:t>
            </a:r>
            <a:r>
              <a:rPr lang="cs-CZ" sz="2400" dirty="0"/>
              <a:t> (§ 2900)</a:t>
            </a:r>
            <a:endParaRPr lang="cs-CZ" sz="2000" dirty="0"/>
          </a:p>
          <a:p>
            <a:pPr lvl="1">
              <a:defRPr/>
            </a:pPr>
            <a:r>
              <a:rPr lang="cs-CZ" sz="2400" dirty="0"/>
              <a:t>zásady s limitovanou dispozicí/sankcí (zneužití § 8) </a:t>
            </a:r>
          </a:p>
          <a:p>
            <a:pPr lvl="1">
              <a:defRPr/>
            </a:pPr>
            <a:r>
              <a:rPr lang="cs-CZ" sz="2400" dirty="0"/>
              <a:t>zásady – neurčité pojmy (poctivost, dobré mravy, rozumnost jako mravní požadavek..)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433CC6-12A4-4255-A4B3-2334A0CA39C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85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1.2 Zásady soukromého práva III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35768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/>
              <a:t>Zásady výslovně jmenované v OZ:</a:t>
            </a:r>
            <a:endParaRPr lang="cs-CZ" sz="2000" dirty="0"/>
          </a:p>
          <a:p>
            <a:pPr>
              <a:defRPr/>
            </a:pPr>
            <a:r>
              <a:rPr lang="cs-CZ" b="1" dirty="0"/>
              <a:t>zvláštní ochrana rodiny, rodičovství a manželství </a:t>
            </a:r>
            <a:r>
              <a:rPr lang="cs-CZ" dirty="0"/>
              <a:t>(§ 3 odst. 2 písm. b),</a:t>
            </a:r>
            <a:endParaRPr lang="cs-CZ" sz="2000" dirty="0"/>
          </a:p>
          <a:p>
            <a:pPr>
              <a:defRPr/>
            </a:pPr>
            <a:r>
              <a:rPr lang="cs-CZ" b="1" dirty="0"/>
              <a:t>ochrana před nedůvodnou újmou v důsledku nedostatku věku, rozumu nebo pro závislost svého postavení (</a:t>
            </a:r>
            <a:r>
              <a:rPr lang="cs-CZ" dirty="0"/>
              <a:t>§ 3 odst. 2 písm. c),</a:t>
            </a:r>
            <a:endParaRPr lang="cs-CZ" sz="2000" dirty="0"/>
          </a:p>
          <a:p>
            <a:pPr>
              <a:defRPr/>
            </a:pPr>
            <a:r>
              <a:rPr lang="cs-CZ" b="1" dirty="0"/>
              <a:t>daný slib zavazuje </a:t>
            </a:r>
            <a:r>
              <a:rPr lang="cs-CZ" dirty="0"/>
              <a:t>a</a:t>
            </a:r>
            <a:r>
              <a:rPr lang="cs-CZ" b="1" dirty="0"/>
              <a:t> </a:t>
            </a:r>
            <a:r>
              <a:rPr lang="cs-CZ" b="1" i="1" dirty="0" err="1"/>
              <a:t>pacta</a:t>
            </a:r>
            <a:r>
              <a:rPr lang="cs-CZ" b="1" i="1" dirty="0"/>
              <a:t> </a:t>
            </a:r>
            <a:r>
              <a:rPr lang="cs-CZ" b="1" i="1" dirty="0" err="1"/>
              <a:t>sunt</a:t>
            </a:r>
            <a:r>
              <a:rPr lang="cs-CZ" b="1" i="1" dirty="0"/>
              <a:t> </a:t>
            </a:r>
            <a:r>
              <a:rPr lang="cs-CZ" b="1" i="1" dirty="0" err="1"/>
              <a:t>servanda</a:t>
            </a:r>
            <a:r>
              <a:rPr lang="cs-CZ" b="1" dirty="0"/>
              <a:t> (</a:t>
            </a:r>
            <a:r>
              <a:rPr lang="cs-CZ" dirty="0"/>
              <a:t>§ 3 odst. 2 písm. d),</a:t>
            </a:r>
            <a:endParaRPr lang="cs-CZ" sz="2000" dirty="0"/>
          </a:p>
          <a:p>
            <a:pPr>
              <a:defRPr/>
            </a:pPr>
            <a:r>
              <a:rPr lang="cs-CZ" b="1" dirty="0"/>
              <a:t>ochrana vlastnického práva zákonem a výlučná role zákona při jeho vzniku a zániku (</a:t>
            </a:r>
            <a:r>
              <a:rPr lang="cs-CZ" dirty="0"/>
              <a:t>§ 3 odst. 2 písm. e), srov. § 978 – zásadní </a:t>
            </a:r>
            <a:r>
              <a:rPr lang="cs-CZ" dirty="0" err="1"/>
              <a:t>kogentnost</a:t>
            </a:r>
            <a:r>
              <a:rPr lang="cs-CZ" dirty="0"/>
              <a:t> věcných práv) 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err="1"/>
              <a:t>pokrač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96C8C6-B3CE-44E7-80C2-90BE9155D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60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504825"/>
          </a:xfrm>
        </p:spPr>
        <p:txBody>
          <a:bodyPr/>
          <a:lstStyle/>
          <a:p>
            <a:r>
              <a:rPr lang="cs-CZ" b="1"/>
              <a:t>1.2 Zásady soukromého práva IV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i="1" dirty="0" err="1"/>
              <a:t>pokrač</a:t>
            </a:r>
            <a:r>
              <a:rPr lang="cs-CZ" b="1" i="1" dirty="0"/>
              <a:t>.:</a:t>
            </a:r>
          </a:p>
          <a:p>
            <a:pPr>
              <a:defRPr/>
            </a:pPr>
            <a:r>
              <a:rPr lang="cs-CZ" b="1" i="1" dirty="0" err="1"/>
              <a:t>suum</a:t>
            </a:r>
            <a:r>
              <a:rPr lang="cs-CZ" b="1" i="1" dirty="0"/>
              <a:t> </a:t>
            </a:r>
            <a:r>
              <a:rPr lang="cs-CZ" b="1" i="1" dirty="0" err="1"/>
              <a:t>quique</a:t>
            </a:r>
            <a:r>
              <a:rPr lang="cs-CZ" b="1" i="1" dirty="0"/>
              <a:t> </a:t>
            </a:r>
            <a:r>
              <a:rPr lang="cs-CZ" b="1" i="1" dirty="0" err="1"/>
              <a:t>tribuere</a:t>
            </a:r>
            <a:r>
              <a:rPr lang="cs-CZ" b="1" dirty="0"/>
              <a:t> - </a:t>
            </a:r>
            <a:r>
              <a:rPr lang="cs-CZ" dirty="0"/>
              <a:t>každému co jeho jest</a:t>
            </a:r>
            <a:r>
              <a:rPr lang="cs-CZ" b="1" dirty="0"/>
              <a:t> (</a:t>
            </a:r>
            <a:r>
              <a:rPr lang="cs-CZ" dirty="0"/>
              <a:t>§ 3 odst. 2 písm. f),</a:t>
            </a:r>
            <a:endParaRPr lang="cs-CZ" sz="2000" dirty="0"/>
          </a:p>
          <a:p>
            <a:pPr>
              <a:defRPr/>
            </a:pPr>
            <a:r>
              <a:rPr lang="cs-CZ" b="1" dirty="0"/>
              <a:t>další obecně uznávané zásady spravedlnosti a práva</a:t>
            </a:r>
            <a:r>
              <a:rPr lang="cs-CZ" dirty="0"/>
              <a:t>(§ 3 odst. 3),</a:t>
            </a:r>
            <a:r>
              <a:rPr lang="cs-CZ" sz="2000" i="1" dirty="0" err="1"/>
              <a:t>z.s</a:t>
            </a:r>
            <a:r>
              <a:rPr lang="cs-CZ" sz="2000" i="1" dirty="0"/>
              <a:t>.=ekvitní, </a:t>
            </a:r>
            <a:r>
              <a:rPr lang="cs-CZ" sz="2000" i="1" dirty="0" err="1"/>
              <a:t>z.p</a:t>
            </a:r>
            <a:r>
              <a:rPr lang="cs-CZ" sz="2000" i="1" dirty="0"/>
              <a:t>.=funkcionální</a:t>
            </a:r>
          </a:p>
          <a:p>
            <a:pPr>
              <a:defRPr/>
            </a:pPr>
            <a:r>
              <a:rPr lang="cs-CZ" b="1" dirty="0"/>
              <a:t>presumpce rozumnosti </a:t>
            </a:r>
            <a:r>
              <a:rPr lang="cs-CZ" dirty="0"/>
              <a:t>(§ 4 odst. 1), ale:</a:t>
            </a:r>
          </a:p>
          <a:p>
            <a:pPr>
              <a:defRPr/>
            </a:pPr>
            <a:r>
              <a:rPr lang="cs-CZ" b="1" dirty="0"/>
              <a:t>ochrana rozumově slabších </a:t>
            </a:r>
            <a:r>
              <a:rPr lang="cs-CZ" dirty="0"/>
              <a:t>(§ 4 odst. 1),</a:t>
            </a:r>
            <a:endParaRPr lang="cs-CZ" sz="2000" dirty="0"/>
          </a:p>
          <a:p>
            <a:pPr>
              <a:defRPr/>
            </a:pPr>
            <a:r>
              <a:rPr lang="cs-CZ" b="1" i="1" dirty="0"/>
              <a:t>a contrario</a:t>
            </a:r>
            <a:r>
              <a:rPr lang="cs-CZ" b="1" dirty="0"/>
              <a:t> znalost a péče odpovídající deklarovanému stavu vědomostí </a:t>
            </a:r>
            <a:r>
              <a:rPr lang="cs-CZ" dirty="0"/>
              <a:t>(§ 4 odst. 2),</a:t>
            </a:r>
            <a:endParaRPr lang="cs-CZ" sz="2000" dirty="0"/>
          </a:p>
          <a:p>
            <a:pPr>
              <a:defRPr/>
            </a:pPr>
            <a:r>
              <a:rPr lang="cs-CZ" b="1" dirty="0"/>
              <a:t>znalost a péče odpovídající deklarovanému povolání nebo stavu </a:t>
            </a:r>
            <a:r>
              <a:rPr lang="cs-CZ" dirty="0"/>
              <a:t>(§ 5 odst. 1),</a:t>
            </a:r>
            <a:endParaRPr lang="cs-CZ" sz="2000" dirty="0"/>
          </a:p>
          <a:p>
            <a:pPr>
              <a:defRPr/>
            </a:pPr>
            <a:r>
              <a:rPr lang="cs-CZ" b="1" dirty="0"/>
              <a:t>Ochrana druhé strany při jednání bez příslušného oprávnění nebo proti zákazu </a:t>
            </a:r>
            <a:r>
              <a:rPr lang="cs-CZ" dirty="0"/>
              <a:t>(§ 5 odst. 2).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13B2DB-3D73-4535-A40C-E8CD3176C92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7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1.2 Zásady soukromého práva 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/>
              <a:t>Další zásady resp. varianty užití zásad v NOZ:</a:t>
            </a:r>
            <a:endParaRPr lang="cs-CZ" sz="2000" dirty="0"/>
          </a:p>
          <a:p>
            <a:pPr>
              <a:defRPr/>
            </a:pPr>
            <a:r>
              <a:rPr lang="cs-CZ" b="1" dirty="0"/>
              <a:t>dobré mravy </a:t>
            </a:r>
            <a:r>
              <a:rPr lang="cs-CZ" dirty="0"/>
              <a:t>(§ 1 odst. 2) jako limity </a:t>
            </a:r>
            <a:r>
              <a:rPr lang="cs-CZ" dirty="0" err="1"/>
              <a:t>dispozitivnosti</a:t>
            </a:r>
            <a:endParaRPr lang="cs-CZ" sz="2000" dirty="0"/>
          </a:p>
          <a:p>
            <a:pPr>
              <a:defRPr/>
            </a:pPr>
            <a:r>
              <a:rPr lang="cs-CZ" b="1" dirty="0"/>
              <a:t>veřejný pořádek </a:t>
            </a:r>
            <a:r>
              <a:rPr lang="cs-CZ" dirty="0"/>
              <a:t>(§ 1 odst. 2) jako limity </a:t>
            </a:r>
            <a:r>
              <a:rPr lang="cs-CZ" dirty="0" err="1"/>
              <a:t>dispozitivnosti</a:t>
            </a:r>
            <a:endParaRPr lang="cs-CZ" sz="2000" dirty="0"/>
          </a:p>
          <a:p>
            <a:pPr>
              <a:defRPr/>
            </a:pPr>
            <a:r>
              <a:rPr lang="cs-CZ" b="1" dirty="0"/>
              <a:t>dobré mravy </a:t>
            </a:r>
            <a:r>
              <a:rPr lang="cs-CZ" dirty="0"/>
              <a:t>(§ 19 odst. 2) limity omezení přirozených lidských práv</a:t>
            </a:r>
            <a:endParaRPr lang="cs-CZ" sz="2000" dirty="0"/>
          </a:p>
          <a:p>
            <a:pPr>
              <a:defRPr/>
            </a:pPr>
            <a:r>
              <a:rPr lang="cs-CZ" b="1" dirty="0"/>
              <a:t>veřejný pořádek </a:t>
            </a:r>
            <a:r>
              <a:rPr lang="cs-CZ" dirty="0"/>
              <a:t>(§ 19 odst. 2) limity omezení přirozených lidských práv</a:t>
            </a:r>
            <a:endParaRPr lang="cs-CZ" sz="2000" dirty="0"/>
          </a:p>
          <a:p>
            <a:pPr>
              <a:defRPr/>
            </a:pPr>
            <a:r>
              <a:rPr lang="cs-CZ" b="1" dirty="0"/>
              <a:t>zákaz výkladu a použití předpisu v rozporu s dobrými mravy </a:t>
            </a:r>
            <a:r>
              <a:rPr lang="cs-CZ" dirty="0"/>
              <a:t>(§ 2 odst. 3)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err="1"/>
              <a:t>Pokrač</a:t>
            </a:r>
            <a:r>
              <a:rPr lang="cs-CZ" dirty="0"/>
              <a:t>.: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94D08A-BBD5-4A51-A713-4E1221044FF7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0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1.2 Zásady soukromého práva VI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0809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zákaz výkladu a použití předpisu, vedoucího ke krutosti nebo bezohlednosti urážející obyčejné lidské cítění </a:t>
            </a:r>
            <a:r>
              <a:rPr lang="cs-CZ" dirty="0"/>
              <a:t>(§ 2 odst. 3)</a:t>
            </a:r>
            <a:endParaRPr lang="cs-CZ" sz="2000" dirty="0"/>
          </a:p>
          <a:p>
            <a:pPr>
              <a:defRPr/>
            </a:pPr>
            <a:r>
              <a:rPr lang="cs-CZ" b="1" dirty="0"/>
              <a:t>poctivost </a:t>
            </a:r>
            <a:r>
              <a:rPr lang="cs-CZ" dirty="0"/>
              <a:t>(§ 6 odst. 1) jako absolutní! příkaz chování</a:t>
            </a:r>
            <a:endParaRPr lang="cs-CZ" sz="2000" dirty="0"/>
          </a:p>
          <a:p>
            <a:pPr>
              <a:defRPr/>
            </a:pPr>
            <a:r>
              <a:rPr lang="cs-CZ" b="1" dirty="0"/>
              <a:t>presumpce dobré víry a poctivosti </a:t>
            </a:r>
            <a:r>
              <a:rPr lang="cs-CZ" dirty="0"/>
              <a:t>(§ 7)</a:t>
            </a:r>
            <a:endParaRPr lang="cs-CZ" sz="2000" dirty="0"/>
          </a:p>
          <a:p>
            <a:pPr>
              <a:defRPr/>
            </a:pPr>
            <a:r>
              <a:rPr lang="cs-CZ" b="1" dirty="0"/>
              <a:t>zneužití </a:t>
            </a:r>
            <a:r>
              <a:rPr lang="cs-CZ" dirty="0"/>
              <a:t>jako </a:t>
            </a:r>
            <a:r>
              <a:rPr lang="cs-CZ" i="1" dirty="0"/>
              <a:t>dolus </a:t>
            </a:r>
            <a:r>
              <a:rPr lang="cs-CZ" i="1" dirty="0" err="1"/>
              <a:t>generalis</a:t>
            </a:r>
            <a:r>
              <a:rPr lang="cs-CZ" i="1" dirty="0"/>
              <a:t> </a:t>
            </a:r>
            <a:r>
              <a:rPr lang="cs-CZ" dirty="0"/>
              <a:t>(§ 8)</a:t>
            </a:r>
          </a:p>
          <a:p>
            <a:pPr>
              <a:defRPr/>
            </a:pPr>
            <a:r>
              <a:rPr lang="cs-CZ" b="1" dirty="0"/>
              <a:t>legitimní očekávání </a:t>
            </a:r>
            <a:r>
              <a:rPr lang="cs-CZ" dirty="0"/>
              <a:t>(§ 13, § 1729 – </a:t>
            </a:r>
            <a:r>
              <a:rPr lang="cs-CZ" i="1" dirty="0"/>
              <a:t>culpa in c. </a:t>
            </a:r>
            <a:r>
              <a:rPr lang="cs-CZ" dirty="0"/>
              <a:t>aj.)</a:t>
            </a:r>
          </a:p>
          <a:p>
            <a:pPr>
              <a:defRPr/>
            </a:pPr>
            <a:r>
              <a:rPr lang="cs-CZ" b="1" dirty="0"/>
              <a:t>rozumnost  </a:t>
            </a:r>
            <a:r>
              <a:rPr lang="cs-CZ" dirty="0"/>
              <a:t>(např. § 85 odst. 2)</a:t>
            </a:r>
            <a:endParaRPr lang="cs-CZ" sz="2000" dirty="0"/>
          </a:p>
          <a:p>
            <a:pPr>
              <a:defRPr/>
            </a:pPr>
            <a:r>
              <a:rPr lang="cs-CZ" b="1" dirty="0"/>
              <a:t>slušnost, slušný způsob </a:t>
            </a:r>
            <a:r>
              <a:rPr lang="cs-CZ" dirty="0"/>
              <a:t>(§ 114 odst. 2) </a:t>
            </a:r>
            <a:r>
              <a:rPr lang="cs-CZ" b="1" dirty="0"/>
              <a:t>aj..</a:t>
            </a:r>
            <a:endParaRPr lang="cs-CZ" sz="2000" dirty="0"/>
          </a:p>
          <a:p>
            <a:pPr>
              <a:defRPr/>
            </a:pPr>
            <a:r>
              <a:rPr lang="cs-CZ" b="1" dirty="0"/>
              <a:t>Přirozená práva člověka </a:t>
            </a:r>
            <a:r>
              <a:rPr lang="cs-CZ" dirty="0"/>
              <a:t>(§ 19) – bývají řazena do (přirozenoprávních) zásad (svoboda, důstojnost..)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39C8BB-E57A-420C-BA79-47BE8FAADE0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0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1.2 Zásady soukromého práva VI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>
              <a:defRPr/>
            </a:pPr>
            <a:r>
              <a:rPr lang="cs-CZ" b="1" dirty="0"/>
              <a:t>zákaz výkladu a použití předpisu, vedoucího ke krutosti nebo bezohlednosti urážející obyčejné lidské cítění </a:t>
            </a:r>
            <a:r>
              <a:rPr lang="cs-CZ" dirty="0"/>
              <a:t>(§ 2 odst. 3)</a:t>
            </a:r>
            <a:endParaRPr lang="cs-CZ" sz="2000" dirty="0"/>
          </a:p>
          <a:p>
            <a:pPr>
              <a:defRPr/>
            </a:pPr>
            <a:r>
              <a:rPr lang="cs-CZ" b="1" dirty="0"/>
              <a:t>poctivost </a:t>
            </a:r>
            <a:r>
              <a:rPr lang="cs-CZ" dirty="0"/>
              <a:t>(§ 6 odst. 1) jako absolutní! příkaz chování</a:t>
            </a:r>
            <a:endParaRPr lang="cs-CZ" sz="2000" dirty="0"/>
          </a:p>
          <a:p>
            <a:pPr>
              <a:defRPr/>
            </a:pPr>
            <a:r>
              <a:rPr lang="cs-CZ" b="1" dirty="0"/>
              <a:t>presumpce dobré víry a poctivosti </a:t>
            </a:r>
            <a:r>
              <a:rPr lang="cs-CZ" dirty="0"/>
              <a:t>(§ 7)</a:t>
            </a:r>
            <a:endParaRPr lang="cs-CZ" sz="2000" dirty="0"/>
          </a:p>
          <a:p>
            <a:pPr>
              <a:defRPr/>
            </a:pPr>
            <a:r>
              <a:rPr lang="cs-CZ" b="1" dirty="0"/>
              <a:t>zneužití </a:t>
            </a:r>
            <a:r>
              <a:rPr lang="cs-CZ" dirty="0"/>
              <a:t>jako </a:t>
            </a:r>
            <a:r>
              <a:rPr lang="cs-CZ" i="1" dirty="0"/>
              <a:t>dolus </a:t>
            </a:r>
            <a:r>
              <a:rPr lang="cs-CZ" i="1" dirty="0" err="1"/>
              <a:t>generalis</a:t>
            </a:r>
            <a:r>
              <a:rPr lang="cs-CZ" i="1" dirty="0"/>
              <a:t> </a:t>
            </a:r>
            <a:r>
              <a:rPr lang="cs-CZ" dirty="0"/>
              <a:t>(§ 8)</a:t>
            </a:r>
          </a:p>
          <a:p>
            <a:pPr>
              <a:defRPr/>
            </a:pPr>
            <a:r>
              <a:rPr lang="cs-CZ" b="1" dirty="0"/>
              <a:t>legitimní očekávání </a:t>
            </a:r>
            <a:r>
              <a:rPr lang="cs-CZ" dirty="0"/>
              <a:t>(§ 13, § 1729 – </a:t>
            </a:r>
            <a:r>
              <a:rPr lang="cs-CZ" i="1" dirty="0"/>
              <a:t>culpa in </a:t>
            </a:r>
            <a:r>
              <a:rPr lang="cs-CZ" i="1" dirty="0" err="1"/>
              <a:t>contrahendo</a:t>
            </a:r>
            <a:r>
              <a:rPr lang="cs-CZ" i="1" dirty="0"/>
              <a:t> </a:t>
            </a:r>
            <a:r>
              <a:rPr lang="cs-CZ" dirty="0"/>
              <a:t>aj.)</a:t>
            </a:r>
          </a:p>
          <a:p>
            <a:pPr>
              <a:defRPr/>
            </a:pPr>
            <a:r>
              <a:rPr lang="cs-CZ" b="1" dirty="0"/>
              <a:t>rozumnost  </a:t>
            </a:r>
            <a:r>
              <a:rPr lang="cs-CZ" dirty="0"/>
              <a:t>(např. § 85 odst. 2)</a:t>
            </a:r>
            <a:endParaRPr lang="cs-CZ" sz="2000" dirty="0"/>
          </a:p>
          <a:p>
            <a:pPr>
              <a:defRPr/>
            </a:pPr>
            <a:r>
              <a:rPr lang="cs-CZ" b="1" dirty="0"/>
              <a:t>slušnost, slušný způsob </a:t>
            </a:r>
            <a:r>
              <a:rPr lang="cs-CZ" dirty="0"/>
              <a:t>(§ 114 odst. 2) </a:t>
            </a:r>
            <a:r>
              <a:rPr lang="cs-CZ" b="1" dirty="0"/>
              <a:t>aj..</a:t>
            </a:r>
            <a:endParaRPr lang="cs-CZ" sz="2000" dirty="0"/>
          </a:p>
          <a:p>
            <a:pPr>
              <a:defRPr/>
            </a:pPr>
            <a:r>
              <a:rPr lang="cs-CZ" b="1" dirty="0"/>
              <a:t>Přirozená práva člověka </a:t>
            </a:r>
            <a:r>
              <a:rPr lang="cs-CZ" dirty="0"/>
              <a:t>(§ 19) – bývají řazena do (přirozenoprávních) zásad (svoboda, důstojnost..)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39C8BB-E57A-420C-BA79-47BE8FAADE0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069150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8</TotalTime>
  <Words>761</Words>
  <Application>Microsoft Office PowerPoint</Application>
  <PresentationFormat>Předvádění na obrazovce (4:3)</PresentationFormat>
  <Paragraphs>74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3558</vt:lpstr>
      <vt:lpstr>BÉŽOVÁ TITL</vt:lpstr>
      <vt:lpstr>Zásady občanského zákoníku zák. č. 89/2012 Sb.</vt:lpstr>
      <vt:lpstr>1.2 Zásady soukromého práva </vt:lpstr>
      <vt:lpstr>1.2 Zásady soukromého práva II</vt:lpstr>
      <vt:lpstr>1.2 Zásady soukromého práva III</vt:lpstr>
      <vt:lpstr>1.2 Zásady soukromého práva IV</vt:lpstr>
      <vt:lpstr>1.2 Zásady soukromého práva V</vt:lpstr>
      <vt:lpstr>1.2 Zásady soukromého práva VI</vt:lpstr>
      <vt:lpstr>1.2 Zásady soukromého práva VI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nového občanského zákoníku</dc:title>
  <dc:creator>1412</dc:creator>
  <cp:lastModifiedBy>Jan Hurdík</cp:lastModifiedBy>
  <cp:revision>5</cp:revision>
  <dcterms:created xsi:type="dcterms:W3CDTF">2014-03-11T19:49:03Z</dcterms:created>
  <dcterms:modified xsi:type="dcterms:W3CDTF">2021-03-25T08:10:09Z</dcterms:modified>
</cp:coreProperties>
</file>