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1" r:id="rId6"/>
    <p:sldId id="262" r:id="rId7"/>
    <p:sldId id="296" r:id="rId8"/>
    <p:sldId id="263" r:id="rId9"/>
    <p:sldId id="272" r:id="rId10"/>
    <p:sldId id="293" r:id="rId11"/>
    <p:sldId id="294" r:id="rId12"/>
    <p:sldId id="295" r:id="rId13"/>
    <p:sldId id="277" r:id="rId14"/>
    <p:sldId id="279" r:id="rId15"/>
    <p:sldId id="280" r:id="rId16"/>
    <p:sldId id="283" r:id="rId17"/>
    <p:sldId id="285" r:id="rId18"/>
    <p:sldId id="286" r:id="rId19"/>
    <p:sldId id="287" r:id="rId20"/>
    <p:sldId id="288" r:id="rId21"/>
    <p:sldId id="297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AD40A7-2D20-4A9D-9F8C-41256CEF07AC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7FFDDE8-10DC-4817-A255-E06BAD1716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059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039E4-7790-4805-8208-D372BDBB0640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BB309-BFD5-4922-BF36-2208C01BB4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A7BF9-A26B-480E-A333-50D5BDC7248A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CECE5-DAD0-4C4D-A14C-774CEA59F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A26D1-F124-430E-A7CE-A6D16BBA81A4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EFAFE-A0F2-4B79-8FB4-5ADCE6B718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0C78A-2EFA-44B5-99B2-4B4B2CF9908F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56F9E-E70E-4BAE-834C-0C0B65A66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8D991-CE32-480D-ADC7-7DD28400224C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7CD67-633E-4CA5-B59F-B205C9EB8B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25767-9C26-43B6-BD8B-D23C9FF43CB0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82CBB-733C-4E2E-A7CA-77FFFA7B1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42C99-8EB0-42F5-B110-27578FB93EEE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72532-6743-49AD-B0CD-64FB52189D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98B79-2078-4DB5-8811-847A64F08B00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D9BC3-8E0D-4736-8967-2856CCF7BB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E15A6-324A-4274-BF8D-7856551EA1D8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1ACFB-FA86-45E0-A4CB-65667BAD71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50302-8812-4057-A5A6-A6383D5A09CC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33E46-C09F-4ADA-B971-8B23D8582F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4EB77-0E30-4072-BD16-1990F273D2D7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4FB1A-5FAB-4D90-8232-7390DD650F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22570D-2BF4-45FF-B4CE-3709B4DB0881}" type="datetimeFigureOut">
              <a:rPr lang="cs-CZ"/>
              <a:pPr>
                <a:defRPr/>
              </a:pPr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7A135C-56FF-4EFD-916C-97B4A0C991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3987" cy="15843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/>
              <a:t>Techniky a metodika psaní odborného textu.  Jak psát odborný (právní) text? 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450" y="2492375"/>
            <a:ext cx="6584950" cy="31464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Osnova semináře: </a:t>
            </a:r>
            <a:endParaRPr lang="cs-CZ" sz="2800" b="1" i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a)Čím </a:t>
            </a:r>
            <a:r>
              <a:rPr lang="cs-CZ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vyznačuje odborný text?  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b)Jak </a:t>
            </a:r>
            <a:r>
              <a:rPr lang="cs-CZ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psát krátké a srozumitelné </a:t>
            </a: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věty?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c)Jak </a:t>
            </a:r>
            <a:r>
              <a:rPr lang="cs-CZ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psát odborný text? Metodika </a:t>
            </a: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zpracování </a:t>
            </a:r>
            <a:r>
              <a:rPr lang="cs-CZ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odborného </a:t>
            </a:r>
            <a:r>
              <a:rPr lang="cs-C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textu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 smtClean="0"/>
              <a:t>Návrh možného řešení: </a:t>
            </a:r>
            <a:endParaRPr lang="cs-CZ" sz="36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Nejvyšší správní soud v rozsudku vyslovil, že „domácí násilí  je bezesporu celospolečenským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jevem, který  nelze podceňovat. Tento jev  vyvěrá z podhoubí  sociální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diskriminace  a  je zpravidla  determinovaný příslušnosti k určitému pohlaví.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Domácí násilí jako takové  přitom  může být za určitých  okolností  také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azylově relevantním důvodem.  Právě tyto  okolnosti, které záleží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především na zemi původu, jejích  právních, sociálních či kulturních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normách  a hodnotách, je  třeba analyzovat  a zvažovat při udělování azylu.  Otázkou zde je,  zda příslušný stát je schopen či ochoten  zajistit oběti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domácího násilí potřebnou ochranu  nebo zda je na místě poskytnutí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mezinárodní ochrany. Tato ochrana by respektovala příslušnost  k určité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sociální skupině.“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i="1" dirty="0" smtClean="0"/>
              <a:t>    </a:t>
            </a:r>
            <a:endParaRPr lang="cs-CZ" sz="2000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 smtClean="0"/>
              <a:t>Příklad dlouhé věty č. 2</a:t>
            </a:r>
            <a:endParaRPr lang="cs-CZ" sz="36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/>
          <a:lstStyle/>
          <a:p>
            <a:r>
              <a:rPr lang="cs-CZ" dirty="0" smtClean="0"/>
              <a:t>Není nezbytně nutné, aby byla investičnímu poradci kompenzace vyplacena přímo osobou, která od něj investiční rady dostává, nýbrž je nutné pouze to, aby takovou kompenzaci obdržel z jakéhokoliv zdroje jako odměnu za jím poskytnuté plnění.</a:t>
            </a:r>
          </a:p>
          <a:p>
            <a:pPr marL="914400" lvl="2" indent="0">
              <a:buNone/>
            </a:pPr>
            <a:endParaRPr lang="cs-CZ" dirty="0" smtClean="0"/>
          </a:p>
          <a:p>
            <a:pPr marL="914400" lvl="2" indent="0">
              <a:buNone/>
            </a:pPr>
            <a:r>
              <a:rPr lang="cs-CZ" dirty="0" smtClean="0"/>
              <a:t>        </a:t>
            </a:r>
            <a:r>
              <a:rPr lang="cs-CZ" sz="3200" b="1" dirty="0" smtClean="0"/>
              <a:t>Nejde to zjednodušit?</a:t>
            </a:r>
            <a:endParaRPr lang="cs-CZ" sz="3200" b="1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(</a:t>
            </a:r>
            <a:r>
              <a:rPr lang="cs-CZ" sz="1600" dirty="0" err="1" smtClean="0"/>
              <a:t>Garner</a:t>
            </a:r>
            <a:r>
              <a:rPr lang="cs-CZ" sz="1600" dirty="0" smtClean="0"/>
              <a:t>, B. A. </a:t>
            </a:r>
            <a:r>
              <a:rPr lang="cs-CZ" sz="1600" i="1" dirty="0" smtClean="0"/>
              <a:t>Právní psaní srozumitelným jazykem</a:t>
            </a:r>
            <a:r>
              <a:rPr lang="cs-CZ" sz="1600" dirty="0" smtClean="0"/>
              <a:t>. Překlad a adaptace: </a:t>
            </a:r>
            <a:r>
              <a:rPr lang="cs-CZ" sz="1600" dirty="0" err="1" smtClean="0"/>
              <a:t>Gealfow</a:t>
            </a:r>
            <a:r>
              <a:rPr lang="cs-CZ" sz="1600" dirty="0" smtClean="0"/>
              <a:t> A. et al. Brno: </a:t>
            </a:r>
            <a:r>
              <a:rPr lang="cs-CZ" sz="1600" dirty="0" err="1" smtClean="0"/>
              <a:t>Nugis</a:t>
            </a:r>
            <a:r>
              <a:rPr lang="cs-CZ" sz="1600" dirty="0" smtClean="0"/>
              <a:t> Finem, 2021, s. 43.)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971600" y="4869160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776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možného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Přestože musí investiční poradce obdržet odměnu, na jejím zdroji nezáleží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600" dirty="0" smtClean="0"/>
              <a:t>(</a:t>
            </a:r>
            <a:r>
              <a:rPr lang="cs-CZ" sz="1600" dirty="0" err="1" smtClean="0"/>
              <a:t>Garner</a:t>
            </a:r>
            <a:r>
              <a:rPr lang="cs-CZ" sz="1600" dirty="0"/>
              <a:t>, B. A. </a:t>
            </a:r>
            <a:r>
              <a:rPr lang="cs-CZ" sz="1600" i="1" dirty="0"/>
              <a:t>Právní psaní srozumitelným jazykem</a:t>
            </a:r>
            <a:r>
              <a:rPr lang="cs-CZ" sz="1600" dirty="0"/>
              <a:t>. Překlad a adaptace: </a:t>
            </a:r>
            <a:r>
              <a:rPr lang="cs-CZ" sz="1600" dirty="0" err="1"/>
              <a:t>Gealfow</a:t>
            </a:r>
            <a:r>
              <a:rPr lang="cs-CZ" sz="1600" dirty="0"/>
              <a:t> A. </a:t>
            </a:r>
            <a:r>
              <a:rPr lang="cs-CZ" sz="1600" dirty="0" smtClean="0"/>
              <a:t>et al. </a:t>
            </a:r>
            <a:r>
              <a:rPr lang="cs-CZ" sz="1600" dirty="0"/>
              <a:t>Brno: </a:t>
            </a:r>
            <a:r>
              <a:rPr lang="cs-CZ" sz="1600" dirty="0" err="1"/>
              <a:t>Nugis</a:t>
            </a:r>
            <a:r>
              <a:rPr lang="cs-CZ" sz="1600" dirty="0"/>
              <a:t> Finem, 2021, s. </a:t>
            </a:r>
            <a:r>
              <a:rPr lang="cs-CZ" sz="1600" dirty="0" smtClean="0"/>
              <a:t>43.)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953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68466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u="sng" dirty="0" smtClean="0"/>
              <a:t>Otázka k přemýšlení a diskusi: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i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Co </a:t>
            </a:r>
            <a:r>
              <a:rPr lang="cs-CZ" dirty="0">
                <a:solidFill>
                  <a:schemeClr val="tx1"/>
                </a:solidFill>
              </a:rPr>
              <a:t>si myslíte o používání anglikanismů v  odborných textech ale i médiích? </a:t>
            </a:r>
            <a:endParaRPr lang="cs-CZ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K</a:t>
            </a:r>
            <a:r>
              <a:rPr lang="cs-CZ" dirty="0">
                <a:solidFill>
                  <a:schemeClr val="tx1"/>
                </a:solidFill>
              </a:rPr>
              <a:t> jakému názoru se přikláníte, je to </a:t>
            </a:r>
            <a:r>
              <a:rPr lang="cs-CZ" dirty="0" smtClean="0">
                <a:solidFill>
                  <a:schemeClr val="tx1"/>
                </a:solidFill>
              </a:rPr>
              <a:t>podle Vás  </a:t>
            </a:r>
            <a:r>
              <a:rPr lang="cs-CZ" dirty="0">
                <a:solidFill>
                  <a:schemeClr val="tx1"/>
                </a:solidFill>
              </a:rPr>
              <a:t>přínos pro jazyk nebo znak jeho degenerace?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3752"/>
            <a:ext cx="8229600" cy="85496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u="sng" dirty="0"/>
              <a:t>C) JAK PSÁT ODBORNÝ TEXT?  Metodika  zpracování odborného textu: výklad-popis;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229600" cy="5733256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</a:rPr>
              <a:t>Rady ke psaní odborného textu můžeme rozdělit na rady z makro a </a:t>
            </a:r>
            <a:r>
              <a:rPr lang="cs-CZ" sz="2000" b="1" dirty="0" err="1">
                <a:solidFill>
                  <a:schemeClr val="tx1"/>
                </a:solidFill>
              </a:rPr>
              <a:t>mikro</a:t>
            </a:r>
            <a:r>
              <a:rPr lang="cs-CZ" sz="2000" b="1" dirty="0">
                <a:solidFill>
                  <a:schemeClr val="tx1"/>
                </a:solidFill>
              </a:rPr>
              <a:t>-hlediska. 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u="sng" dirty="0" smtClean="0">
                <a:solidFill>
                  <a:srgbClr val="FF0000"/>
                </a:solidFill>
              </a:rPr>
              <a:t>Z</a:t>
            </a:r>
            <a:r>
              <a:rPr lang="cs-CZ" sz="2000" b="1" u="sng" dirty="0">
                <a:solidFill>
                  <a:srgbClr val="FF0000"/>
                </a:solidFill>
              </a:rPr>
              <a:t> makro-hlediska se jedná o splnění těchto kroků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</a:rPr>
              <a:t>Volba tématu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</a:rPr>
              <a:t>Formulace hypotézy a základních otázek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</a:rPr>
              <a:t>Tvorba struktury a osnovy práce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</a:rPr>
              <a:t>Formulace základních tezí jednotlivých kapitol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</a:rPr>
              <a:t>Psaní obsahu práce; tzn. textu jednotlivých kapitol a také úvodu a závěru práce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</a:rPr>
              <a:t>Kontrola textu; gramatických a stylistických chyb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</a:rPr>
              <a:t>Formální úprava práce, úprava citací, literatury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</a:rPr>
              <a:t>Prezentace práce nebo její publikace 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Volbě </a:t>
            </a:r>
            <a:r>
              <a:rPr lang="cs-CZ" sz="2000" b="1" dirty="0">
                <a:solidFill>
                  <a:srgbClr val="FF0000"/>
                </a:solidFill>
              </a:rPr>
              <a:t>tématu, formulaci hypotézy a základních otázek byla věnována pozornost v </a:t>
            </a:r>
            <a:r>
              <a:rPr lang="cs-CZ" sz="2000" b="1" dirty="0" smtClean="0">
                <a:solidFill>
                  <a:srgbClr val="FF0000"/>
                </a:solidFill>
              </a:rPr>
              <a:t>předchozích </a:t>
            </a:r>
            <a:r>
              <a:rPr lang="cs-CZ" sz="2000" b="1" dirty="0">
                <a:solidFill>
                  <a:srgbClr val="FF0000"/>
                </a:solidFill>
              </a:rPr>
              <a:t>seminářích. V tomto semináři budeme  věnovat pozornost tvorbě textu z </a:t>
            </a:r>
            <a:r>
              <a:rPr lang="cs-CZ" sz="2000" b="1" dirty="0" err="1">
                <a:solidFill>
                  <a:srgbClr val="FF0000"/>
                </a:solidFill>
              </a:rPr>
              <a:t>mikrohlediska</a:t>
            </a:r>
            <a:r>
              <a:rPr lang="cs-CZ" sz="2000" b="1" dirty="0">
                <a:solidFill>
                  <a:srgbClr val="FF0000"/>
                </a:solidFill>
              </a:rPr>
              <a:t>; tzn. jak začít psát  výklad nějakého právního problému.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4000" b="1" u="sng" dirty="0" smtClean="0"/>
              <a:t>Jak  začít psát  výklad-popis  nějakého  právního problému?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Výklad </a:t>
            </a:r>
            <a:r>
              <a:rPr lang="cs-CZ" b="1" dirty="0"/>
              <a:t>právního problému se obecně vyznačuje tím, </a:t>
            </a:r>
            <a:r>
              <a:rPr lang="cs-CZ" b="1" dirty="0" smtClean="0"/>
              <a:t>že: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popisuje, co se stalo nebo jaké něco je;  popisuje skutkovou podstatu nebo   jaká je právní úprava  daného problému, např. kupní smlouvy v OZ,  jaká je definice nějakého pojmu, apod. </a:t>
            </a: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popisuje, co „říká“  teorie, co se uvádí v zákonech, v judikatuře, apod.</a:t>
            </a: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informuje o vzniku  právních institutů nebo otázek či problémů; jak vznikly, jak se vyvíjely, jakými prošly etapami, jak fungují, apod. </a:t>
            </a: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informuje o různých názorech či postojích, řešeních; jak se objevily, jak se vyvíjely apod.    </a:t>
            </a: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3600" b="1" u="sng" dirty="0" smtClean="0"/>
              <a:t>Metodika: </a:t>
            </a:r>
            <a:r>
              <a:rPr lang="cs-CZ" sz="3600" b="1" u="sng" dirty="0" smtClean="0"/>
              <a:t>Odborný popis jako tvorba „mozaiky“: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Jednotlivé </a:t>
            </a:r>
            <a:r>
              <a:rPr lang="cs-CZ" b="1" dirty="0">
                <a:solidFill>
                  <a:srgbClr val="FF0000"/>
                </a:solidFill>
              </a:rPr>
              <a:t>kroky skládání mozaiky symbolizují kroky popisu nebo </a:t>
            </a:r>
            <a:endParaRPr lang="cs-CZ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výkladu </a:t>
            </a:r>
            <a:r>
              <a:rPr lang="cs-CZ" b="1" dirty="0">
                <a:solidFill>
                  <a:srgbClr val="FF0000"/>
                </a:solidFill>
              </a:rPr>
              <a:t>odborného textu.  </a:t>
            </a: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První </a:t>
            </a:r>
            <a:r>
              <a:rPr lang="cs-CZ" b="1" dirty="0" smtClean="0">
                <a:solidFill>
                  <a:srgbClr val="FF0000"/>
                </a:solidFill>
              </a:rPr>
              <a:t>krok</a:t>
            </a:r>
            <a:r>
              <a:rPr lang="cs-CZ" b="1" dirty="0" smtClean="0"/>
              <a:t>: </a:t>
            </a:r>
            <a:r>
              <a:rPr lang="cs-CZ" b="1" dirty="0"/>
              <a:t>pojmenování  obrazu- název tématu, problému.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Druhý krok</a:t>
            </a:r>
            <a:r>
              <a:rPr lang="cs-CZ" b="1" dirty="0"/>
              <a:t>: sbírání kamínků…… uvádění jednotlivých informací, pojmů, jejich seskupení od  toho co má větší váhu k méně důležitým informacím 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Třetí krok</a:t>
            </a:r>
            <a:r>
              <a:rPr lang="cs-CZ" b="1" dirty="0"/>
              <a:t>: náčrt obrysů mozaiky …. Vymezení  rámce výkladu o čem to bude o jakém problému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Čtvrtý krok</a:t>
            </a:r>
            <a:r>
              <a:rPr lang="cs-CZ" b="1" dirty="0"/>
              <a:t>: vyplňování obrazu…    Popis a vysvětlování  jednotlivých otázek, problémů,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Pátý krok</a:t>
            </a:r>
            <a:r>
              <a:rPr lang="cs-CZ" b="1" dirty="0"/>
              <a:t>:  hodnocení mozaiky, zda je  úplná co v ní chybí? …     formulování závěru, </a:t>
            </a:r>
            <a:r>
              <a:rPr lang="cs-CZ" b="1" dirty="0" smtClean="0"/>
              <a:t>uzavření  </a:t>
            </a:r>
            <a:r>
              <a:rPr lang="cs-CZ" b="1" dirty="0"/>
              <a:t>výkladu,  k čemu se dospělo.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411" y="42690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u="sng" dirty="0" smtClean="0"/>
              <a:t>Na základě uvedených kroků </a:t>
            </a:r>
            <a:r>
              <a:rPr lang="cs-CZ" sz="4000" b="1" u="sng" dirty="0" smtClean="0"/>
              <a:t>lze popište </a:t>
            </a:r>
            <a:r>
              <a:rPr lang="cs-CZ" sz="4000" b="1" u="sng" dirty="0" smtClean="0"/>
              <a:t>§ 30 nového občanského zákoníku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cs-CZ" dirty="0" smtClean="0"/>
              <a:t>§ 30 Zletilost</a:t>
            </a:r>
            <a:endParaRPr lang="cs-CZ" dirty="0"/>
          </a:p>
          <a:p>
            <a:pPr lvl="0">
              <a:buNone/>
            </a:pPr>
            <a:r>
              <a:rPr lang="cs-CZ" dirty="0" smtClean="0"/>
              <a:t>(1) Plně svéprávným  se člověk stává  zletilostí. Zletilostí se  nabývá dovršením osmnáctého roku věku. </a:t>
            </a:r>
          </a:p>
          <a:p>
            <a:pPr lvl="0">
              <a:buNone/>
            </a:pPr>
            <a:r>
              <a:rPr lang="cs-CZ" dirty="0" smtClean="0"/>
              <a:t>(2) Před nabytím zletilosti se  plné svéprávnosti  nabývá přiznáním svéprávnosti,  nebo  uzavřením manželství. Svéprávnost  nabytá uzavřením manželství se neztrácí  ani zánikem manželství, ani prohlášením manželství za neplatné. 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dirty="0" smtClean="0"/>
              <a:t>Řešení 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b="1" dirty="0"/>
              <a:t>První krok</a:t>
            </a:r>
            <a:r>
              <a:rPr lang="cs-CZ" sz="3000" b="1" dirty="0" smtClean="0"/>
              <a:t>: </a:t>
            </a:r>
            <a:r>
              <a:rPr lang="cs-CZ" sz="3000" dirty="0" smtClean="0"/>
              <a:t>pojmenování - </a:t>
            </a:r>
            <a:r>
              <a:rPr lang="cs-CZ" sz="3000" dirty="0" smtClean="0"/>
              <a:t>Zletilost </a:t>
            </a:r>
            <a:r>
              <a:rPr lang="cs-CZ" sz="3000" dirty="0" smtClean="0"/>
              <a:t>podle  § 30   </a:t>
            </a:r>
            <a:r>
              <a:rPr lang="cs-CZ" sz="3000" dirty="0"/>
              <a:t>NOZ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 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b="1" dirty="0"/>
              <a:t>Druhý krok: </a:t>
            </a:r>
            <a:r>
              <a:rPr lang="cs-CZ" sz="3000" dirty="0" smtClean="0"/>
              <a:t>základní </a:t>
            </a:r>
            <a:r>
              <a:rPr lang="cs-CZ" sz="3000" dirty="0" smtClean="0"/>
              <a:t>pojmy a informace -  zletilost, svéprávnost,   nabytí svéprávnosti,  nabytí svéprávnosti před zletilostí,     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sz="3000" dirty="0" smtClean="0"/>
              <a:t> </a:t>
            </a:r>
            <a:r>
              <a:rPr lang="cs-CZ" sz="3000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b="1" dirty="0"/>
              <a:t>Třetí krok: </a:t>
            </a:r>
            <a:r>
              <a:rPr lang="cs-CZ" sz="3000" b="1" dirty="0" smtClean="0"/>
              <a:t> </a:t>
            </a:r>
            <a:r>
              <a:rPr lang="cs-CZ" sz="3000" dirty="0" smtClean="0"/>
              <a:t>náčrt výkladu – o čem to? </a:t>
            </a:r>
            <a:r>
              <a:rPr lang="cs-CZ" sz="3000" dirty="0" smtClean="0"/>
              <a:t>Tento </a:t>
            </a:r>
            <a:r>
              <a:rPr lang="cs-CZ" sz="3000" dirty="0" smtClean="0"/>
              <a:t>paragraf vymezuje  způsoby  nabytí  svéprávnosti osoby 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b="1" dirty="0" smtClean="0"/>
              <a:t>Čtvrtý krok: </a:t>
            </a:r>
            <a:r>
              <a:rPr lang="cs-CZ" sz="2800" b="1" dirty="0" smtClean="0"/>
              <a:t> </a:t>
            </a:r>
            <a:r>
              <a:rPr lang="cs-CZ" sz="2800" dirty="0" smtClean="0"/>
              <a:t>popis </a:t>
            </a:r>
            <a:r>
              <a:rPr lang="cs-CZ" sz="2800" dirty="0" smtClean="0"/>
              <a:t>a výklad ustanovení po  jednotlivých větách či odstavcích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V prvním odstavci paragrafu se uvádí zletilost  jako  základní předpoklad nabytí plné svéprávnosti.  Zletilostí tak získává člověk  </a:t>
            </a:r>
            <a:r>
              <a:rPr lang="cs-CZ" dirty="0" smtClean="0"/>
              <a:t>způsobilost k právnímu jednání</a:t>
            </a:r>
            <a:r>
              <a:rPr lang="cs-CZ" dirty="0" smtClean="0"/>
              <a:t>.  </a:t>
            </a:r>
            <a:r>
              <a:rPr lang="cs-CZ" dirty="0" smtClean="0"/>
              <a:t>Plné svéprávnosti pak nabývá člověk dovršením 18 </a:t>
            </a:r>
            <a:r>
              <a:rPr lang="cs-CZ" dirty="0" smtClean="0"/>
              <a:t>roku věku</a:t>
            </a:r>
            <a:r>
              <a:rPr lang="cs-CZ" dirty="0" smtClean="0"/>
              <a:t>, </a:t>
            </a:r>
            <a:r>
              <a:rPr lang="cs-CZ" dirty="0" smtClean="0"/>
              <a:t>kdy se stává zletilým</a:t>
            </a:r>
            <a:r>
              <a:rPr lang="cs-CZ" dirty="0" smtClean="0"/>
              <a:t>.  </a:t>
            </a:r>
            <a:r>
              <a:rPr lang="cs-CZ" dirty="0" smtClean="0"/>
              <a:t>O tom, kdy se může stát nezletilý svéprávným pojednává druhý odstavec paragrafu.  Před zletilostí je možné nabýt přiznáním svéprávnosti nebo uzavřením manželství. ….atd.   ….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4000" b="1" u="sng" dirty="0" smtClean="0"/>
              <a:t>Čím se vyznačuje odborný text?</a:t>
            </a:r>
            <a:r>
              <a:rPr lang="cs-CZ" sz="3600" b="1" u="sng" dirty="0" smtClean="0"/>
              <a:t> 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Odborný </a:t>
            </a:r>
            <a:r>
              <a:rPr lang="cs-CZ" sz="2400" dirty="0"/>
              <a:t>text se od jiných textů  odlišuje: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b="1" u="sng" dirty="0" smtClean="0">
                <a:solidFill>
                  <a:srgbClr val="C00000"/>
                </a:solidFill>
              </a:rPr>
              <a:t>a) cílem</a:t>
            </a:r>
            <a:r>
              <a:rPr lang="cs-CZ" sz="2400" b="1" u="sng" dirty="0">
                <a:solidFill>
                  <a:srgbClr val="C00000"/>
                </a:solidFill>
              </a:rPr>
              <a:t>;</a:t>
            </a:r>
            <a:r>
              <a:rPr lang="cs-CZ" sz="2400" b="1" dirty="0"/>
              <a:t>  </a:t>
            </a:r>
            <a:r>
              <a:rPr lang="cs-CZ" sz="2400" b="1" i="1" dirty="0"/>
              <a:t>tzn. jedná se vždy o  vysvětlení nebo vyřešení  </a:t>
            </a:r>
            <a:endParaRPr lang="cs-CZ" sz="2400" b="1" i="1" dirty="0" smtClean="0"/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i="1" dirty="0" smtClean="0"/>
              <a:t>nějakého  </a:t>
            </a:r>
            <a:r>
              <a:rPr lang="cs-CZ" sz="2400" b="1" i="1" dirty="0"/>
              <a:t>odborného  (teoretického či  praktického) </a:t>
            </a:r>
            <a:r>
              <a:rPr lang="cs-CZ" sz="2400" b="1" i="1" dirty="0" smtClean="0"/>
              <a:t>problému</a:t>
            </a:r>
            <a:r>
              <a:rPr lang="cs-CZ" sz="2400" b="1" dirty="0" smtClean="0"/>
              <a:t>;  </a:t>
            </a:r>
            <a:endParaRPr lang="cs-CZ" sz="2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u="sng" dirty="0" smtClean="0">
                <a:solidFill>
                  <a:srgbClr val="C00000"/>
                </a:solidFill>
              </a:rPr>
              <a:t>b</a:t>
            </a:r>
            <a:r>
              <a:rPr lang="cs-CZ" sz="2400" b="1" u="sng" dirty="0">
                <a:solidFill>
                  <a:srgbClr val="C00000"/>
                </a:solidFill>
              </a:rPr>
              <a:t>) strukturou</a:t>
            </a:r>
            <a:r>
              <a:rPr lang="cs-CZ" sz="2400" b="1" dirty="0">
                <a:solidFill>
                  <a:srgbClr val="C00000"/>
                </a:solidFill>
              </a:rPr>
              <a:t>;</a:t>
            </a:r>
            <a:r>
              <a:rPr lang="cs-CZ" sz="2400" b="1" dirty="0"/>
              <a:t>  </a:t>
            </a:r>
            <a:r>
              <a:rPr lang="cs-CZ" sz="2400" b="1" i="1" dirty="0"/>
              <a:t>je členěn do kapitol, podkapitol, oddílů,  které </a:t>
            </a:r>
            <a:endParaRPr lang="cs-CZ" sz="2400" b="1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i="1" dirty="0" smtClean="0"/>
              <a:t>jsou </a:t>
            </a:r>
            <a:r>
              <a:rPr lang="cs-CZ" sz="2400" b="1" i="1" dirty="0"/>
              <a:t>označeny názvy a </a:t>
            </a:r>
            <a:r>
              <a:rPr lang="cs-CZ" sz="2400" b="1" i="1" dirty="0" smtClean="0"/>
              <a:t>jsou </a:t>
            </a:r>
            <a:r>
              <a:rPr lang="cs-CZ" sz="2400" b="1" i="1" dirty="0" smtClean="0"/>
              <a:t>číslovány;		</a:t>
            </a:r>
            <a:r>
              <a:rPr lang="cs-CZ" sz="2400" b="1" i="1" dirty="0" smtClean="0">
                <a:solidFill>
                  <a:srgbClr val="FF0000"/>
                </a:solidFill>
              </a:rPr>
              <a:t>Otázka přehlednosti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endParaRPr lang="cs-CZ" sz="2400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u="sng" dirty="0" smtClean="0">
                <a:solidFill>
                  <a:srgbClr val="C00000"/>
                </a:solidFill>
              </a:rPr>
              <a:t>c) obsahem a stylem </a:t>
            </a:r>
            <a:r>
              <a:rPr lang="cs-CZ" sz="2400" b="1" u="sng" dirty="0">
                <a:solidFill>
                  <a:srgbClr val="C00000"/>
                </a:solidFill>
              </a:rPr>
              <a:t>psaní</a:t>
            </a:r>
            <a:r>
              <a:rPr lang="cs-CZ" sz="2400" b="1" dirty="0">
                <a:solidFill>
                  <a:srgbClr val="C00000"/>
                </a:solidFill>
              </a:rPr>
              <a:t>;</a:t>
            </a:r>
            <a:r>
              <a:rPr lang="cs-CZ" sz="2400" b="1" dirty="0"/>
              <a:t> </a:t>
            </a:r>
            <a:r>
              <a:rPr lang="cs-CZ" sz="2400" b="1" i="1" dirty="0"/>
              <a:t>používají se různé techniky odborného stylu </a:t>
            </a:r>
            <a:r>
              <a:rPr lang="cs-CZ" sz="2400" b="1" i="1" dirty="0" smtClean="0"/>
              <a:t>jako </a:t>
            </a:r>
            <a:r>
              <a:rPr lang="cs-CZ" sz="2400" b="1" i="1" dirty="0"/>
              <a:t>je např.,  odborný popis,  výklad (popis, úvaha, esej), </a:t>
            </a:r>
            <a:endParaRPr lang="cs-CZ" sz="2400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i="1" dirty="0"/>
              <a:t>formy výkladu jsou  odborný článek, stať, publikace, </a:t>
            </a:r>
            <a:r>
              <a:rPr lang="cs-CZ" sz="2400" b="1" i="1" dirty="0" smtClean="0"/>
              <a:t>učebnice,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i="1" dirty="0" smtClean="0"/>
              <a:t>přednáška; </a:t>
            </a:r>
            <a:endParaRPr lang="cs-CZ" sz="2400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u="sng" dirty="0">
                <a:solidFill>
                  <a:srgbClr val="C00000"/>
                </a:solidFill>
              </a:rPr>
              <a:t>d) jazykem</a:t>
            </a:r>
            <a:r>
              <a:rPr lang="cs-CZ" sz="2400" b="1" dirty="0">
                <a:solidFill>
                  <a:srgbClr val="C00000"/>
                </a:solidFill>
              </a:rPr>
              <a:t>;  </a:t>
            </a:r>
            <a:r>
              <a:rPr lang="cs-CZ" sz="2400" b="1" i="1" dirty="0"/>
              <a:t>používá se odborný jazyk daného </a:t>
            </a:r>
            <a:r>
              <a:rPr lang="cs-CZ" sz="2400" b="1" i="1" dirty="0" smtClean="0"/>
              <a:t>oboru;</a:t>
            </a:r>
            <a:r>
              <a:rPr lang="cs-CZ" sz="2400" b="1" dirty="0" smtClean="0"/>
              <a:t> </a:t>
            </a:r>
            <a:r>
              <a:rPr lang="cs-CZ" sz="2400" b="1" dirty="0" smtClean="0"/>
              <a:t>terminologie – s mírou.</a:t>
            </a:r>
            <a:r>
              <a:rPr lang="cs-CZ" sz="2400" b="1" dirty="0" smtClean="0">
                <a:sym typeface="Wingdings" panose="05000000000000000000" pitchFamily="2" charset="2"/>
              </a:rPr>
              <a:t>		</a:t>
            </a:r>
            <a:r>
              <a:rPr lang="cs-CZ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Kdy ano a kdy ne? (vazba na srozumitelnost)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292080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555776" y="558924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b="1" dirty="0" smtClean="0"/>
              <a:t>Pátý krok: </a:t>
            </a:r>
            <a:r>
              <a:rPr lang="cs-CZ" sz="2800" dirty="0" smtClean="0"/>
              <a:t>zhodnocení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Navrhovaná úprava zavádí nový pojem „svéprávnost“, který nahrazuje dříve užívaný pojem  „způsobilost k právním úkonům“.  Podmínky nabývání svéprávnosti oproti starší úpravě však zásadně nemění. 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V hodnocení se uvádějí  přednosti nebo </a:t>
            </a:r>
            <a:r>
              <a:rPr lang="cs-CZ" dirty="0" smtClean="0"/>
              <a:t>slabiny popisované </a:t>
            </a:r>
            <a:r>
              <a:rPr lang="cs-CZ" dirty="0" smtClean="0"/>
              <a:t>definice či ustanovení  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600" dirty="0" smtClean="0"/>
              <a:t>Děkuji za pozornost.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7590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3600" b="1" u="sng" dirty="0" smtClean="0"/>
              <a:t>Příklad pro procvičení si rozdílů mezi odborným a každodenním  jazykem: 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Laik </a:t>
            </a:r>
            <a:r>
              <a:rPr lang="cs-CZ" b="1" i="1" dirty="0"/>
              <a:t>řekne</a:t>
            </a:r>
            <a:r>
              <a:rPr lang="cs-CZ" b="1" dirty="0"/>
              <a:t>: </a:t>
            </a:r>
            <a:endParaRPr lang="cs-CZ" b="1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- Mám </a:t>
            </a:r>
            <a:r>
              <a:rPr lang="cs-CZ" b="1" dirty="0">
                <a:solidFill>
                  <a:srgbClr val="FF0000"/>
                </a:solidFill>
              </a:rPr>
              <a:t>knihu, tato kniha </a:t>
            </a:r>
            <a:r>
              <a:rPr lang="cs-CZ" b="1" dirty="0" smtClean="0">
                <a:solidFill>
                  <a:srgbClr val="FF0000"/>
                </a:solidFill>
              </a:rPr>
              <a:t>je moje. 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- Někoho zabil.</a:t>
            </a: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Právník </a:t>
            </a:r>
            <a:r>
              <a:rPr lang="cs-CZ" b="1" i="1" dirty="0"/>
              <a:t>vyjádří tuto </a:t>
            </a:r>
            <a:r>
              <a:rPr lang="cs-CZ" b="1" i="1" dirty="0" smtClean="0"/>
              <a:t>situaci slovy </a:t>
            </a:r>
            <a:r>
              <a:rPr lang="cs-CZ" b="1" i="1" dirty="0"/>
              <a:t>: </a:t>
            </a:r>
            <a:endParaRPr lang="cs-CZ" b="1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- Jste </a:t>
            </a:r>
            <a:r>
              <a:rPr lang="cs-CZ" b="1" dirty="0">
                <a:solidFill>
                  <a:srgbClr val="FF0000"/>
                </a:solidFill>
              </a:rPr>
              <a:t>majitelem nebo vlastníkem nějaké věci </a:t>
            </a:r>
            <a:endParaRPr lang="cs-CZ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  </a:t>
            </a:r>
            <a:r>
              <a:rPr lang="cs-CZ" b="1" dirty="0" smtClean="0">
                <a:solidFill>
                  <a:srgbClr val="FF0000"/>
                </a:solidFill>
              </a:rPr>
              <a:t>(</a:t>
            </a:r>
            <a:r>
              <a:rPr lang="cs-CZ" b="1" dirty="0">
                <a:solidFill>
                  <a:srgbClr val="FF0000"/>
                </a:solidFill>
              </a:rPr>
              <a:t>knihy</a:t>
            </a:r>
            <a:r>
              <a:rPr lang="cs-CZ" b="1" dirty="0" smtClean="0">
                <a:solidFill>
                  <a:srgbClr val="FF0000"/>
                </a:solidFill>
              </a:rPr>
              <a:t>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- Dopustil se trestného činu vraždy.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98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4000" b="1" u="sng" dirty="0" smtClean="0"/>
              <a:t>Úkol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254" y="1196752"/>
            <a:ext cx="8229600" cy="5257800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i="1" dirty="0" smtClean="0"/>
              <a:t>Laik </a:t>
            </a:r>
            <a:r>
              <a:rPr lang="cs-CZ" sz="2400" b="1" i="1" dirty="0"/>
              <a:t>řekne</a:t>
            </a:r>
            <a:r>
              <a:rPr lang="cs-CZ" sz="2400" b="1" dirty="0"/>
              <a:t>: </a:t>
            </a:r>
            <a:r>
              <a:rPr lang="cs-CZ" sz="2400" b="1" dirty="0">
                <a:solidFill>
                  <a:srgbClr val="FF0000"/>
                </a:solidFill>
              </a:rPr>
              <a:t>Pokladní použila peníze z kasy pro sebe </a:t>
            </a:r>
            <a:endParaRPr lang="cs-CZ" sz="2400" dirty="0">
              <a:solidFill>
                <a:srgbClr val="FF0000"/>
              </a:solidFill>
            </a:endParaRPr>
          </a:p>
          <a:p>
            <a:pPr fontAlgn="auto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cs-CZ" sz="2400" b="1" i="1" dirty="0" smtClean="0"/>
              <a:t>     Právník </a:t>
            </a:r>
            <a:r>
              <a:rPr lang="cs-CZ" sz="2400" b="1" i="1" dirty="0"/>
              <a:t>vyjádří tuto situaci:  </a:t>
            </a:r>
            <a:endParaRPr lang="cs-CZ" sz="2400" b="1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i="1" dirty="0" smtClean="0"/>
              <a:t>Laik </a:t>
            </a:r>
            <a:r>
              <a:rPr lang="cs-CZ" sz="2400" b="1" i="1" dirty="0"/>
              <a:t>řekne:</a:t>
            </a:r>
            <a:r>
              <a:rPr lang="cs-CZ" sz="2400" b="1" dirty="0"/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Kamarád mi slíbil, že mi za nějaké peníze obstará použitý mobil v dobrém stavu, ale nic mi nesehnal a peníze si nechal</a:t>
            </a:r>
            <a:r>
              <a:rPr lang="cs-CZ" sz="2400" b="1" dirty="0"/>
              <a:t>.</a:t>
            </a:r>
            <a:r>
              <a:rPr lang="cs-CZ" sz="2400" b="1" dirty="0" smtClean="0"/>
              <a:t> </a:t>
            </a:r>
            <a:endParaRPr lang="cs-CZ" sz="2400" b="1" dirty="0" smtClean="0"/>
          </a:p>
          <a:p>
            <a:pPr fontAlgn="auto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    </a:t>
            </a:r>
            <a:r>
              <a:rPr lang="cs-CZ" sz="2400" b="1" i="1" dirty="0" smtClean="0"/>
              <a:t>Právník </a:t>
            </a:r>
            <a:r>
              <a:rPr lang="cs-CZ" sz="2400" b="1" i="1" dirty="0"/>
              <a:t>vyjádří tuto situaci</a:t>
            </a:r>
            <a:r>
              <a:rPr lang="cs-CZ" sz="2400" b="1" i="1" dirty="0" smtClean="0"/>
              <a:t>:</a:t>
            </a:r>
            <a:endParaRPr lang="cs-CZ" sz="2400" b="1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i="1" dirty="0" smtClean="0"/>
              <a:t>Laik </a:t>
            </a:r>
            <a:r>
              <a:rPr lang="cs-CZ" sz="2400" b="1" i="1" dirty="0"/>
              <a:t>řekne: </a:t>
            </a:r>
            <a:r>
              <a:rPr lang="cs-CZ" sz="2400" b="1" dirty="0" smtClean="0">
                <a:solidFill>
                  <a:srgbClr val="FF0000"/>
                </a:solidFill>
              </a:rPr>
              <a:t>Auto srazilo chodce a jelo dál</a:t>
            </a:r>
            <a:endParaRPr lang="cs-CZ" sz="2400" dirty="0">
              <a:solidFill>
                <a:srgbClr val="FF0000"/>
              </a:solidFill>
            </a:endParaRPr>
          </a:p>
          <a:p>
            <a:pPr fontAlgn="auto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     </a:t>
            </a:r>
            <a:r>
              <a:rPr lang="cs-CZ" sz="2400" b="1" i="1" dirty="0" smtClean="0"/>
              <a:t>Právník vyjádří tuto  </a:t>
            </a:r>
            <a:r>
              <a:rPr lang="cs-CZ" sz="2400" b="1" i="1" dirty="0"/>
              <a:t>situaci</a:t>
            </a:r>
            <a:r>
              <a:rPr lang="cs-CZ" sz="2400" b="1" i="1" dirty="0" smtClean="0"/>
              <a:t>: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b="1" i="1" dirty="0"/>
              <a:t>Laik řekne</a:t>
            </a:r>
            <a:r>
              <a:rPr lang="cs-CZ" sz="2400" b="1" i="1" dirty="0" smtClean="0"/>
              <a:t>: </a:t>
            </a:r>
            <a:r>
              <a:rPr lang="cs-CZ" sz="2400" b="1" dirty="0" smtClean="0">
                <a:solidFill>
                  <a:srgbClr val="FF0000"/>
                </a:solidFill>
              </a:rPr>
              <a:t>Potřeboval jsem nějaké peníze na rozjetí podniku, tak jsem je nakonec dostal od banky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b="1" dirty="0"/>
              <a:t> </a:t>
            </a:r>
            <a:r>
              <a:rPr lang="cs-CZ" sz="2400" b="1" dirty="0" smtClean="0"/>
              <a:t>    </a:t>
            </a:r>
            <a:r>
              <a:rPr lang="cs-CZ" sz="2400" b="1" i="1" dirty="0" smtClean="0"/>
              <a:t>Právník </a:t>
            </a:r>
            <a:r>
              <a:rPr lang="cs-CZ" sz="2400" b="1" i="1" dirty="0"/>
              <a:t>vyjádří tuto  situaci:</a:t>
            </a:r>
          </a:p>
          <a:p>
            <a:pPr fontAlgn="auto">
              <a:spcAft>
                <a:spcPts val="0"/>
              </a:spcAft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u="sng" dirty="0" smtClean="0"/>
              <a:t/>
            </a:r>
            <a:br>
              <a:rPr lang="cs-CZ" sz="3200" b="1" u="sng" dirty="0" smtClean="0"/>
            </a:br>
            <a:r>
              <a:rPr lang="cs-CZ" sz="3200" b="1" u="sng" dirty="0" smtClean="0"/>
              <a:t>JAK  PSÁT KRÁTKE A SROZUMITELNÉ  VĚTY?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b="1" dirty="0" smtClean="0"/>
              <a:t>Častým neduhem  právních textů je : 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Dlouhé </a:t>
            </a:r>
            <a:r>
              <a:rPr lang="cs-CZ" sz="2800" b="1" dirty="0">
                <a:solidFill>
                  <a:srgbClr val="FF0000"/>
                </a:solidFill>
              </a:rPr>
              <a:t>věty</a:t>
            </a:r>
            <a:endParaRPr lang="cs-CZ" sz="28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rgbClr val="FF0000"/>
                </a:solidFill>
              </a:rPr>
              <a:t>Nadměrné užívání závorek k dokreslení hlavního textu </a:t>
            </a:r>
            <a:endParaRPr lang="cs-CZ" sz="28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rgbClr val="FF0000"/>
                </a:solidFill>
              </a:rPr>
              <a:t>Nadměrné používání cizích slov</a:t>
            </a:r>
            <a:endParaRPr lang="cs-CZ" sz="28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rgbClr val="FF0000"/>
                </a:solidFill>
              </a:rPr>
              <a:t>Dvojité zápory:    (Nemůžeme nesouhlasit se závěrem, že….= ?)</a:t>
            </a:r>
            <a:endParaRPr lang="cs-CZ" sz="28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rgbClr val="FF0000"/>
                </a:solidFill>
              </a:rPr>
              <a:t>Psaní slovesa na začátku či konci věty…</a:t>
            </a:r>
            <a:endParaRPr lang="cs-CZ" sz="28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rgbClr val="FF0000"/>
                </a:solidFill>
              </a:rPr>
              <a:t>Přehnané používání  trpného rodu místo </a:t>
            </a:r>
            <a:r>
              <a:rPr lang="cs-CZ" sz="2800" b="1" dirty="0" smtClean="0">
                <a:solidFill>
                  <a:srgbClr val="FF0000"/>
                </a:solidFill>
              </a:rPr>
              <a:t>činného.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   (u právníků časté)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Nepřehánět používání zkratek (X právní předpisy)</a:t>
            </a:r>
            <a:endParaRPr lang="cs-CZ" sz="28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u="sng" dirty="0" smtClean="0"/>
              <a:t/>
            </a:r>
            <a:br>
              <a:rPr lang="cs-CZ" sz="4000" b="1" u="sng" dirty="0" smtClean="0"/>
            </a:br>
            <a:r>
              <a:rPr lang="cs-CZ" sz="4000" b="1" u="sng" dirty="0" smtClean="0"/>
              <a:t>Jak na </a:t>
            </a:r>
            <a:r>
              <a:rPr lang="cs-CZ" sz="4000" b="1" u="sng" dirty="0" smtClean="0"/>
              <a:t>formulaci</a:t>
            </a:r>
            <a:r>
              <a:rPr lang="cs-CZ" sz="4000" b="1" u="sng" dirty="0" smtClean="0"/>
              <a:t> vět? </a:t>
            </a:r>
            <a:r>
              <a:rPr lang="cs-CZ" sz="4000" dirty="0" smtClean="0">
                <a:solidFill>
                  <a:srgbClr val="FF0000"/>
                </a:solidFill>
              </a:rPr>
              <a:t/>
            </a:r>
            <a:br>
              <a:rPr lang="cs-CZ" sz="4000" dirty="0" smtClean="0">
                <a:solidFill>
                  <a:srgbClr val="FF0000"/>
                </a:solidFill>
              </a:rPr>
            </a:b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Tvořte </a:t>
            </a:r>
            <a:r>
              <a:rPr lang="cs-CZ" b="1" dirty="0">
                <a:solidFill>
                  <a:srgbClr val="FF0000"/>
                </a:solidFill>
              </a:rPr>
              <a:t>jednoduché (krátké) věty;  věta by neměla mít více než 20 slov.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Tvořte v textu především hlavní věty;</a:t>
            </a:r>
            <a:r>
              <a:rPr lang="cs-CZ" dirty="0"/>
              <a:t> </a:t>
            </a:r>
            <a:r>
              <a:rPr lang="cs-CZ" b="1" dirty="0"/>
              <a:t>hlavní věty usnadňují orientaci v textu.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Kontrolujte  pořadí větných členů;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(</a:t>
            </a:r>
            <a:r>
              <a:rPr lang="cs-CZ" b="1" dirty="0" smtClean="0">
                <a:solidFill>
                  <a:srgbClr val="FF0000"/>
                </a:solidFill>
              </a:rPr>
              <a:t>podmět-přísudek-předmět - ostatní </a:t>
            </a:r>
            <a:r>
              <a:rPr lang="cs-CZ" b="1" dirty="0">
                <a:solidFill>
                  <a:srgbClr val="FF0000"/>
                </a:solidFill>
              </a:rPr>
              <a:t>větné členy</a:t>
            </a:r>
            <a:r>
              <a:rPr lang="cs-CZ" b="1" dirty="0" smtClean="0">
                <a:solidFill>
                  <a:srgbClr val="FF0000"/>
                </a:solidFill>
              </a:rPr>
              <a:t>). Související slova držte pohromadě</a:t>
            </a: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V souvětích se snažte omezovat vedlejší věty; nebojte se vyškrtnout, vynechat větu, bez které je myšlenka již jasná. Můžete přemístit část věty a začít ji jako novou.</a:t>
            </a:r>
            <a:r>
              <a:rPr lang="cs-CZ" dirty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Ve větách postupujte od sdělení obecných informací ke konkrétnějším, které pak můžete v samostatných, jednoduchých  větách vysvětlit.  </a:t>
            </a: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533"/>
          </a:xfrm>
        </p:spPr>
        <p:txBody>
          <a:bodyPr/>
          <a:lstStyle/>
          <a:p>
            <a:r>
              <a:rPr lang="cs-CZ" sz="3600" b="1" u="sng" dirty="0" smtClean="0"/>
              <a:t>Úkol</a:t>
            </a:r>
            <a:endParaRPr lang="cs-CZ" sz="36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641" y="1412776"/>
            <a:ext cx="8229600" cy="5862197"/>
          </a:xfrm>
        </p:spPr>
        <p:txBody>
          <a:bodyPr/>
          <a:lstStyle/>
          <a:p>
            <a:pPr marL="0" indent="0">
              <a:spcAft>
                <a:spcPts val="2400"/>
              </a:spcAft>
              <a:buNone/>
            </a:pPr>
            <a:r>
              <a:rPr lang="cs-CZ" b="1" dirty="0" smtClean="0"/>
              <a:t>Upravte následující věty tak, aby související slova držela pohromadě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sz="2800" dirty="0" smtClean="0"/>
              <a:t>Paní </a:t>
            </a:r>
            <a:r>
              <a:rPr lang="cs-CZ" sz="2800" dirty="0" err="1" smtClean="0"/>
              <a:t>Lederové</a:t>
            </a:r>
            <a:r>
              <a:rPr lang="cs-CZ" sz="2800" dirty="0" smtClean="0"/>
              <a:t>, ve snaze zaopatřit své děti jakožto samoživitelka, vznikl vůči rodině i ostatním značný dluh.</a:t>
            </a:r>
          </a:p>
          <a:p>
            <a:pPr>
              <a:spcAft>
                <a:spcPts val="3600"/>
              </a:spcAft>
              <a:buFontTx/>
              <a:buChar char="-"/>
            </a:pPr>
            <a:r>
              <a:rPr lang="cs-CZ" sz="2800" dirty="0" smtClean="0"/>
              <a:t>Tvrzení žalobce, že na pozici žalovaného je nesprávná osoba, a tudíž nelze rozhodnout o opravném prostředku, je chybné.</a:t>
            </a:r>
          </a:p>
          <a:p>
            <a:pPr>
              <a:buFontTx/>
              <a:buChar char="-"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(</a:t>
            </a:r>
            <a:r>
              <a:rPr lang="cs-CZ" sz="1600" dirty="0" err="1"/>
              <a:t>Garner</a:t>
            </a:r>
            <a:r>
              <a:rPr lang="cs-CZ" sz="1600" dirty="0"/>
              <a:t>, B. A. </a:t>
            </a:r>
            <a:r>
              <a:rPr lang="cs-CZ" sz="1600" i="1" dirty="0"/>
              <a:t>Právní psaní srozumitelným jazykem</a:t>
            </a:r>
            <a:r>
              <a:rPr lang="cs-CZ" sz="1600" dirty="0"/>
              <a:t>. Překlad a adaptace: </a:t>
            </a:r>
            <a:r>
              <a:rPr lang="cs-CZ" sz="1600" dirty="0" err="1"/>
              <a:t>Gealfow</a:t>
            </a:r>
            <a:r>
              <a:rPr lang="cs-CZ" sz="1600" dirty="0"/>
              <a:t> A. et al. Brno: </a:t>
            </a:r>
            <a:r>
              <a:rPr lang="cs-CZ" sz="1600" dirty="0" err="1"/>
              <a:t>Nugis</a:t>
            </a:r>
            <a:r>
              <a:rPr lang="cs-CZ" sz="1600" dirty="0"/>
              <a:t> Finem, 2021, s. </a:t>
            </a:r>
            <a:r>
              <a:rPr lang="cs-CZ" sz="1600" dirty="0" smtClean="0"/>
              <a:t>53</a:t>
            </a:r>
            <a:r>
              <a:rPr lang="cs-CZ" sz="1600" dirty="0"/>
              <a:t>.)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315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u="sng" dirty="0" smtClean="0"/>
              <a:t>Další rady</a:t>
            </a:r>
            <a:r>
              <a:rPr lang="cs-CZ" sz="3600" b="1" u="sng" dirty="0" smtClean="0"/>
              <a:t>:  </a:t>
            </a:r>
            <a:endParaRPr lang="cs-CZ" sz="36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Nebojte </a:t>
            </a:r>
            <a:r>
              <a:rPr lang="cs-CZ" b="1" dirty="0">
                <a:solidFill>
                  <a:srgbClr val="FF0000"/>
                </a:solidFill>
              </a:rPr>
              <a:t>se  hlavní větu, resp. obecnější sdělení vhodně  dokreslit-popsat  dalšími větami. </a:t>
            </a: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Nesnažte se v jedné větě sdělit všechny informace nebo souvislosti o daném problému.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 Postupujte od obecnějšího sdělení nebo vymezení ke konkrétnějšímu; resp. od obecného hodnocení k výčtu vlastností, znaků funkcí apod., je to spolehlivý postup pro odbourání závorek</a:t>
            </a:r>
            <a:r>
              <a:rPr lang="cs-CZ" b="1" dirty="0"/>
              <a:t>.  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u="sng" dirty="0" smtClean="0"/>
              <a:t>Příklad </a:t>
            </a:r>
            <a:r>
              <a:rPr lang="cs-CZ" sz="3600" b="1" u="sng" dirty="0" smtClean="0"/>
              <a:t>dlouhé </a:t>
            </a:r>
            <a:r>
              <a:rPr lang="cs-CZ" sz="3600" b="1" u="sng" dirty="0" smtClean="0"/>
              <a:t>věty </a:t>
            </a:r>
            <a:r>
              <a:rPr lang="cs-CZ" sz="3600" b="1" u="sng" dirty="0" smtClean="0"/>
              <a:t> č. 1</a:t>
            </a:r>
            <a:endParaRPr lang="cs-CZ" sz="36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866"/>
            <a:ext cx="8229600" cy="45259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Tato </a:t>
            </a:r>
            <a:r>
              <a:rPr lang="cs-CZ" sz="2000" b="1" dirty="0">
                <a:solidFill>
                  <a:srgbClr val="FF0000"/>
                </a:solidFill>
              </a:rPr>
              <a:t>věta trpí typickým neduhem právního textu…  </a:t>
            </a:r>
            <a:r>
              <a:rPr lang="cs-CZ" sz="2000" b="1" dirty="0" smtClean="0">
                <a:solidFill>
                  <a:srgbClr val="FF0000"/>
                </a:solidFill>
              </a:rPr>
              <a:t>je dlouhá. Zároveň je zde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snaha v jedné větě  vyjádřit více informací a  souvislosti</a:t>
            </a:r>
            <a:r>
              <a:rPr lang="cs-CZ" sz="2000" b="1" dirty="0">
                <a:solidFill>
                  <a:srgbClr val="FF0000"/>
                </a:solidFill>
              </a:rPr>
              <a:t>.  Pokuste se vymezit 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jednotlivé souvislosti  </a:t>
            </a:r>
            <a:r>
              <a:rPr lang="cs-CZ" sz="2000" b="1" dirty="0">
                <a:solidFill>
                  <a:srgbClr val="FF0000"/>
                </a:solidFill>
              </a:rPr>
              <a:t>a na </a:t>
            </a:r>
            <a:r>
              <a:rPr lang="cs-CZ" sz="2000" b="1" dirty="0" smtClean="0">
                <a:solidFill>
                  <a:srgbClr val="FF0000"/>
                </a:solidFill>
              </a:rPr>
              <a:t>základě  toho </a:t>
            </a:r>
            <a:r>
              <a:rPr lang="cs-CZ" sz="2000" b="1" dirty="0">
                <a:solidFill>
                  <a:srgbClr val="FF0000"/>
                </a:solidFill>
              </a:rPr>
              <a:t>pak  přeformulovat text na kratší 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věty</a:t>
            </a:r>
            <a:r>
              <a:rPr lang="cs-CZ" sz="2000" b="1" dirty="0">
                <a:solidFill>
                  <a:srgbClr val="FF0000"/>
                </a:solidFill>
              </a:rPr>
              <a:t>.     </a:t>
            </a:r>
            <a:endParaRPr lang="cs-CZ" sz="20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Nejvyšší správní soud v rozsudku vyslovil, že „domácí násilí  je bezesporu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celospolečenským jevem, který nelze podceňovat a který vyvěrá z podhoubí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sociální  diskriminace  a který je zpravidla determinovaný příslušnosti k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určitému  pohlaví.   Jako takový přitom  může být za určitých okolností  také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azylově relevantním důvodem a právě tyto okolnosti, které záleží především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na zemi  původu, jejích právních, sociálních či kulturních normách  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hodnotách, je třeba analyzovat  a zvažovat, zda je příslušný stát schopen či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ochoten  zajistit oběti domácího násilí potřebnou ochranu nebo zda je na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místě poskytnutí mezinárodní ochrany, a to na základě příslušnosti  k určité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sociální skupině.“  </a:t>
            </a:r>
            <a:endParaRPr lang="cs-CZ" sz="2000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i="1" dirty="0" smtClean="0"/>
              <a:t>    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938</Words>
  <Application>Microsoft Office PowerPoint</Application>
  <PresentationFormat>Předvádění na obrazovce (4:3)</PresentationFormat>
  <Paragraphs>160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Motiv sady Office</vt:lpstr>
      <vt:lpstr>Techniky a metodika psaní odborného textu.  Jak psát odborný (právní) text?  </vt:lpstr>
      <vt:lpstr> Čím se vyznačuje odborný text?   </vt:lpstr>
      <vt:lpstr> Příklad pro procvičení si rozdílů mezi odborným a každodenním  jazykem:   </vt:lpstr>
      <vt:lpstr> Úkol  </vt:lpstr>
      <vt:lpstr> JAK  PSÁT KRÁTKE A SROZUMITELNÉ  VĚTY?  Častým neduhem  právních textů je :  </vt:lpstr>
      <vt:lpstr> Jak na formulaci vět?  </vt:lpstr>
      <vt:lpstr>Úkol</vt:lpstr>
      <vt:lpstr>Další rady:  </vt:lpstr>
      <vt:lpstr>Příklad dlouhé věty  č. 1</vt:lpstr>
      <vt:lpstr>Návrh možného řešení: </vt:lpstr>
      <vt:lpstr>Příklad dlouhé věty č. 2</vt:lpstr>
      <vt:lpstr>Návrh možného řešení</vt:lpstr>
      <vt:lpstr>Otázka k přemýšlení a diskusi:  </vt:lpstr>
      <vt:lpstr> C) JAK PSÁT ODBORNÝ TEXT?  Metodika  zpracování odborného textu: výklad-popis;</vt:lpstr>
      <vt:lpstr> Jak  začít psát  výklad-popis  nějakého  právního problému?  </vt:lpstr>
      <vt:lpstr> Metodika: Odborný popis jako tvorba „mozaiky“:  </vt:lpstr>
      <vt:lpstr>Na základě uvedených kroků lze popište § 30 nového občanského zákoníku </vt:lpstr>
      <vt:lpstr>Řešení :</vt:lpstr>
      <vt:lpstr>Čtvrtý krok:  popis a výklad ustanovení po  jednotlivých větách či odstavcích   </vt:lpstr>
      <vt:lpstr>Pátý krok: zhodnocení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Techniky a metodika psaní odborného textu.  Jak psát odborný (právní) text?  </dc:title>
  <dc:creator>Tester</dc:creator>
  <cp:lastModifiedBy>Admin</cp:lastModifiedBy>
  <cp:revision>38</cp:revision>
  <dcterms:created xsi:type="dcterms:W3CDTF">2012-11-11T16:13:01Z</dcterms:created>
  <dcterms:modified xsi:type="dcterms:W3CDTF">2021-11-02T16:24:44Z</dcterms:modified>
</cp:coreProperties>
</file>