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0080625" cy="7559675"/>
  <p:notesSz cx="7559675" cy="106918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26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25"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8"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9"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30"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33"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34" name="Obrázek 33"/>
          <p:cNvPicPr/>
          <p:nvPr/>
        </p:nvPicPr>
        <p:blipFill>
          <a:blip r:embed="rId2"/>
          <a:stretch/>
        </p:blipFill>
        <p:spPr>
          <a:xfrm>
            <a:off x="2292120" y="1768680"/>
            <a:ext cx="5495400" cy="4384080"/>
          </a:xfrm>
          <a:prstGeom prst="rect">
            <a:avLst/>
          </a:prstGeom>
          <a:ln>
            <a:noFill/>
          </a:ln>
        </p:spPr>
      </p:pic>
      <p:pic>
        <p:nvPicPr>
          <p:cNvPr id="35" name="Obrázek 34"/>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44"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49"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50"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5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4"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5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58"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61"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64"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65"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66"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69"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70" name="Obrázek 69"/>
          <p:cNvPicPr/>
          <p:nvPr/>
        </p:nvPicPr>
        <p:blipFill>
          <a:blip r:embed="rId2"/>
          <a:stretch/>
        </p:blipFill>
        <p:spPr>
          <a:xfrm>
            <a:off x="2292120" y="1768680"/>
            <a:ext cx="5495400" cy="4384080"/>
          </a:xfrm>
          <a:prstGeom prst="rect">
            <a:avLst/>
          </a:prstGeom>
          <a:ln>
            <a:noFill/>
          </a:ln>
        </p:spPr>
      </p:pic>
      <p:pic>
        <p:nvPicPr>
          <p:cNvPr id="71" name="Obrázek 70"/>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0"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5"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85"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86"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0"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93"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94"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97"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00"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01"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02"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05"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06" name="Obrázek 105"/>
          <p:cNvPicPr/>
          <p:nvPr/>
        </p:nvPicPr>
        <p:blipFill>
          <a:blip r:embed="rId2"/>
          <a:stretch/>
        </p:blipFill>
        <p:spPr>
          <a:xfrm>
            <a:off x="2292120" y="1768680"/>
            <a:ext cx="5495400" cy="4384080"/>
          </a:xfrm>
          <a:prstGeom prst="rect">
            <a:avLst/>
          </a:prstGeom>
          <a:ln>
            <a:noFill/>
          </a:ln>
        </p:spPr>
      </p:pic>
      <p:pic>
        <p:nvPicPr>
          <p:cNvPr id="107" name="Obrázek 106"/>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1" name="PlaceHolder 2"/>
          <p:cNvSpPr>
            <a:spLocks noGrp="1"/>
          </p:cNvSpPr>
          <p:nvPr>
            <p:ph type="subTitle"/>
          </p:nvPr>
        </p:nvSpPr>
        <p:spPr>
          <a:xfrm>
            <a:off x="504000" y="1768680"/>
            <a:ext cx="9072000" cy="43840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3" name="PlaceHolder 2"/>
          <p:cNvSpPr>
            <a:spLocks noGrp="1"/>
          </p:cNvSpPr>
          <p:nvPr>
            <p:ph type="body"/>
          </p:nvPr>
        </p:nvSpPr>
        <p:spPr>
          <a:xfrm>
            <a:off x="504000" y="1768680"/>
            <a:ext cx="9072000" cy="43840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7"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8"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15"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16" name="PlaceHolder 3"/>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1"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22"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25"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26"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29"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0"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504000" y="1768680"/>
            <a:ext cx="9072000" cy="2090880"/>
          </a:xfrm>
          <a:prstGeom prst="rect">
            <a:avLst/>
          </a:prstGeom>
        </p:spPr>
        <p:txBody>
          <a:bodyPr lIns="0" tIns="0" rIns="0" bIns="0"/>
          <a:lstStyle/>
          <a:p>
            <a:endParaRPr/>
          </a:p>
        </p:txBody>
      </p:sp>
      <p:sp>
        <p:nvSpPr>
          <p:cNvPr id="133" name="PlaceHolder 3"/>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35"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6"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37" name="PlaceHolder 4"/>
          <p:cNvSpPr>
            <a:spLocks noGrp="1"/>
          </p:cNvSpPr>
          <p:nvPr>
            <p:ph type="body"/>
          </p:nvPr>
        </p:nvSpPr>
        <p:spPr>
          <a:xfrm>
            <a:off x="5152680" y="4058640"/>
            <a:ext cx="4426920" cy="2090880"/>
          </a:xfrm>
          <a:prstGeom prst="rect">
            <a:avLst/>
          </a:prstGeom>
        </p:spPr>
        <p:txBody>
          <a:bodyPr lIns="0" tIns="0" rIns="0" bIns="0"/>
          <a:lstStyle/>
          <a:p>
            <a:endParaRPr/>
          </a:p>
        </p:txBody>
      </p:sp>
      <p:sp>
        <p:nvSpPr>
          <p:cNvPr id="138" name="PlaceHolder 5"/>
          <p:cNvSpPr>
            <a:spLocks noGrp="1"/>
          </p:cNvSpPr>
          <p:nvPr>
            <p:ph type="body"/>
          </p:nvPr>
        </p:nvSpPr>
        <p:spPr>
          <a:xfrm>
            <a:off x="504000" y="4058640"/>
            <a:ext cx="4426920" cy="209088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504000" y="1768680"/>
            <a:ext cx="9072000" cy="4384080"/>
          </a:xfrm>
          <a:prstGeom prst="rect">
            <a:avLst/>
          </a:prstGeom>
        </p:spPr>
        <p:txBody>
          <a:bodyPr lIns="0" tIns="0" rIns="0" bIns="0"/>
          <a:lstStyle/>
          <a:p>
            <a:endParaRPr/>
          </a:p>
        </p:txBody>
      </p:sp>
      <p:sp>
        <p:nvSpPr>
          <p:cNvPr id="141" name="PlaceHolder 3"/>
          <p:cNvSpPr>
            <a:spLocks noGrp="1"/>
          </p:cNvSpPr>
          <p:nvPr>
            <p:ph type="body"/>
          </p:nvPr>
        </p:nvSpPr>
        <p:spPr>
          <a:xfrm>
            <a:off x="504000" y="1768680"/>
            <a:ext cx="9072000" cy="4384080"/>
          </a:xfrm>
          <a:prstGeom prst="rect">
            <a:avLst/>
          </a:prstGeom>
        </p:spPr>
        <p:txBody>
          <a:bodyPr lIns="0" tIns="0" rIns="0" bIns="0"/>
          <a:lstStyle/>
          <a:p>
            <a:endParaRPr/>
          </a:p>
        </p:txBody>
      </p:sp>
      <p:pic>
        <p:nvPicPr>
          <p:cNvPr id="142" name="Obrázek 141"/>
          <p:cNvPicPr/>
          <p:nvPr/>
        </p:nvPicPr>
        <p:blipFill>
          <a:blip r:embed="rId2"/>
          <a:stretch/>
        </p:blipFill>
        <p:spPr>
          <a:xfrm>
            <a:off x="2292120" y="1768680"/>
            <a:ext cx="5495400" cy="4384080"/>
          </a:xfrm>
          <a:prstGeom prst="rect">
            <a:avLst/>
          </a:prstGeom>
          <a:ln>
            <a:noFill/>
          </a:ln>
        </p:spPr>
      </p:pic>
      <p:pic>
        <p:nvPicPr>
          <p:cNvPr id="143" name="Obrázek 142"/>
          <p:cNvPicPr/>
          <p:nvPr/>
        </p:nvPicPr>
        <p:blipFill>
          <a:blip r:embed="rId2"/>
          <a:stretch/>
        </p:blipFill>
        <p:spPr>
          <a:xfrm>
            <a:off x="2292120" y="1768680"/>
            <a:ext cx="5495400" cy="43840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4000" y="301320"/>
            <a:ext cx="9072000" cy="58503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13" name="PlaceHolder 3"/>
          <p:cNvSpPr>
            <a:spLocks noGrp="1"/>
          </p:cNvSpPr>
          <p:nvPr>
            <p:ph type="body"/>
          </p:nvPr>
        </p:nvSpPr>
        <p:spPr>
          <a:xfrm>
            <a:off x="504000" y="4058640"/>
            <a:ext cx="4426920" cy="2090880"/>
          </a:xfrm>
          <a:prstGeom prst="rect">
            <a:avLst/>
          </a:prstGeom>
        </p:spPr>
        <p:txBody>
          <a:bodyPr lIns="0" tIns="0" rIns="0" bIns="0"/>
          <a:lstStyle/>
          <a:p>
            <a:endParaRPr/>
          </a:p>
        </p:txBody>
      </p:sp>
      <p:sp>
        <p:nvSpPr>
          <p:cNvPr id="14" name="PlaceHolder 4"/>
          <p:cNvSpPr>
            <a:spLocks noGrp="1"/>
          </p:cNvSpPr>
          <p:nvPr>
            <p:ph type="body"/>
          </p:nvPr>
        </p:nvSpPr>
        <p:spPr>
          <a:xfrm>
            <a:off x="5152680" y="1768680"/>
            <a:ext cx="4426920" cy="43840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504000" y="1768680"/>
            <a:ext cx="4426920" cy="4384080"/>
          </a:xfrm>
          <a:prstGeom prst="rect">
            <a:avLst/>
          </a:prstGeom>
        </p:spPr>
        <p:txBody>
          <a:bodyPr lIns="0" tIns="0" rIns="0" bIns="0"/>
          <a:lstStyle/>
          <a:p>
            <a:endParaRPr/>
          </a:p>
        </p:txBody>
      </p:sp>
      <p:sp>
        <p:nvSpPr>
          <p:cNvPr id="17"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18" name="PlaceHolder 4"/>
          <p:cNvSpPr>
            <a:spLocks noGrp="1"/>
          </p:cNvSpPr>
          <p:nvPr>
            <p:ph type="body"/>
          </p:nvPr>
        </p:nvSpPr>
        <p:spPr>
          <a:xfrm>
            <a:off x="5152680" y="4058640"/>
            <a:ext cx="4426920" cy="209088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2000" cy="126180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504000" y="1768680"/>
            <a:ext cx="4426920" cy="2090880"/>
          </a:xfrm>
          <a:prstGeom prst="rect">
            <a:avLst/>
          </a:prstGeom>
        </p:spPr>
        <p:txBody>
          <a:bodyPr lIns="0" tIns="0" rIns="0" bIns="0"/>
          <a:lstStyle/>
          <a:p>
            <a:endParaRPr/>
          </a:p>
        </p:txBody>
      </p:sp>
      <p:sp>
        <p:nvSpPr>
          <p:cNvPr id="21" name="PlaceHolder 3"/>
          <p:cNvSpPr>
            <a:spLocks noGrp="1"/>
          </p:cNvSpPr>
          <p:nvPr>
            <p:ph type="body"/>
          </p:nvPr>
        </p:nvSpPr>
        <p:spPr>
          <a:xfrm>
            <a:off x="5152680" y="1768680"/>
            <a:ext cx="4426920" cy="2090880"/>
          </a:xfrm>
          <a:prstGeom prst="rect">
            <a:avLst/>
          </a:prstGeom>
        </p:spPr>
        <p:txBody>
          <a:bodyPr lIns="0" tIns="0" rIns="0" bIns="0"/>
          <a:lstStyle/>
          <a:p>
            <a:endParaRPr/>
          </a:p>
        </p:txBody>
      </p:sp>
      <p:sp>
        <p:nvSpPr>
          <p:cNvPr id="22" name="PlaceHolder 4"/>
          <p:cNvSpPr>
            <a:spLocks noGrp="1"/>
          </p:cNvSpPr>
          <p:nvPr>
            <p:ph type="body"/>
          </p:nvPr>
        </p:nvSpPr>
        <p:spPr>
          <a:xfrm>
            <a:off x="504000" y="4058640"/>
            <a:ext cx="9072000" cy="209088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cs-CZ" sz="4400">
                <a:latin typeface="Arial"/>
              </a:rPr>
              <a:t>Klikněte pro úpravu formátu textu nadpisu</a:t>
            </a:r>
            <a:endParaRPr/>
          </a:p>
        </p:txBody>
      </p:sp>
      <p:sp>
        <p:nvSpPr>
          <p:cNvPr id="3"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cs-CZ" sz="4400">
                <a:latin typeface="Arial"/>
              </a:rPr>
              <a:t>Klikněte pro úpravu formátu textu nadpisu</a:t>
            </a:r>
            <a:endParaRPr/>
          </a:p>
        </p:txBody>
      </p:sp>
      <p:sp>
        <p:nvSpPr>
          <p:cNvPr id="37"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cs-CZ" sz="4400">
                <a:latin typeface="Arial"/>
              </a:rPr>
              <a:t>Klikněte pro úpravu formátu textu nadpisu</a:t>
            </a:r>
            <a:endParaRPr/>
          </a:p>
        </p:txBody>
      </p:sp>
      <p:sp>
        <p:nvSpPr>
          <p:cNvPr id="73"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301320"/>
            <a:ext cx="9072000" cy="1261800"/>
          </a:xfrm>
          <a:prstGeom prst="rect">
            <a:avLst/>
          </a:prstGeom>
        </p:spPr>
        <p:txBody>
          <a:bodyPr lIns="0" tIns="0" rIns="0" bIns="0" anchor="ctr"/>
          <a:lstStyle/>
          <a:p>
            <a:pPr algn="ctr"/>
            <a:r>
              <a:rPr lang="cs-CZ" sz="4400">
                <a:latin typeface="Arial"/>
              </a:rPr>
              <a:t>Klikněte pro úpravu formátu textu nadpisu</a:t>
            </a:r>
            <a:endParaRPr/>
          </a:p>
        </p:txBody>
      </p:sp>
      <p:sp>
        <p:nvSpPr>
          <p:cNvPr id="109" name="PlaceHolder 2"/>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sp>
      <p:sp>
        <p:nvSpPr>
          <p:cNvPr id="145" name="CustomShape 2"/>
          <p:cNvSpPr/>
          <p:nvPr/>
        </p:nvSpPr>
        <p:spPr>
          <a:xfrm>
            <a:off x="376920" y="1269360"/>
            <a:ext cx="8505000" cy="46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gn="just">
              <a:lnSpc>
                <a:spcPct val="100000"/>
              </a:lnSpc>
            </a:pPr>
            <a:endParaRPr/>
          </a:p>
          <a:p>
            <a:pPr>
              <a:lnSpc>
                <a:spcPct val="100000"/>
              </a:lnSpc>
            </a:pPr>
            <a:endParaRPr/>
          </a:p>
        </p:txBody>
      </p:sp>
      <p:sp>
        <p:nvSpPr>
          <p:cNvPr id="146" name="TextShape 3"/>
          <p:cNvSpPr txBox="1"/>
          <p:nvPr/>
        </p:nvSpPr>
        <p:spPr>
          <a:xfrm>
            <a:off x="576000" y="1800000"/>
            <a:ext cx="5207040" cy="343800"/>
          </a:xfrm>
          <a:prstGeom prst="rect">
            <a:avLst/>
          </a:prstGeom>
          <a:noFill/>
          <a:ln>
            <a:noFill/>
          </a:ln>
        </p:spPr>
        <p:txBody>
          <a:bodyPr lIns="90000" tIns="45000" rIns="90000" bIns="45000"/>
          <a:lstStyle/>
          <a:p>
            <a:r>
              <a:rPr lang="cs-CZ">
                <a:latin typeface="Arial"/>
              </a:rPr>
              <a:t>https://www.youtube.com/watch?v=JS49KAo4u5c</a:t>
            </a:r>
            <a:endParaRPr/>
          </a:p>
        </p:txBody>
      </p:sp>
      <p:sp>
        <p:nvSpPr>
          <p:cNvPr id="147" name="TextShape 4"/>
          <p:cNvSpPr txBox="1"/>
          <p:nvPr/>
        </p:nvSpPr>
        <p:spPr>
          <a:xfrm>
            <a:off x="504000" y="2608200"/>
            <a:ext cx="5333400" cy="343800"/>
          </a:xfrm>
          <a:prstGeom prst="rect">
            <a:avLst/>
          </a:prstGeom>
          <a:noFill/>
          <a:ln>
            <a:noFill/>
          </a:ln>
        </p:spPr>
        <p:txBody>
          <a:bodyPr lIns="90000" tIns="45000" rIns="90000" bIns="45000"/>
          <a:lstStyle/>
          <a:p>
            <a:r>
              <a:rPr lang="cs-CZ">
                <a:latin typeface="Arial"/>
              </a:rPr>
              <a:t>https://www.youtube.com/watch?v=QBu6UyzPdHA</a:t>
            </a:r>
            <a:endParaRPr/>
          </a:p>
        </p:txBody>
      </p:sp>
      <p:sp>
        <p:nvSpPr>
          <p:cNvPr id="148" name="TextShape 5"/>
          <p:cNvSpPr txBox="1"/>
          <p:nvPr/>
        </p:nvSpPr>
        <p:spPr>
          <a:xfrm>
            <a:off x="558720" y="3544200"/>
            <a:ext cx="5129280" cy="343800"/>
          </a:xfrm>
          <a:prstGeom prst="rect">
            <a:avLst/>
          </a:prstGeom>
          <a:noFill/>
          <a:ln>
            <a:noFill/>
          </a:ln>
        </p:spPr>
        <p:txBody>
          <a:bodyPr lIns="90000" tIns="45000" rIns="90000" bIns="45000"/>
          <a:lstStyle/>
          <a:p>
            <a:r>
              <a:rPr lang="cs-CZ">
                <a:latin typeface="Arial"/>
              </a:rPr>
              <a:t>https://www.youtube.com/watch?v=Drz6xHRpIa4</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sp>
        <p:nvSpPr>
          <p:cNvPr id="175" name="CustomShape 2"/>
          <p:cNvSpPr/>
          <p:nvPr/>
        </p:nvSpPr>
        <p:spPr>
          <a:xfrm>
            <a:off x="576000" y="1584000"/>
            <a:ext cx="9287280" cy="206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800" strike="noStrike">
                <a:solidFill>
                  <a:srgbClr val="000000"/>
                </a:solidFill>
                <a:latin typeface="Arial"/>
                <a:ea typeface="DejaVu Sans"/>
              </a:rPr>
              <a:t>Obchodní firmy</a:t>
            </a:r>
            <a:endParaRPr/>
          </a:p>
          <a:p>
            <a:pPr algn="just">
              <a:lnSpc>
                <a:spcPct val="100000"/>
              </a:lnSpc>
            </a:pPr>
            <a:endParaRPr/>
          </a:p>
          <a:p>
            <a:pPr algn="just">
              <a:lnSpc>
                <a:spcPct val="100000"/>
              </a:lnSpc>
            </a:pPr>
            <a:r>
              <a:rPr lang="cs-CZ" sz="2800" strike="noStrike">
                <a:solidFill>
                  <a:srgbClr val="000000"/>
                </a:solidFill>
                <a:latin typeface="Arial"/>
                <a:ea typeface="DejaVu Sans"/>
              </a:rPr>
              <a:t>- </a:t>
            </a:r>
            <a:r>
              <a:rPr lang="cs-CZ" sz="2800" strike="noStrike">
                <a:solidFill>
                  <a:srgbClr val="151414"/>
                </a:solidFill>
                <a:latin typeface="TimesNewRomanPSMT"/>
                <a:ea typeface="TimesNewRomanPSMT"/>
              </a:rPr>
              <a:t>KINEX a.s.                     KINEX CZ s.r.o.</a:t>
            </a:r>
            <a:endParaRPr/>
          </a:p>
          <a:p>
            <a:pPr algn="just">
              <a:lnSpc>
                <a:spcPct val="100000"/>
              </a:lnSpc>
            </a:pPr>
            <a:endParaRPr/>
          </a:p>
          <a:p>
            <a:pPr algn="just">
              <a:lnSpc>
                <a:spcPct val="100000"/>
              </a:lnSpc>
            </a:pPr>
            <a:r>
              <a:rPr lang="cs-CZ" sz="2800" strike="noStrike">
                <a:solidFill>
                  <a:srgbClr val="151414"/>
                </a:solidFill>
                <a:latin typeface="TimesNewRomanPSMT"/>
                <a:ea typeface="TimesNewRomanPSMT"/>
              </a:rPr>
              <a:t>- TEREZA, s. r. o.     TEREZA Břeclav, příspěvková organizace</a:t>
            </a:r>
            <a:endParaRPr/>
          </a:p>
        </p:txBody>
      </p:sp>
      <p:pic>
        <p:nvPicPr>
          <p:cNvPr id="176" name="Obrázek 173"/>
          <p:cNvPicPr/>
          <p:nvPr/>
        </p:nvPicPr>
        <p:blipFill>
          <a:blip r:embed="rId2"/>
          <a:stretch/>
        </p:blipFill>
        <p:spPr>
          <a:xfrm>
            <a:off x="719640" y="4464000"/>
            <a:ext cx="3311640" cy="1659240"/>
          </a:xfrm>
          <a:prstGeom prst="rect">
            <a:avLst/>
          </a:prstGeom>
          <a:ln>
            <a:noFill/>
          </a:ln>
        </p:spPr>
      </p:pic>
      <p:pic>
        <p:nvPicPr>
          <p:cNvPr id="177" name="Obrázek 174"/>
          <p:cNvPicPr/>
          <p:nvPr/>
        </p:nvPicPr>
        <p:blipFill>
          <a:blip r:embed="rId3"/>
          <a:stretch/>
        </p:blipFill>
        <p:spPr>
          <a:xfrm>
            <a:off x="5256000" y="4320000"/>
            <a:ext cx="3959280" cy="2019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pic>
        <p:nvPicPr>
          <p:cNvPr id="179" name="Obrázek 176"/>
          <p:cNvPicPr/>
          <p:nvPr/>
        </p:nvPicPr>
        <p:blipFill>
          <a:blip r:embed="rId2"/>
          <a:stretch/>
        </p:blipFill>
        <p:spPr>
          <a:xfrm rot="24000">
            <a:off x="204120" y="2819520"/>
            <a:ext cx="6407280" cy="3344760"/>
          </a:xfrm>
          <a:prstGeom prst="rect">
            <a:avLst/>
          </a:prstGeom>
          <a:ln>
            <a:noFill/>
          </a:ln>
        </p:spPr>
      </p:pic>
      <p:pic>
        <p:nvPicPr>
          <p:cNvPr id="180" name="Obrázek 177"/>
          <p:cNvPicPr/>
          <p:nvPr/>
        </p:nvPicPr>
        <p:blipFill>
          <a:blip r:embed="rId3"/>
          <a:stretch/>
        </p:blipFill>
        <p:spPr>
          <a:xfrm>
            <a:off x="5616000" y="2880000"/>
            <a:ext cx="3311280" cy="3147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Obrázek 178"/>
          <p:cNvPicPr/>
          <p:nvPr/>
        </p:nvPicPr>
        <p:blipFill>
          <a:blip r:embed="rId2"/>
          <a:stretch/>
        </p:blipFill>
        <p:spPr>
          <a:xfrm>
            <a:off x="60120" y="932760"/>
            <a:ext cx="9515160" cy="5761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762120" y="333000"/>
            <a:ext cx="7695360" cy="1065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000" strike="noStrike">
                <a:solidFill>
                  <a:srgbClr val="FF0000"/>
                </a:solidFill>
                <a:latin typeface="Arial"/>
                <a:ea typeface="DejaVu Sans"/>
              </a:rPr>
              <a:t>IES</a:t>
            </a:r>
            <a:r>
              <a:rPr lang="cs-CZ" sz="4400" strike="noStrike">
                <a:solidFill>
                  <a:srgbClr val="000000"/>
                </a:solidFill>
                <a:latin typeface="Arial"/>
                <a:ea typeface="DejaVu Sans"/>
              </a:rPr>
              <a:t> </a:t>
            </a:r>
            <a:endParaRPr/>
          </a:p>
        </p:txBody>
      </p:sp>
      <p:pic>
        <p:nvPicPr>
          <p:cNvPr id="183" name="Picture 4"/>
          <p:cNvPicPr/>
          <p:nvPr/>
        </p:nvPicPr>
        <p:blipFill>
          <a:blip r:embed="rId2"/>
          <a:stretch/>
        </p:blipFill>
        <p:spPr>
          <a:xfrm>
            <a:off x="3059280" y="2852640"/>
            <a:ext cx="3877200" cy="3793680"/>
          </a:xfrm>
          <a:prstGeom prst="rect">
            <a:avLst/>
          </a:prstGeom>
          <a:ln>
            <a:noFill/>
          </a:ln>
        </p:spPr>
      </p:pic>
      <p:sp>
        <p:nvSpPr>
          <p:cNvPr id="184" name="CustomShape 2"/>
          <p:cNvSpPr/>
          <p:nvPr/>
        </p:nvSpPr>
        <p:spPr>
          <a:xfrm>
            <a:off x="762120" y="1773000"/>
            <a:ext cx="7695360" cy="115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80000"/>
              </a:lnSpc>
              <a:buSzPct val="45000"/>
              <a:buFont typeface="StarSymbol"/>
              <a:buChar char="l"/>
            </a:pPr>
            <a:r>
              <a:rPr lang="cs-CZ" strike="noStrike">
                <a:solidFill>
                  <a:srgbClr val="000000"/>
                </a:solidFill>
                <a:latin typeface="Arial"/>
                <a:ea typeface="DejaVu Sans"/>
              </a:rPr>
              <a:t>IES </a:t>
            </a:r>
            <a:endParaRPr/>
          </a:p>
          <a:p>
            <a:pPr lvl="1">
              <a:lnSpc>
                <a:spcPct val="80000"/>
              </a:lnSpc>
              <a:buSzPct val="75000"/>
              <a:buFont typeface="StarSymbol"/>
              <a:buChar char="l"/>
            </a:pPr>
            <a:r>
              <a:rPr lang="cs-CZ" sz="1600" strike="noStrike">
                <a:solidFill>
                  <a:srgbClr val="000000"/>
                </a:solidFill>
                <a:latin typeface="Arial"/>
                <a:ea typeface="DejaVu Sans"/>
              </a:rPr>
              <a:t>v roce 2010 využila k  propagaci svého portálu skoly.cz najaté dělníky, kteří za cigarety a pivo pracovali v tričkách, která upozorňovala na tento portál. Kampaň vzbudila veliký ohlas veřejnosti, upozornila na ni veškerá média. </a:t>
            </a:r>
            <a:endParaRPr/>
          </a:p>
          <a:p>
            <a:pPr>
              <a:lnSpc>
                <a:spcPct val="8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CustomShape 1"/>
          <p:cNvSpPr/>
          <p:nvPr/>
        </p:nvSpPr>
        <p:spPr>
          <a:xfrm>
            <a:off x="251640" y="395280"/>
            <a:ext cx="4678920" cy="36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Calibri"/>
                <a:ea typeface="DejaVu Sans"/>
              </a:rPr>
              <a:t>29 Cdo 2790/2012</a:t>
            </a:r>
            <a:endParaRPr/>
          </a:p>
        </p:txBody>
      </p:sp>
      <p:sp>
        <p:nvSpPr>
          <p:cNvPr id="186" name="CustomShape 2"/>
          <p:cNvSpPr/>
          <p:nvPr/>
        </p:nvSpPr>
        <p:spPr>
          <a:xfrm>
            <a:off x="251640" y="771840"/>
            <a:ext cx="8351640" cy="3655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Calibri"/>
                <a:ea typeface="DejaVu Sans"/>
              </a:rPr>
              <a:t>1) Ke dni 30. listopadu 2000 zvýšila žalobkyně svůj základní kapitál ze 100.000,- Kč na 4.015.000,- Kč, a to nepeněžitým vkladem, představovaným spornými nemovitostmi.</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2) Dne 10. března 2005 žalobkyně (jakožto prodávající) uzavřela se žalovanou (jakožto kupující) kupní smlouvu o prodeji sporných nemovitostí. Kupní cena byla sjednána ve výši 4.500.000,- Kč. Za žalobkyni smlouvu uzavíral její jednatel V. Š. starší.</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3) Podle ujednání obsaženého v kupní smlouvě měla být kupní cena „uhrazena zápočtem“ proti pohledávce žalované za žalobkyní.</a:t>
            </a:r>
            <a:endParaRPr/>
          </a:p>
          <a:p>
            <a:pPr>
              <a:lnSpc>
                <a:spcPct val="100000"/>
              </a:lnSpc>
            </a:pPr>
            <a:r>
              <a:rPr lang="cs-CZ" strike="noStrike">
                <a:solidFill>
                  <a:srgbClr val="000000"/>
                </a:solidFill>
                <a:latin typeface="Calibri"/>
                <a:ea typeface="DejaVu Sans"/>
              </a:rPr>
              <a:t> </a:t>
            </a:r>
            <a:endParaRPr/>
          </a:p>
          <a:p>
            <a:pPr>
              <a:lnSpc>
                <a:spcPct val="100000"/>
              </a:lnSpc>
            </a:pPr>
            <a:r>
              <a:rPr lang="cs-CZ" strike="noStrike">
                <a:solidFill>
                  <a:srgbClr val="000000"/>
                </a:solidFill>
                <a:latin typeface="Calibri"/>
                <a:ea typeface="DejaVu Sans"/>
              </a:rPr>
              <a:t>4) Vlastnické právo žalované bylo vloženo do katastru nemovitostí s právními účinky ke dni 11. dubna 2005.</a:t>
            </a:r>
            <a:endParaRPr/>
          </a:p>
          <a:p>
            <a:pPr>
              <a:lnSpc>
                <a:spcPct val="100000"/>
              </a:lnSpc>
            </a:pPr>
            <a:endParaRPr/>
          </a:p>
        </p:txBody>
      </p:sp>
      <p:sp>
        <p:nvSpPr>
          <p:cNvPr id="187" name="CustomShape 3"/>
          <p:cNvSpPr/>
          <p:nvPr/>
        </p:nvSpPr>
        <p:spPr>
          <a:xfrm>
            <a:off x="251640" y="4459680"/>
            <a:ext cx="8567640" cy="2009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trike="noStrike">
                <a:solidFill>
                  <a:srgbClr val="000000"/>
                </a:solidFill>
                <a:latin typeface="Calibri"/>
                <a:ea typeface="DejaVu Sans"/>
              </a:rPr>
              <a:t>Odvolací soud  shodně se soudem prvního stupně  dovodil, že prodejem sporných nemovitostí „fakticky došlo ke snížení základního kapitálu“, který představuje „garanční fond pro věřitele společnosti“. Měla-li kupní smlouva „ve svých důsledcích vést ke snížení základního kapitálu, bylo třeba, aby jejímu uzavření předcházelo písemné rozhodnutí jediné společnice o snížení základního kapitálu. Jestliže o snížení základního kapitálu nebylo „kvalifikovaným způsobem rozhodnuto“, je kupní smlouva pro rozpor se zákonem od počátku absolutně neplatná.</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ustomShape 1"/>
          <p:cNvSpPr/>
          <p:nvPr/>
        </p:nvSpPr>
        <p:spPr>
          <a:xfrm>
            <a:off x="251640" y="548640"/>
            <a:ext cx="8423640" cy="612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trike="noStrike">
                <a:solidFill>
                  <a:srgbClr val="000000"/>
                </a:solidFill>
                <a:latin typeface="Calibri"/>
                <a:ea typeface="DejaVu Sans"/>
              </a:rPr>
              <a:t>Základní kapitál představuje peněžní vyjádření souhrnu peněžitých i nepeněžitých vkladů všech společníků a jako součást vlastního kapitálu se v rozvaze vykazuje na straně pasiv. Při vzniku společnosti má zobrazovat, jak velké jsou vnitřní zdroje společnosti, popř. jakou hodnotu má majetek, který společníci do společnosti. Základní kapitál není představován penězi ocenitelnými hodnotami (v projednávané věci spornými nemovitostmi), které byly (jakožto nepeněžitý vklad) vloženy do společnosti; jeho součástí je pouhé číselné vyjádření hodnoty takto vložených nepeněžitých vkladů. Nakládání s majetkem společnosti, bez ohledu na to, zda jde o majetek, který představoval nepeněžitý vklad, nemá žádný vliv na výši základního kapitálu společnosti.  </a:t>
            </a:r>
            <a:endParaRPr/>
          </a:p>
          <a:p>
            <a:pPr>
              <a:lnSpc>
                <a:spcPct val="100000"/>
              </a:lnSpc>
            </a:pPr>
            <a:endParaRPr/>
          </a:p>
          <a:p>
            <a:pPr algn="just">
              <a:lnSpc>
                <a:spcPct val="100000"/>
              </a:lnSpc>
            </a:pPr>
            <a:r>
              <a:rPr lang="cs-CZ" strike="noStrike">
                <a:solidFill>
                  <a:srgbClr val="000000"/>
                </a:solidFill>
                <a:latin typeface="Calibri"/>
                <a:ea typeface="DejaVu Sans"/>
              </a:rPr>
              <a:t>Promítnuto do poměrů projednávané věci to znamená, že převod sporných nemovitostí, které byly v minulosti vloženy jakožto nepeněžitý vklad do společnosti (žalobkyně), nemá žádný vliv na výši základního kapitálu žalobkyně, a nakládání s nimi není omezeno zákonnou úpravou, jež svěřuje rozhodování o změnách výše základního kapitálu do působnosti valné hromady společnosti s ručením omezeným, resp. jejího jediného společníka.</a:t>
            </a:r>
            <a:endParaRPr/>
          </a:p>
          <a:p>
            <a:pPr>
              <a:lnSpc>
                <a:spcPct val="100000"/>
              </a:lnSpc>
            </a:pPr>
            <a:r>
              <a:rPr lang="cs-CZ" strike="noStrike">
                <a:solidFill>
                  <a:srgbClr val="000000"/>
                </a:solidFill>
                <a:latin typeface="Calibri"/>
                <a:ea typeface="DejaVu Sans"/>
              </a:rPr>
              <a:t> </a:t>
            </a:r>
            <a:endParaRPr/>
          </a:p>
          <a:p>
            <a:pPr algn="just">
              <a:lnSpc>
                <a:spcPct val="100000"/>
              </a:lnSpc>
            </a:pPr>
            <a:r>
              <a:rPr lang="cs-CZ" strike="noStrike">
                <a:solidFill>
                  <a:srgbClr val="000000"/>
                </a:solidFill>
                <a:latin typeface="Calibri"/>
                <a:ea typeface="DejaVu Sans"/>
              </a:rPr>
              <a:t>Závěr odvolacího soudu, podle kterého převodem sporných nemovitostí „došlo k faktickému snížení základního kapitálu“, a kupní smlouva je v rozporu se zákonnou úpravou změn výše základního kapitálu, je tudíž nesprávný.</a:t>
            </a:r>
            <a:endParaRPr/>
          </a:p>
          <a:p>
            <a:pPr>
              <a:lnSpc>
                <a:spcPct val="100000"/>
              </a:lnSpc>
            </a:pPr>
            <a:r>
              <a:rPr lang="cs-CZ" strike="noStrike">
                <a:solidFill>
                  <a:srgbClr val="000000"/>
                </a:solidFill>
                <a:latin typeface="Calibri"/>
                <a:ea typeface="DejaVu Sans"/>
              </a:rPr>
              <a:t> </a:t>
            </a: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cs-CZ" sz="4000" strike="noStrike">
                <a:solidFill>
                  <a:srgbClr val="000000"/>
                </a:solidFill>
                <a:latin typeface="Calibri"/>
                <a:ea typeface="DejaVu Sans"/>
              </a:rPr>
              <a:t>Význam studia ekonomie pro právníky</a:t>
            </a:r>
            <a:endParaRPr/>
          </a:p>
        </p:txBody>
      </p:sp>
      <p:sp>
        <p:nvSpPr>
          <p:cNvPr id="150" name="CustomShape 2"/>
          <p:cNvSpPr/>
          <p:nvPr/>
        </p:nvSpPr>
        <p:spPr>
          <a:xfrm>
            <a:off x="422280" y="1224000"/>
            <a:ext cx="8505000" cy="46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gn="just">
              <a:lnSpc>
                <a:spcPct val="100000"/>
              </a:lnSpc>
            </a:pPr>
            <a:r>
              <a:rPr lang="cs-CZ" sz="2400" strike="noStrike">
                <a:solidFill>
                  <a:srgbClr val="000000"/>
                </a:solidFill>
                <a:latin typeface="Calibri"/>
                <a:ea typeface="Arial"/>
              </a:rPr>
              <a:t>Ekonomie zkoumá výrobu, rozdělování a spotřebu zboží, služeb a peněz, zabývá se využitím zdrojů, poměrem nákladů a výnosů, pracuje s pojmy jako jsou spotřeba, užitek, výroba, směna, trh, cena, nabídka, poptávka.</a:t>
            </a:r>
            <a:endParaRPr/>
          </a:p>
          <a:p>
            <a:pPr>
              <a:lnSpc>
                <a:spcPct val="100000"/>
              </a:lnSpc>
            </a:pPr>
            <a:endParaRPr/>
          </a:p>
          <a:p>
            <a:pPr algn="just">
              <a:lnSpc>
                <a:spcPct val="100000"/>
              </a:lnSpc>
            </a:pPr>
            <a:r>
              <a:rPr lang="cs-CZ" sz="2400" strike="noStrike">
                <a:solidFill>
                  <a:srgbClr val="000000"/>
                </a:solidFill>
                <a:latin typeface="Calibri"/>
                <a:ea typeface="Arial"/>
              </a:rPr>
              <a:t>Právo je nejčastěji ztotožňováno se systémem norem vytvářených a sankcionovaných státní mocí, kterými se řídí chování lidí v jejich vzájemných vztazích. </a:t>
            </a:r>
            <a:endParaRPr/>
          </a:p>
          <a:p>
            <a:pPr>
              <a:lnSpc>
                <a:spcPct val="100000"/>
              </a:lnSpc>
            </a:pPr>
            <a:endParaRPr/>
          </a:p>
          <a:p>
            <a:pPr>
              <a:lnSpc>
                <a:spcPct val="100000"/>
              </a:lnSpc>
            </a:pP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000" strike="noStrike">
                <a:solidFill>
                  <a:srgbClr val="000000"/>
                </a:solidFill>
                <a:latin typeface="Calibri"/>
                <a:ea typeface="DejaVu Sans"/>
              </a:rPr>
              <a:t>Vzájemné souvislosti práva a ekonomie</a:t>
            </a:r>
            <a:r>
              <a:rPr lang="cs-CZ" sz="4400" strike="noStrike">
                <a:solidFill>
                  <a:srgbClr val="000000"/>
                </a:solidFill>
                <a:latin typeface="Calibri"/>
                <a:ea typeface="DejaVu Sans"/>
              </a:rPr>
              <a:t> </a:t>
            </a:r>
            <a:endParaRPr/>
          </a:p>
        </p:txBody>
      </p:sp>
      <p:sp>
        <p:nvSpPr>
          <p:cNvPr id="152" name="CustomShape 2"/>
          <p:cNvSpPr/>
          <p:nvPr/>
        </p:nvSpPr>
        <p:spPr>
          <a:xfrm>
            <a:off x="395640" y="1772640"/>
            <a:ext cx="8891640" cy="303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2400" strike="noStrike">
                <a:solidFill>
                  <a:srgbClr val="000000"/>
                </a:solidFill>
                <a:latin typeface="Calibri"/>
                <a:ea typeface="DejaVu Sans"/>
              </a:rPr>
              <a:t>Právní prostředí pro podnikání</a:t>
            </a:r>
            <a:endParaRPr/>
          </a:p>
          <a:p>
            <a:pPr>
              <a:lnSpc>
                <a:spcPct val="100000"/>
              </a:lnSpc>
              <a:buFont typeface="StarSymbol"/>
              <a:buChar char="-"/>
            </a:pPr>
            <a:r>
              <a:rPr lang="cs-CZ" sz="2400" strike="noStrike">
                <a:solidFill>
                  <a:srgbClr val="000000"/>
                </a:solidFill>
                <a:latin typeface="Calibri"/>
                <a:ea typeface="DejaVu Sans"/>
              </a:rPr>
              <a:t>   prostředí příznivé nebo stísněné – žádná pravidla, povolování nebo registrace ?</a:t>
            </a:r>
            <a:endParaRPr/>
          </a:p>
          <a:p>
            <a:pPr>
              <a:lnSpc>
                <a:spcPct val="100000"/>
              </a:lnSpc>
              <a:buFont typeface="StarSymbol"/>
              <a:buChar char="-"/>
            </a:pPr>
            <a:r>
              <a:rPr lang="cs-CZ" sz="2400" strike="noStrike">
                <a:solidFill>
                  <a:srgbClr val="000000"/>
                </a:solidFill>
                <a:latin typeface="Calibri"/>
                <a:ea typeface="DejaVu Sans"/>
              </a:rPr>
              <a:t>   organizačněprávní formy podnikání</a:t>
            </a:r>
            <a:endParaRPr/>
          </a:p>
          <a:p>
            <a:pPr>
              <a:lnSpc>
                <a:spcPct val="100000"/>
              </a:lnSpc>
              <a:buFont typeface="StarSymbol"/>
              <a:buChar char="-"/>
            </a:pPr>
            <a:r>
              <a:rPr lang="cs-CZ" sz="2400" strike="noStrike">
                <a:solidFill>
                  <a:srgbClr val="000000"/>
                </a:solidFill>
                <a:latin typeface="Calibri"/>
                <a:ea typeface="DejaVu Sans"/>
              </a:rPr>
              <a:t>   korektní soutěžní prostředí</a:t>
            </a:r>
            <a:endParaRPr/>
          </a:p>
          <a:p>
            <a:pPr>
              <a:lnSpc>
                <a:spcPct val="100000"/>
              </a:lnSpc>
            </a:pPr>
            <a:endParaRPr/>
          </a:p>
          <a:p>
            <a:pPr>
              <a:lnSpc>
                <a:spcPct val="100000"/>
              </a:lnSpc>
              <a:buFont typeface="StarSymbol"/>
              <a:buChar char="-"/>
            </a:pPr>
            <a:r>
              <a:rPr lang="cs-CZ" sz="2400" strike="noStrike">
                <a:solidFill>
                  <a:srgbClr val="000000"/>
                </a:solidFill>
                <a:latin typeface="Calibri"/>
                <a:ea typeface="DejaVu Sans"/>
              </a:rPr>
              <a:t> Ekonomická motivace k respektování právních pravidel</a:t>
            </a:r>
            <a:endParaRPr/>
          </a:p>
          <a:p>
            <a:pPr>
              <a:lnSpc>
                <a:spcPct val="100000"/>
              </a:lnSpc>
            </a:pPr>
            <a:endParaRPr/>
          </a:p>
          <a:p>
            <a:pPr>
              <a:lnSpc>
                <a:spcPct val="100000"/>
              </a:lnSpc>
            </a:pPr>
            <a:endParaRPr/>
          </a:p>
          <a:p>
            <a:pPr algn="just">
              <a:lnSpc>
                <a:spcPct val="100000"/>
              </a:lnSpc>
            </a:pP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381600" y="15372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K čemu je dobrá znalost ekonomie</a:t>
            </a:r>
            <a:endParaRPr/>
          </a:p>
        </p:txBody>
      </p:sp>
      <p:sp>
        <p:nvSpPr>
          <p:cNvPr id="154" name="CustomShape 2"/>
          <p:cNvSpPr/>
          <p:nvPr/>
        </p:nvSpPr>
        <p:spPr>
          <a:xfrm>
            <a:off x="251640" y="1584000"/>
            <a:ext cx="9107640" cy="558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400" strike="noStrike">
                <a:solidFill>
                  <a:srgbClr val="000000"/>
                </a:solidFill>
                <a:latin typeface="Calibri"/>
                <a:ea typeface="Arial"/>
              </a:rPr>
              <a:t>- vzájemné porozumění v situacích, kdy z různých úhlů pohledu popisujeme totéž</a:t>
            </a:r>
            <a:endParaRPr/>
          </a:p>
          <a:p>
            <a:pPr algn="just">
              <a:lnSpc>
                <a:spcPct val="100000"/>
              </a:lnSpc>
            </a:pPr>
            <a:r>
              <a:rPr lang="cs-CZ" sz="2400" strike="noStrike">
                <a:solidFill>
                  <a:srgbClr val="FF3333"/>
                </a:solidFill>
                <a:latin typeface="Calibri"/>
                <a:ea typeface="Arial"/>
              </a:rPr>
              <a:t>Příklad: termín firma</a:t>
            </a:r>
            <a:endParaRPr/>
          </a:p>
          <a:p>
            <a:pPr algn="just">
              <a:lnSpc>
                <a:spcPct val="100000"/>
              </a:lnSpc>
            </a:pPr>
            <a:r>
              <a:rPr lang="cs-CZ" sz="2400" strike="noStrike">
                <a:solidFill>
                  <a:srgbClr val="000000"/>
                </a:solidFill>
                <a:latin typeface="Calibri"/>
                <a:ea typeface="Arial"/>
              </a:rPr>
              <a:t>- jsme schopni realizovat příkaz právní normy v situacích, kdy právní pravidlo chování používá ekonomické kategorie</a:t>
            </a:r>
            <a:endParaRPr/>
          </a:p>
          <a:p>
            <a:pPr algn="just">
              <a:lnSpc>
                <a:spcPct val="100000"/>
              </a:lnSpc>
            </a:pPr>
            <a:r>
              <a:rPr lang="cs-CZ" sz="2400" strike="noStrike">
                <a:solidFill>
                  <a:srgbClr val="FF0000"/>
                </a:solidFill>
                <a:latin typeface="Calibri"/>
                <a:ea typeface="Arial"/>
              </a:rPr>
              <a:t>Příklad – rozdělení zisku v kapitálové společnosti</a:t>
            </a:r>
            <a:endParaRPr/>
          </a:p>
          <a:p>
            <a:pPr algn="just">
              <a:lnSpc>
                <a:spcPct val="100000"/>
              </a:lnSpc>
            </a:pPr>
            <a:r>
              <a:rPr lang="cs-CZ" sz="2400" strike="noStrike">
                <a:latin typeface="Calibri"/>
                <a:ea typeface="Arial"/>
              </a:rPr>
              <a:t>§ 34 odst. 2 ZOK: Částka k rozdělení nesmí překročit součet výsledku hospodaření posledního skončeného účetního období, výsledku hospodaření minulých let  a dobrovolných fondů</a:t>
            </a:r>
            <a:endParaRPr/>
          </a:p>
          <a:p>
            <a:pPr algn="just">
              <a:lnSpc>
                <a:spcPct val="100000"/>
              </a:lnSpc>
            </a:pPr>
            <a:r>
              <a:rPr lang="cs-CZ" sz="2400" strike="noStrike">
                <a:solidFill>
                  <a:srgbClr val="FF3333"/>
                </a:solidFill>
                <a:latin typeface="Calibri"/>
                <a:ea typeface="Arial"/>
              </a:rPr>
              <a:t>§ 40 odst. 1 ZOK: právní pravidlo zakazuje rozdělit zisk mezi akcionáře, pokud se ke dni skončení posledního účetního období vlastní kapitál vyplývající z řádné účetní závěrky sníží po tomto rozdělení pod výši upsaného základního kapitálu zvýšeného o fondy, které nelze podle zákona nebo stanov rozdělit mezi akcionáře</a:t>
            </a:r>
            <a:endParaRPr/>
          </a:p>
          <a:p>
            <a:pPr algn="just">
              <a:lnSpc>
                <a:spcPct val="100000"/>
              </a:lnSpc>
            </a:pPr>
            <a:endParaRPr/>
          </a:p>
        </p:txBody>
      </p:sp>
      <p:sp>
        <p:nvSpPr>
          <p:cNvPr id="155" name="CustomShape 3"/>
          <p:cNvSpPr/>
          <p:nvPr/>
        </p:nvSpPr>
        <p:spPr>
          <a:xfrm>
            <a:off x="395640" y="1628640"/>
            <a:ext cx="3671280" cy="455400"/>
          </a:xfrm>
          <a:prstGeom prst="rect">
            <a:avLst/>
          </a:prstGeom>
          <a:noFill/>
          <a:ln>
            <a:noFill/>
          </a:ln>
        </p:spPr>
        <p:style>
          <a:lnRef idx="0">
            <a:scrgbClr r="0" g="0" b="0"/>
          </a:lnRef>
          <a:fillRef idx="0">
            <a:scrgbClr r="0" g="0" b="0"/>
          </a:fillRef>
          <a:effectRef idx="0">
            <a:scrgbClr r="0" g="0" b="0"/>
          </a:effectRef>
          <a:fontRef idx="minor"/>
        </p:style>
      </p:sp>
      <p:sp>
        <p:nvSpPr>
          <p:cNvPr id="156" name="CustomShape 4"/>
          <p:cNvSpPr/>
          <p:nvPr/>
        </p:nvSpPr>
        <p:spPr>
          <a:xfrm>
            <a:off x="251640" y="5733360"/>
            <a:ext cx="8352000" cy="4554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381600" y="153720"/>
            <a:ext cx="8228520" cy="1141920"/>
          </a:xfrm>
          <a:prstGeom prst="rect">
            <a:avLst/>
          </a:prstGeom>
          <a:noFill/>
          <a:ln>
            <a:noFill/>
          </a:ln>
        </p:spPr>
        <p:style>
          <a:lnRef idx="0">
            <a:scrgbClr r="0" g="0" b="0"/>
          </a:lnRef>
          <a:fillRef idx="0">
            <a:scrgbClr r="0" g="0" b="0"/>
          </a:fillRef>
          <a:effectRef idx="0">
            <a:scrgbClr r="0" g="0" b="0"/>
          </a:effectRef>
          <a:fontRef idx="minor"/>
        </p:style>
      </p:sp>
      <p:sp>
        <p:nvSpPr>
          <p:cNvPr id="158" name="CustomShape 2"/>
          <p:cNvSpPr/>
          <p:nvPr/>
        </p:nvSpPr>
        <p:spPr>
          <a:xfrm>
            <a:off x="395640" y="1628640"/>
            <a:ext cx="3671280" cy="455400"/>
          </a:xfrm>
          <a:prstGeom prst="rect">
            <a:avLst/>
          </a:prstGeom>
          <a:noFill/>
          <a:ln>
            <a:noFill/>
          </a:ln>
        </p:spPr>
        <p:style>
          <a:lnRef idx="0">
            <a:scrgbClr r="0" g="0" b="0"/>
          </a:lnRef>
          <a:fillRef idx="0">
            <a:scrgbClr r="0" g="0" b="0"/>
          </a:fillRef>
          <a:effectRef idx="0">
            <a:scrgbClr r="0" g="0" b="0"/>
          </a:effectRef>
          <a:fontRef idx="minor"/>
        </p:style>
      </p:sp>
      <p:sp>
        <p:nvSpPr>
          <p:cNvPr id="159" name="CustomShape 3"/>
          <p:cNvSpPr/>
          <p:nvPr/>
        </p:nvSpPr>
        <p:spPr>
          <a:xfrm>
            <a:off x="251640" y="5733360"/>
            <a:ext cx="8352000" cy="455400"/>
          </a:xfrm>
          <a:prstGeom prst="rect">
            <a:avLst/>
          </a:prstGeom>
          <a:noFill/>
          <a:ln>
            <a:noFill/>
          </a:ln>
        </p:spPr>
        <p:style>
          <a:lnRef idx="0">
            <a:scrgbClr r="0" g="0" b="0"/>
          </a:lnRef>
          <a:fillRef idx="0">
            <a:scrgbClr r="0" g="0" b="0"/>
          </a:fillRef>
          <a:effectRef idx="0">
            <a:scrgbClr r="0" g="0" b="0"/>
          </a:effectRef>
          <a:fontRef idx="minor"/>
        </p:style>
      </p:sp>
      <p:graphicFrame>
        <p:nvGraphicFramePr>
          <p:cNvPr id="160" name="Table 4"/>
          <p:cNvGraphicFramePr/>
          <p:nvPr/>
        </p:nvGraphicFramePr>
        <p:xfrm>
          <a:off x="792000" y="1296000"/>
          <a:ext cx="8208000" cy="5616000"/>
        </p:xfrm>
        <a:graphic>
          <a:graphicData uri="http://schemas.openxmlformats.org/drawingml/2006/table">
            <a:tbl>
              <a:tblPr/>
              <a:tblGrid>
                <a:gridCol w="2736000">
                  <a:extLst>
                    <a:ext uri="{9D8B030D-6E8A-4147-A177-3AD203B41FA5}">
                      <a16:colId xmlns:a16="http://schemas.microsoft.com/office/drawing/2014/main" val="20000"/>
                    </a:ext>
                  </a:extLst>
                </a:gridCol>
                <a:gridCol w="2736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tblGrid>
              <a:tr h="1155600">
                <a:tc>
                  <a:txBody>
                    <a:bodyPr/>
                    <a:lstStyle/>
                    <a:p>
                      <a:endParaRPr/>
                    </a:p>
                    <a:p>
                      <a:pPr algn="ctr"/>
                      <a:r>
                        <a:rPr lang="cs-CZ" sz="2200" b="1">
                          <a:latin typeface="Arial"/>
                        </a:rPr>
                        <a:t>Řádek</a:t>
                      </a:r>
                      <a:endParaRPr/>
                    </a:p>
                  </a:txBody>
                  <a:tcPr/>
                </a:tc>
                <a:tc>
                  <a:txBody>
                    <a:bodyPr/>
                    <a:lstStyle/>
                    <a:p>
                      <a:pPr algn="ctr"/>
                      <a:r>
                        <a:rPr lang="cs-CZ" sz="2200" b="1">
                          <a:latin typeface="Arial"/>
                        </a:rPr>
                        <a:t>Popis položky</a:t>
                      </a:r>
                      <a:endParaRPr/>
                    </a:p>
                  </a:txBody>
                  <a:tcPr/>
                </a:tc>
                <a:tc>
                  <a:txBody>
                    <a:bodyPr/>
                    <a:lstStyle/>
                    <a:p>
                      <a:pPr algn="ctr"/>
                      <a:r>
                        <a:rPr lang="cs-CZ" sz="2200" b="1">
                          <a:latin typeface="Arial"/>
                        </a:rPr>
                        <a:t>Částka</a:t>
                      </a:r>
                      <a:endParaRPr/>
                    </a:p>
                  </a:txBody>
                  <a:tcPr/>
                </a:tc>
                <a:extLst>
                  <a:ext uri="{0D108BD9-81ED-4DB2-BD59-A6C34878D82A}">
                    <a16:rowId xmlns:a16="http://schemas.microsoft.com/office/drawing/2014/main" val="10000"/>
                  </a:ext>
                </a:extLst>
              </a:tr>
              <a:tr h="715320">
                <a:tc>
                  <a:txBody>
                    <a:bodyPr/>
                    <a:lstStyle/>
                    <a:p>
                      <a:r>
                        <a:rPr lang="cs-CZ" sz="2200">
                          <a:latin typeface="Arial"/>
                        </a:rPr>
                        <a:t>A I</a:t>
                      </a:r>
                      <a:endParaRPr/>
                    </a:p>
                  </a:txBody>
                  <a:tcPr/>
                </a:tc>
                <a:tc>
                  <a:txBody>
                    <a:bodyPr/>
                    <a:lstStyle/>
                    <a:p>
                      <a:r>
                        <a:rPr lang="cs-CZ" sz="2200">
                          <a:latin typeface="Arial"/>
                        </a:rPr>
                        <a:t>základní kapitál</a:t>
                      </a:r>
                      <a:endParaRPr/>
                    </a:p>
                  </a:txBody>
                  <a:tcPr/>
                </a:tc>
                <a:tc>
                  <a:txBody>
                    <a:bodyPr/>
                    <a:lstStyle/>
                    <a:p>
                      <a:r>
                        <a:rPr lang="cs-CZ" sz="2200">
                          <a:latin typeface="Arial"/>
                        </a:rPr>
                        <a:t>500</a:t>
                      </a:r>
                      <a:endParaRPr/>
                    </a:p>
                  </a:txBody>
                  <a:tcPr/>
                </a:tc>
                <a:extLst>
                  <a:ext uri="{0D108BD9-81ED-4DB2-BD59-A6C34878D82A}">
                    <a16:rowId xmlns:a16="http://schemas.microsoft.com/office/drawing/2014/main" val="10001"/>
                  </a:ext>
                </a:extLst>
              </a:tr>
              <a:tr h="715320">
                <a:tc>
                  <a:txBody>
                    <a:bodyPr/>
                    <a:lstStyle/>
                    <a:p>
                      <a:r>
                        <a:rPr lang="cs-CZ" sz="2200">
                          <a:latin typeface="Arial"/>
                        </a:rPr>
                        <a:t>A II</a:t>
                      </a:r>
                      <a:endParaRPr/>
                    </a:p>
                  </a:txBody>
                  <a:tcPr/>
                </a:tc>
                <a:tc>
                  <a:txBody>
                    <a:bodyPr/>
                    <a:lstStyle/>
                    <a:p>
                      <a:r>
                        <a:rPr lang="cs-CZ" sz="2200">
                          <a:latin typeface="Arial"/>
                        </a:rPr>
                        <a:t>kapitálové fondy</a:t>
                      </a:r>
                      <a:endParaRPr/>
                    </a:p>
                  </a:txBody>
                  <a:tcPr/>
                </a:tc>
                <a:tc>
                  <a:txBody>
                    <a:bodyPr/>
                    <a:lstStyle/>
                    <a:p>
                      <a:r>
                        <a:rPr lang="cs-CZ" sz="2200">
                          <a:latin typeface="Arial"/>
                        </a:rPr>
                        <a:t>170</a:t>
                      </a:r>
                      <a:endParaRPr/>
                    </a:p>
                  </a:txBody>
                  <a:tcPr/>
                </a:tc>
                <a:extLst>
                  <a:ext uri="{0D108BD9-81ED-4DB2-BD59-A6C34878D82A}">
                    <a16:rowId xmlns:a16="http://schemas.microsoft.com/office/drawing/2014/main" val="10002"/>
                  </a:ext>
                </a:extLst>
              </a:tr>
              <a:tr h="715320">
                <a:tc>
                  <a:txBody>
                    <a:bodyPr/>
                    <a:lstStyle/>
                    <a:p>
                      <a:r>
                        <a:rPr lang="cs-CZ" sz="2200">
                          <a:latin typeface="Arial"/>
                        </a:rPr>
                        <a:t>A III</a:t>
                      </a:r>
                      <a:endParaRPr/>
                    </a:p>
                  </a:txBody>
                  <a:tcPr/>
                </a:tc>
                <a:tc>
                  <a:txBody>
                    <a:bodyPr/>
                    <a:lstStyle/>
                    <a:p>
                      <a:r>
                        <a:rPr lang="cs-CZ" sz="2200">
                          <a:latin typeface="Arial"/>
                        </a:rPr>
                        <a:t>fondy ze zisku</a:t>
                      </a:r>
                      <a:endParaRPr/>
                    </a:p>
                  </a:txBody>
                  <a:tcPr/>
                </a:tc>
                <a:tc>
                  <a:txBody>
                    <a:bodyPr/>
                    <a:lstStyle/>
                    <a:p>
                      <a:r>
                        <a:rPr lang="cs-CZ" sz="2200">
                          <a:latin typeface="Arial"/>
                        </a:rPr>
                        <a:t>30</a:t>
                      </a:r>
                      <a:endParaRPr/>
                    </a:p>
                  </a:txBody>
                  <a:tcPr/>
                </a:tc>
                <a:extLst>
                  <a:ext uri="{0D108BD9-81ED-4DB2-BD59-A6C34878D82A}">
                    <a16:rowId xmlns:a16="http://schemas.microsoft.com/office/drawing/2014/main" val="10003"/>
                  </a:ext>
                </a:extLst>
              </a:tr>
              <a:tr h="1155600">
                <a:tc>
                  <a:txBody>
                    <a:bodyPr/>
                    <a:lstStyle/>
                    <a:p>
                      <a:r>
                        <a:rPr lang="cs-CZ" sz="2200">
                          <a:latin typeface="Arial"/>
                        </a:rPr>
                        <a:t>A IV</a:t>
                      </a:r>
                      <a:endParaRPr/>
                    </a:p>
                  </a:txBody>
                  <a:tcPr/>
                </a:tc>
                <a:tc>
                  <a:txBody>
                    <a:bodyPr/>
                    <a:lstStyle/>
                    <a:p>
                      <a:r>
                        <a:rPr lang="cs-CZ" sz="2200">
                          <a:latin typeface="Arial"/>
                        </a:rPr>
                        <a:t>výsledek hospodaření minulých let  </a:t>
                      </a:r>
                      <a:endParaRPr/>
                    </a:p>
                  </a:txBody>
                  <a:tcPr/>
                </a:tc>
                <a:tc>
                  <a:txBody>
                    <a:bodyPr/>
                    <a:lstStyle/>
                    <a:p>
                      <a:r>
                        <a:rPr lang="cs-CZ" sz="2200">
                          <a:latin typeface="Arial"/>
                        </a:rPr>
                        <a:t>100</a:t>
                      </a:r>
                      <a:endParaRPr/>
                    </a:p>
                  </a:txBody>
                  <a:tcPr/>
                </a:tc>
                <a:extLst>
                  <a:ext uri="{0D108BD9-81ED-4DB2-BD59-A6C34878D82A}">
                    <a16:rowId xmlns:a16="http://schemas.microsoft.com/office/drawing/2014/main" val="10004"/>
                  </a:ext>
                </a:extLst>
              </a:tr>
              <a:tr h="1158840">
                <a:tc>
                  <a:txBody>
                    <a:bodyPr/>
                    <a:lstStyle/>
                    <a:p>
                      <a:r>
                        <a:rPr lang="cs-CZ" sz="2200">
                          <a:latin typeface="Arial"/>
                        </a:rPr>
                        <a:t>A V</a:t>
                      </a:r>
                      <a:endParaRPr/>
                    </a:p>
                  </a:txBody>
                  <a:tcPr/>
                </a:tc>
                <a:tc>
                  <a:txBody>
                    <a:bodyPr/>
                    <a:lstStyle/>
                    <a:p>
                      <a:r>
                        <a:rPr lang="cs-CZ" sz="2200">
                          <a:latin typeface="Arial"/>
                        </a:rPr>
                        <a:t>výsledek hospodaření běžného účetního období</a:t>
                      </a:r>
                      <a:endParaRPr/>
                    </a:p>
                  </a:txBody>
                  <a:tcPr/>
                </a:tc>
                <a:tc>
                  <a:txBody>
                    <a:bodyPr/>
                    <a:lstStyle/>
                    <a:p>
                      <a:r>
                        <a:rPr lang="cs-CZ" sz="2200">
                          <a:latin typeface="Arial"/>
                        </a:rPr>
                        <a:t>-80</a:t>
                      </a:r>
                      <a:endParaRPr/>
                    </a:p>
                  </a:txBody>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381600" y="15372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K čemu je dobrá znalost ekonomie</a:t>
            </a:r>
            <a:endParaRPr/>
          </a:p>
        </p:txBody>
      </p:sp>
      <p:sp>
        <p:nvSpPr>
          <p:cNvPr id="162" name="CustomShape 2"/>
          <p:cNvSpPr/>
          <p:nvPr/>
        </p:nvSpPr>
        <p:spPr>
          <a:xfrm>
            <a:off x="251640" y="1224000"/>
            <a:ext cx="9107640" cy="558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endParaRPr/>
          </a:p>
          <a:p>
            <a:pPr algn="just">
              <a:lnSpc>
                <a:spcPct val="100000"/>
              </a:lnSpc>
            </a:pPr>
            <a:r>
              <a:rPr lang="cs-CZ" sz="2400" strike="noStrike">
                <a:solidFill>
                  <a:srgbClr val="000000"/>
                </a:solidFill>
                <a:latin typeface="Calibri"/>
                <a:ea typeface="Arial"/>
              </a:rPr>
              <a:t>- schopnost využít informací, které zajišťuje právní úprava veřejných rejstříků a jiných veřejných informačních zdrojů</a:t>
            </a:r>
            <a:endParaRPr/>
          </a:p>
          <a:p>
            <a:pPr algn="just">
              <a:lnSpc>
                <a:spcPct val="100000"/>
              </a:lnSpc>
            </a:pPr>
            <a:endParaRPr/>
          </a:p>
          <a:p>
            <a:pPr algn="just">
              <a:lnSpc>
                <a:spcPct val="100000"/>
              </a:lnSpc>
            </a:pPr>
            <a:r>
              <a:rPr lang="cs-CZ" sz="2400" strike="noStrike">
                <a:solidFill>
                  <a:srgbClr val="FF3333"/>
                </a:solidFill>
                <a:latin typeface="Calibri"/>
                <a:ea typeface="Arial"/>
              </a:rPr>
              <a:t>Příklad: výpočty poměrových ukazatelů, doporučení vyplývající z bilančních pravidel</a:t>
            </a:r>
            <a:endParaRPr/>
          </a:p>
          <a:p>
            <a:pPr>
              <a:lnSpc>
                <a:spcPct val="100000"/>
              </a:lnSpc>
            </a:pPr>
            <a:endParaRPr/>
          </a:p>
        </p:txBody>
      </p:sp>
      <p:sp>
        <p:nvSpPr>
          <p:cNvPr id="163" name="CustomShape 3"/>
          <p:cNvSpPr/>
          <p:nvPr/>
        </p:nvSpPr>
        <p:spPr>
          <a:xfrm>
            <a:off x="395640" y="1628640"/>
            <a:ext cx="3671280" cy="455400"/>
          </a:xfrm>
          <a:prstGeom prst="rect">
            <a:avLst/>
          </a:prstGeom>
          <a:noFill/>
          <a:ln>
            <a:noFill/>
          </a:ln>
        </p:spPr>
        <p:style>
          <a:lnRef idx="0">
            <a:scrgbClr r="0" g="0" b="0"/>
          </a:lnRef>
          <a:fillRef idx="0">
            <a:scrgbClr r="0" g="0" b="0"/>
          </a:fillRef>
          <a:effectRef idx="0">
            <a:scrgbClr r="0" g="0" b="0"/>
          </a:effectRef>
          <a:fontRef idx="minor"/>
        </p:style>
      </p:sp>
      <p:sp>
        <p:nvSpPr>
          <p:cNvPr id="164" name="CustomShape 4"/>
          <p:cNvSpPr/>
          <p:nvPr/>
        </p:nvSpPr>
        <p:spPr>
          <a:xfrm>
            <a:off x="251640" y="5733360"/>
            <a:ext cx="8352000" cy="4554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381600" y="15372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K čemu je dobrá znalost ekonomie</a:t>
            </a:r>
            <a:endParaRPr/>
          </a:p>
        </p:txBody>
      </p:sp>
      <p:sp>
        <p:nvSpPr>
          <p:cNvPr id="166" name="CustomShape 2"/>
          <p:cNvSpPr/>
          <p:nvPr/>
        </p:nvSpPr>
        <p:spPr>
          <a:xfrm>
            <a:off x="251640" y="1224000"/>
            <a:ext cx="9107640" cy="704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400" strike="noStrike">
                <a:solidFill>
                  <a:srgbClr val="000000"/>
                </a:solidFill>
                <a:latin typeface="Calibri"/>
                <a:ea typeface="Arial"/>
              </a:rPr>
              <a:t>- využití ekonomických znalostí v legislativě a přesnější formulaci právních pravidel chování</a:t>
            </a:r>
            <a:endParaRPr/>
          </a:p>
          <a:p>
            <a:pPr algn="just">
              <a:lnSpc>
                <a:spcPct val="100000"/>
              </a:lnSpc>
            </a:pPr>
            <a:r>
              <a:rPr lang="cs-CZ" sz="2400" strike="noStrike">
                <a:solidFill>
                  <a:srgbClr val="FF3333"/>
                </a:solidFill>
                <a:latin typeface="Calibri"/>
                <a:ea typeface="Arial"/>
              </a:rPr>
              <a:t>Příklad: nutnost používat totožnou terminologii v předpisech o účetnictví i souvisejících předpisech soukromého práva</a:t>
            </a:r>
            <a:endParaRPr/>
          </a:p>
          <a:p>
            <a:pPr algn="just">
              <a:lnSpc>
                <a:spcPct val="100000"/>
              </a:lnSpc>
            </a:pPr>
            <a:endParaRPr/>
          </a:p>
          <a:p>
            <a:pPr algn="just">
              <a:lnSpc>
                <a:spcPct val="100000"/>
              </a:lnSpc>
            </a:pPr>
            <a:r>
              <a:rPr lang="cs-CZ" sz="2400" strike="noStrike">
                <a:solidFill>
                  <a:srgbClr val="000000"/>
                </a:solidFill>
                <a:latin typeface="Calibri"/>
                <a:ea typeface="Arial"/>
              </a:rPr>
              <a:t>- schopnost vidět jednotlivé právní případy nejen jako právní problémy, ale v širší souvislosti ekonomického prostředí</a:t>
            </a:r>
            <a:endParaRPr/>
          </a:p>
          <a:p>
            <a:pPr algn="just">
              <a:lnSpc>
                <a:spcPct val="100000"/>
              </a:lnSpc>
            </a:pPr>
            <a:r>
              <a:rPr lang="cs-CZ" sz="2400" strike="noStrike">
                <a:solidFill>
                  <a:srgbClr val="FF3333"/>
                </a:solidFill>
                <a:latin typeface="Calibri"/>
                <a:ea typeface="Arial"/>
              </a:rPr>
              <a:t>Příklad: předběžné kalkulace nákladů a výnosů u podnikatelských záměrů, pokud se pro účely podnikání zakládají obchodní korporace a hledají se jejich nejvhodnější formy.</a:t>
            </a:r>
            <a:endParaRPr/>
          </a:p>
          <a:p>
            <a:pPr algn="just">
              <a:lnSpc>
                <a:spcPct val="100000"/>
              </a:lnSpc>
            </a:pPr>
            <a:endParaRPr/>
          </a:p>
          <a:p>
            <a:pPr algn="just">
              <a:lnSpc>
                <a:spcPct val="100000"/>
              </a:lnSpc>
            </a:pPr>
            <a:r>
              <a:rPr lang="cs-CZ" sz="2400" strike="noStrike">
                <a:solidFill>
                  <a:srgbClr val="000000"/>
                </a:solidFill>
                <a:latin typeface="Calibri"/>
                <a:ea typeface="Arial"/>
              </a:rPr>
              <a:t>- využití při rozhodování sporů </a:t>
            </a:r>
            <a:endParaRPr/>
          </a:p>
          <a:p>
            <a:pPr algn="just">
              <a:lnSpc>
                <a:spcPct val="100000"/>
              </a:lnSpc>
            </a:pPr>
            <a:r>
              <a:rPr lang="cs-CZ" sz="2400" strike="noStrike">
                <a:solidFill>
                  <a:srgbClr val="FF3333"/>
                </a:solidFill>
                <a:latin typeface="Calibri"/>
                <a:ea typeface="Arial"/>
              </a:rPr>
              <a:t>Příklad: schopnost správně formulovat zadání pro znalce</a:t>
            </a:r>
            <a:endParaRPr/>
          </a:p>
          <a:p>
            <a:pPr algn="just">
              <a:lnSpc>
                <a:spcPct val="100000"/>
              </a:lnSpc>
            </a:pPr>
            <a:endParaRPr/>
          </a:p>
          <a:p>
            <a:pPr algn="just">
              <a:lnSpc>
                <a:spcPct val="100000"/>
              </a:lnSpc>
            </a:pPr>
            <a:r>
              <a:rPr lang="cs-CZ" sz="2400" strike="noStrike">
                <a:solidFill>
                  <a:srgbClr val="000000"/>
                </a:solidFill>
                <a:latin typeface="Calibri"/>
                <a:ea typeface="Arial"/>
              </a:rPr>
              <a:t>- znalosti z obou oblastí se předpokládají u specifických oborů, např. bankovnictví, pojišťovnictví, obchodování s cennými papíry</a:t>
            </a:r>
            <a:endParaRPr/>
          </a:p>
          <a:p>
            <a:pPr algn="just">
              <a:lnSpc>
                <a:spcPct val="100000"/>
              </a:lnSpc>
            </a:pPr>
            <a:endParaRPr/>
          </a:p>
          <a:p>
            <a:pPr algn="just">
              <a:lnSpc>
                <a:spcPct val="100000"/>
              </a:lnSpc>
            </a:pPr>
            <a:endParaRPr/>
          </a:p>
          <a:p>
            <a:pPr>
              <a:lnSpc>
                <a:spcPct val="100000"/>
              </a:lnSpc>
            </a:pPr>
            <a:endParaRPr/>
          </a:p>
        </p:txBody>
      </p:sp>
      <p:sp>
        <p:nvSpPr>
          <p:cNvPr id="167" name="CustomShape 3"/>
          <p:cNvSpPr/>
          <p:nvPr/>
        </p:nvSpPr>
        <p:spPr>
          <a:xfrm>
            <a:off x="395640" y="1628640"/>
            <a:ext cx="3671280" cy="455400"/>
          </a:xfrm>
          <a:prstGeom prst="rect">
            <a:avLst/>
          </a:prstGeom>
          <a:noFill/>
          <a:ln>
            <a:noFill/>
          </a:ln>
        </p:spPr>
        <p:style>
          <a:lnRef idx="0">
            <a:scrgbClr r="0" g="0" b="0"/>
          </a:lnRef>
          <a:fillRef idx="0">
            <a:scrgbClr r="0" g="0" b="0"/>
          </a:fillRef>
          <a:effectRef idx="0">
            <a:scrgbClr r="0" g="0" b="0"/>
          </a:effectRef>
          <a:fontRef idx="minor"/>
        </p:style>
      </p:sp>
      <p:sp>
        <p:nvSpPr>
          <p:cNvPr id="168" name="CustomShape 4"/>
          <p:cNvSpPr/>
          <p:nvPr/>
        </p:nvSpPr>
        <p:spPr>
          <a:xfrm>
            <a:off x="251640" y="5733360"/>
            <a:ext cx="8352000" cy="45540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a:t>
            </a:r>
            <a:endParaRPr/>
          </a:p>
        </p:txBody>
      </p:sp>
      <p:sp>
        <p:nvSpPr>
          <p:cNvPr id="170" name="CustomShape 2"/>
          <p:cNvSpPr/>
          <p:nvPr/>
        </p:nvSpPr>
        <p:spPr>
          <a:xfrm>
            <a:off x="467640" y="1628640"/>
            <a:ext cx="8063640" cy="376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buFont typeface="StarSymbol"/>
              <a:buChar char="-"/>
            </a:pPr>
            <a:r>
              <a:rPr lang="cs-CZ" sz="2400" strike="noStrike">
                <a:solidFill>
                  <a:srgbClr val="000000"/>
                </a:solidFill>
                <a:latin typeface="Calibri"/>
                <a:ea typeface="DejaVu Sans"/>
              </a:rPr>
              <a:t>Úprava právního postavení členů  orgánů obchodních korporací</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Úprava obchodní firmy</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Úprava pravidel pro nekalou soutěž</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Pravidla pro oprávněné podnikání</a:t>
            </a:r>
            <a:endParaRPr/>
          </a:p>
          <a:p>
            <a:pPr algn="just">
              <a:lnSpc>
                <a:spcPct val="100000"/>
              </a:lnSpc>
            </a:pPr>
            <a:endParaRPr/>
          </a:p>
          <a:p>
            <a:pPr algn="just">
              <a:lnSpc>
                <a:spcPct val="100000"/>
              </a:lnSpc>
              <a:buFont typeface="StarSymbol"/>
              <a:buChar char="-"/>
            </a:pPr>
            <a:r>
              <a:rPr lang="cs-CZ" sz="2400" strike="noStrike">
                <a:solidFill>
                  <a:srgbClr val="000000"/>
                </a:solidFill>
                <a:latin typeface="Calibri"/>
                <a:ea typeface="DejaVu Sans"/>
              </a:rPr>
              <a:t>Ekonomické limity právní regulace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57200" y="274680"/>
            <a:ext cx="822852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000000"/>
                </a:solidFill>
                <a:latin typeface="Calibri"/>
                <a:ea typeface="DejaVu Sans"/>
              </a:rPr>
              <a:t>Příklady vzájemných souvislostí </a:t>
            </a:r>
            <a:endParaRPr/>
          </a:p>
          <a:p>
            <a:pPr algn="ctr">
              <a:lnSpc>
                <a:spcPct val="100000"/>
              </a:lnSpc>
            </a:pPr>
            <a:r>
              <a:rPr lang="cs-CZ" sz="4400" strike="noStrike">
                <a:solidFill>
                  <a:srgbClr val="000000"/>
                </a:solidFill>
                <a:latin typeface="Calibri"/>
                <a:ea typeface="DejaVu Sans"/>
              </a:rPr>
              <a:t>§ 66 ZOK</a:t>
            </a:r>
            <a:endParaRPr/>
          </a:p>
        </p:txBody>
      </p:sp>
      <p:sp>
        <p:nvSpPr>
          <p:cNvPr id="172" name="CustomShape 2"/>
          <p:cNvSpPr/>
          <p:nvPr/>
        </p:nvSpPr>
        <p:spPr>
          <a:xfrm>
            <a:off x="576000" y="1584000"/>
            <a:ext cx="9287280" cy="4053240"/>
          </a:xfrm>
          <a:prstGeom prst="rect">
            <a:avLst/>
          </a:prstGeom>
          <a:noFill/>
          <a:ln>
            <a:noFill/>
          </a:ln>
        </p:spPr>
        <p:style>
          <a:lnRef idx="0">
            <a:scrgbClr r="0" g="0" b="0"/>
          </a:lnRef>
          <a:fillRef idx="0">
            <a:scrgbClr r="0" g="0" b="0"/>
          </a:fillRef>
          <a:effectRef idx="0">
            <a:scrgbClr r="0" g="0" b="0"/>
          </a:effectRef>
          <a:fontRef idx="minor"/>
        </p:style>
      </p:sp>
      <p:sp>
        <p:nvSpPr>
          <p:cNvPr id="173" name="CustomShape 3"/>
          <p:cNvSpPr/>
          <p:nvPr/>
        </p:nvSpPr>
        <p:spPr>
          <a:xfrm>
            <a:off x="576000" y="1440000"/>
            <a:ext cx="8927640" cy="5445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sz="2000" b="1" strike="noStrike">
                <a:latin typeface="ArialMT"/>
                <a:ea typeface="ArialMT"/>
              </a:rPr>
              <a:t>(1)</a:t>
            </a:r>
            <a:r>
              <a:rPr lang="cs-CZ" sz="2000" strike="noStrike">
                <a:latin typeface="ArialMT"/>
                <a:ea typeface="ArialMT"/>
              </a:rPr>
              <a:t> Přispěl-li člen statutárního orgánu porušením svých povinností k úpadku obchodní korporace a bylo-li v insolvenčním řízení již rozhodnuto o způsobu řešení úpadku obchodní korporace, insolvenční soud na návrh insolvenčního správce</a:t>
            </a:r>
            <a:endParaRPr/>
          </a:p>
          <a:p>
            <a:pPr algn="just">
              <a:lnSpc>
                <a:spcPct val="100000"/>
              </a:lnSpc>
            </a:pPr>
            <a:endParaRPr/>
          </a:p>
          <a:p>
            <a:pPr algn="just">
              <a:lnSpc>
                <a:spcPct val="100000"/>
              </a:lnSpc>
            </a:pPr>
            <a:r>
              <a:rPr lang="cs-CZ" sz="2000" b="1" strike="noStrike">
                <a:latin typeface="ArialMT"/>
                <a:ea typeface="ArialMT"/>
              </a:rPr>
              <a:t>a)</a:t>
            </a:r>
            <a:r>
              <a:rPr lang="cs-CZ" sz="2000" strike="noStrike">
                <a:latin typeface="ArialMT"/>
                <a:ea typeface="ArialMT"/>
              </a:rPr>
              <a:t> rozhodne o povinnosti tohoto člena vydat do majetkové podstaty prospěch získaný ze smlouvy o výkonu funkce, jakož i případný jiný prospěch, který od obchodní korporace obdržel, a to až za období 2 let zpět před zahájením insolvenčního řízení, jedná-li se o insolvenční řízení zahájené na návrh jiné osoby než dlužníka; není-li vydání prospěchu možné, nahradí jej člen statutárního orgánu v penězích, a</a:t>
            </a:r>
            <a:endParaRPr/>
          </a:p>
          <a:p>
            <a:pPr algn="just">
              <a:lnSpc>
                <a:spcPct val="100000"/>
              </a:lnSpc>
            </a:pPr>
            <a:endParaRPr/>
          </a:p>
          <a:p>
            <a:pPr algn="just">
              <a:lnSpc>
                <a:spcPct val="100000"/>
              </a:lnSpc>
            </a:pPr>
            <a:r>
              <a:rPr lang="cs-CZ" sz="2000" b="1" strike="noStrike">
                <a:latin typeface="ArialMT"/>
                <a:ea typeface="ArialMT"/>
              </a:rPr>
              <a:t>b)</a:t>
            </a:r>
            <a:r>
              <a:rPr lang="cs-CZ" sz="2000" strike="noStrike">
                <a:latin typeface="ArialMT"/>
                <a:ea typeface="ArialMT"/>
              </a:rPr>
              <a:t> byl-li na majetek obchodní korporace prohlášen konkurs, může také rozhodnout, že tento člen je povinen poskytnout do majetkové podstaty plnění až do výše rozdílu mezi souhrnem dluhů a hodnotou majetku obchodní korporace; při určení výše plnění insolvenční soud přihlédne zejména k tomu, jakou měrou přispělo porušení povinnosti k nedostatečné výši majetkové podstaty.</a:t>
            </a:r>
            <a:endParaRPr/>
          </a:p>
          <a:p>
            <a:pPr algn="just">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1160</Words>
  <Application>Microsoft Office PowerPoint</Application>
  <PresentationFormat>Vlastní</PresentationFormat>
  <Paragraphs>106</Paragraphs>
  <Slides>15</Slides>
  <Notes>0</Notes>
  <HiddenSlides>0</HiddenSlides>
  <MMClips>0</MMClips>
  <ScaleCrop>false</ScaleCrop>
  <HeadingPairs>
    <vt:vector size="6" baseType="variant">
      <vt:variant>
        <vt:lpstr>Použitá písma</vt:lpstr>
      </vt:variant>
      <vt:variant>
        <vt:i4>6</vt:i4>
      </vt:variant>
      <vt:variant>
        <vt:lpstr>Motiv</vt:lpstr>
      </vt:variant>
      <vt:variant>
        <vt:i4>4</vt:i4>
      </vt:variant>
      <vt:variant>
        <vt:lpstr>Nadpisy snímků</vt:lpstr>
      </vt:variant>
      <vt:variant>
        <vt:i4>15</vt:i4>
      </vt:variant>
    </vt:vector>
  </HeadingPairs>
  <TitlesOfParts>
    <vt:vector size="25" baseType="lpstr">
      <vt:lpstr>Arial</vt:lpstr>
      <vt:lpstr>ArialMT</vt:lpstr>
      <vt:lpstr>Calibri</vt:lpstr>
      <vt:lpstr>DejaVu Sans</vt:lpstr>
      <vt:lpstr>StarSymbol</vt:lpstr>
      <vt:lpstr>TimesNewRomanPSMT</vt:lpstr>
      <vt:lpstr>Office Theme</vt:lpstr>
      <vt:lpstr>Office Theme</vt:lpstr>
      <vt:lpstr>Office Theme</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Eva Tomášková</dc:creator>
  <cp:lastModifiedBy>Eva Tomášková</cp:lastModifiedBy>
  <cp:revision>1</cp:revision>
  <dcterms:modified xsi:type="dcterms:W3CDTF">2022-02-23T10:39:54Z</dcterms:modified>
</cp:coreProperties>
</file>