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72" r:id="rId3"/>
    <p:sldId id="258" r:id="rId4"/>
    <p:sldId id="259" r:id="rId5"/>
    <p:sldId id="260" r:id="rId6"/>
    <p:sldId id="261" r:id="rId7"/>
    <p:sldId id="262" r:id="rId8"/>
    <p:sldId id="273" r:id="rId9"/>
    <p:sldId id="274" r:id="rId10"/>
    <p:sldId id="266" r:id="rId11"/>
    <p:sldId id="267" r:id="rId12"/>
    <p:sldId id="268" r:id="rId13"/>
    <p:sldId id="275" r:id="rId14"/>
    <p:sldId id="269" r:id="rId15"/>
    <p:sldId id="271" r:id="rId16"/>
    <p:sldId id="278" r:id="rId17"/>
    <p:sldId id="279" r:id="rId18"/>
    <p:sldId id="290" r:id="rId19"/>
    <p:sldId id="289" r:id="rId20"/>
    <p:sldId id="292" r:id="rId21"/>
    <p:sldId id="280" r:id="rId22"/>
    <p:sldId id="281" r:id="rId23"/>
    <p:sldId id="293" r:id="rId24"/>
    <p:sldId id="282" r:id="rId25"/>
    <p:sldId id="276" r:id="rId26"/>
    <p:sldId id="345" r:id="rId27"/>
    <p:sldId id="296" r:id="rId28"/>
    <p:sldId id="344" r:id="rId29"/>
    <p:sldId id="285" r:id="rId30"/>
    <p:sldId id="286" r:id="rId31"/>
    <p:sldId id="327" r:id="rId32"/>
    <p:sldId id="287" r:id="rId33"/>
    <p:sldId id="295" r:id="rId34"/>
    <p:sldId id="340" r:id="rId35"/>
    <p:sldId id="342" r:id="rId36"/>
    <p:sldId id="291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C9C55-6B3F-45F2-A146-0D4FECA2C04C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8C7F7-7BA3-4B60-A964-21CB91F32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218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BBB2E3-43F3-41B7-B288-13938FA283D7}" type="slidenum">
              <a:rPr lang="cs-CZ" altLang="cs-CZ" smtClean="0"/>
              <a:pPr>
                <a:defRPr/>
              </a:pPr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3124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8C7F7-7BA3-4B60-A964-21CB91F32EA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157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04E04-3757-4881-B954-2BE18F167110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337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04E04-3757-4881-B954-2BE18F167110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337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04E04-3757-4881-B954-2BE18F167110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01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  <a:endParaRPr lang="cs-CZ" altLang="cs-CZ" noProof="0" dirty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2BC9F84-2313-4484-BF46-AF97B3CBA485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1102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.gov.cz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4338" y="6248400"/>
            <a:ext cx="6313487" cy="457200"/>
          </a:xfrm>
        </p:spPr>
        <p:txBody>
          <a:bodyPr/>
          <a:lstStyle/>
          <a:p>
            <a:pPr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MP615Z Správní právo I 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xfrm rot="20726080">
            <a:off x="6858000" y="6248400"/>
            <a:ext cx="1833563" cy="457200"/>
          </a:xfrm>
        </p:spPr>
        <p:txBody>
          <a:bodyPr/>
          <a:lstStyle/>
          <a:p>
            <a:pPr>
              <a:defRPr/>
            </a:pPr>
            <a:fld id="{6067CDC1-3622-4B09-9268-C7AE6D086E74}" type="slidenum">
              <a:rPr lang="cs-CZ" altLang="cs-CZ"/>
              <a:pPr>
                <a:defRPr/>
              </a:pPr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7647" y="1844824"/>
            <a:ext cx="7643132" cy="3135825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cs-CZ" alt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MP615Z Správní právo I</a:t>
            </a:r>
            <a:r>
              <a:rPr lang="cs-CZ" altLang="cs-CZ" sz="27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sz="27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7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10. přednáška  </a:t>
            </a:r>
            <a:r>
              <a:rPr lang="cs-CZ" altLang="cs-CZ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29.4.2022</a:t>
            </a:r>
            <a:r>
              <a:rPr lang="cs-CZ" altLang="cs-CZ" sz="27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sz="27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sz="2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sz="2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sz="2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sz="3600" b="1" dirty="0"/>
              <a:t>Podíl občanů na veřejné správě</a:t>
            </a:r>
            <a:r>
              <a:rPr lang="cs-CZ" sz="2700" b="1" dirty="0"/>
              <a:t/>
            </a:r>
            <a:br>
              <a:rPr lang="cs-CZ" sz="2700" b="1" dirty="0"/>
            </a:br>
            <a:r>
              <a:rPr lang="cs-CZ" sz="2700" b="1" dirty="0"/>
              <a:t/>
            </a:r>
            <a:br>
              <a:rPr lang="cs-CZ" sz="2700" b="1" dirty="0"/>
            </a:br>
            <a:r>
              <a:rPr lang="cs-CZ" sz="2800" dirty="0"/>
              <a:t> </a:t>
            </a:r>
            <a:r>
              <a:rPr lang="cs-CZ" altLang="cs-CZ" sz="2700" b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doc.JUDr</a:t>
            </a:r>
            <a:r>
              <a:rPr lang="cs-CZ" altLang="cs-CZ" sz="27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Soňa Skulová, Ph.D.</a:t>
            </a:r>
            <a:br>
              <a:rPr lang="cs-CZ" altLang="cs-CZ" sz="27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cs-CZ" altLang="cs-CZ" sz="20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437112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1720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b="1" dirty="0"/>
              <a:t>I.3 Participace občanů na územní samosprávě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07342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sz="2800" b="1" dirty="0"/>
              <a:t>Povaha a formy vycházejí z povahy a  obecných znaků územní </a:t>
            </a: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</a:t>
            </a:r>
            <a:r>
              <a:rPr lang="cs-CZ" sz="2800" b="1" dirty="0"/>
              <a:t>správy:</a:t>
            </a:r>
          </a:p>
          <a:p>
            <a:pPr marL="0" indent="0" algn="just">
              <a:buNone/>
            </a:pPr>
            <a:endParaRPr lang="cs-CZ" sz="2800" b="1" dirty="0"/>
          </a:p>
          <a:p>
            <a:pPr lvl="0"/>
            <a:r>
              <a:rPr lang="cs-CZ" sz="2600" dirty="0"/>
              <a:t>je  výrazem </a:t>
            </a:r>
            <a:r>
              <a:rPr lang="cs-CZ" sz="2600" i="1" dirty="0"/>
              <a:t>decentralizace</a:t>
            </a:r>
            <a:r>
              <a:rPr lang="cs-CZ" sz="2600" dirty="0"/>
              <a:t> veřejné moci a správy,</a:t>
            </a:r>
          </a:p>
          <a:p>
            <a:pPr lvl="0"/>
            <a:r>
              <a:rPr lang="cs-CZ" sz="2600" dirty="0"/>
              <a:t>ÚSC </a:t>
            </a:r>
            <a:r>
              <a:rPr lang="cs-CZ" sz="2600" i="1" dirty="0"/>
              <a:t>nejsou součástí hierarchického systému</a:t>
            </a:r>
            <a:r>
              <a:rPr lang="cs-CZ" sz="2600" dirty="0"/>
              <a:t> státní správy,</a:t>
            </a:r>
          </a:p>
          <a:p>
            <a:pPr lvl="0" algn="just"/>
            <a:r>
              <a:rPr lang="cs-CZ" sz="2600" dirty="0"/>
              <a:t>zasahovat do výkonu územní samosprávy lze pouze na základě zákona,</a:t>
            </a:r>
          </a:p>
          <a:p>
            <a:pPr lvl="0" algn="just"/>
            <a:r>
              <a:rPr lang="cs-CZ" sz="2600" dirty="0"/>
              <a:t>stát vykonává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vůči ÚSC nikoliv řídící</a:t>
            </a:r>
            <a:r>
              <a:rPr lang="cs-CZ" sz="2600" dirty="0"/>
              <a:t>, ale dozorovou činnost, resp. může být uplatněn soudní přezkum ( „žaloby ve věcech samosprávy“ - § 67 </a:t>
            </a:r>
            <a:r>
              <a:rPr lang="cs-CZ" sz="2600" dirty="0" err="1"/>
              <a:t>s.ř.s</a:t>
            </a:r>
            <a:r>
              <a:rPr lang="cs-CZ" sz="2600" dirty="0"/>
              <a:t>.), </a:t>
            </a:r>
          </a:p>
          <a:p>
            <a:pPr lvl="0" algn="just"/>
            <a:r>
              <a:rPr lang="cs-CZ" sz="2600" dirty="0"/>
              <a:t>ÚSC jsou  </a:t>
            </a:r>
            <a:r>
              <a:rPr lang="cs-CZ" sz="2600" i="1" dirty="0"/>
              <a:t>veřejnoprávními korporacemi</a:t>
            </a:r>
            <a:r>
              <a:rPr lang="cs-CZ" sz="2600" dirty="0"/>
              <a:t>, s vlastním majetkem, samostatně hospodařící.</a:t>
            </a:r>
          </a:p>
          <a:p>
            <a:pPr lvl="0"/>
            <a:r>
              <a:rPr lang="cs-CZ" sz="2600" b="1" i="1" dirty="0"/>
              <a:t>osobní základ</a:t>
            </a:r>
            <a:r>
              <a:rPr lang="cs-CZ" sz="2600" dirty="0"/>
              <a:t> územní samosprávy – tvořený </a:t>
            </a:r>
            <a:r>
              <a:rPr lang="cs-CZ" sz="2600" i="1" dirty="0"/>
              <a:t>občany</a:t>
            </a:r>
            <a:r>
              <a:rPr lang="cs-CZ" sz="2600" dirty="0"/>
              <a:t> obce, kraje.</a:t>
            </a:r>
          </a:p>
          <a:p>
            <a:pPr marL="0" indent="0">
              <a:buNone/>
            </a:pPr>
            <a:r>
              <a:rPr lang="cs-CZ" sz="2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25942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sz="2400" b="1" dirty="0"/>
              <a:t>I.3 Participace občanů na územní samosprávě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2400" b="1" dirty="0"/>
              <a:t> vedle shora uvedených prostředků podílu na výkonu veřejné správy </a:t>
            </a:r>
            <a:r>
              <a:rPr lang="cs-CZ" sz="2400" dirty="0"/>
              <a:t>(právo na informace, petice, stížnosti) lze podíl uplatnit: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- prostřednictvím</a:t>
            </a:r>
            <a:r>
              <a:rPr lang="cs-CZ" sz="2400" b="1" dirty="0"/>
              <a:t> </a:t>
            </a:r>
            <a:r>
              <a:rPr lang="cs-CZ" sz="2400" b="1" i="1" dirty="0"/>
              <a:t>práv občana obce, resp. kraje </a:t>
            </a:r>
            <a:r>
              <a:rPr lang="cs-CZ" sz="2400" dirty="0"/>
              <a:t>- dle zákona o obcích (§ 16), zákona o krajích (§ 13)</a:t>
            </a:r>
            <a:r>
              <a:rPr lang="cs-CZ" sz="2400" b="1" dirty="0"/>
              <a:t>:</a:t>
            </a:r>
          </a:p>
          <a:p>
            <a:pPr marL="0" indent="0">
              <a:buNone/>
            </a:pPr>
            <a:endParaRPr lang="cs-CZ" sz="2400" dirty="0"/>
          </a:p>
          <a:p>
            <a:pPr lvl="0">
              <a:buFont typeface="Wingdings" pitchFamily="2" charset="2"/>
              <a:buChar char="§"/>
            </a:pPr>
            <a:r>
              <a:rPr lang="cs-CZ" sz="2400" dirty="0"/>
              <a:t>účast na </a:t>
            </a:r>
            <a:r>
              <a:rPr lang="cs-CZ" sz="2400" b="1" dirty="0"/>
              <a:t>volbách do zastupitelstva</a:t>
            </a:r>
            <a:r>
              <a:rPr lang="cs-CZ" sz="2400" dirty="0"/>
              <a:t> obce, resp. kraje:</a:t>
            </a:r>
          </a:p>
          <a:p>
            <a:pPr marL="0" indent="0" algn="just">
              <a:buNone/>
            </a:pPr>
            <a:r>
              <a:rPr lang="cs-CZ" sz="2400" dirty="0"/>
              <a:t>- zákon č. 491/2001 Sb., </a:t>
            </a:r>
            <a:r>
              <a:rPr lang="cs-CZ" sz="2400" i="1" dirty="0"/>
              <a:t>o volbách do zastupitelstev obcí </a:t>
            </a:r>
            <a:r>
              <a:rPr lang="cs-CZ" sz="2400" dirty="0"/>
              <a:t>a o změně některých zákonů, ve znění pozdějších předpisů /vztahuje se i na volby v </a:t>
            </a:r>
            <a:r>
              <a:rPr lang="cs-CZ" sz="2400" dirty="0" err="1"/>
              <a:t>hl.m</a:t>
            </a:r>
            <a:r>
              <a:rPr lang="cs-CZ" sz="2400" dirty="0"/>
              <a:t>. Praze/,</a:t>
            </a:r>
          </a:p>
          <a:p>
            <a:pPr marL="0" indent="0" algn="just">
              <a:buNone/>
            </a:pPr>
            <a:r>
              <a:rPr lang="cs-CZ" sz="2400" dirty="0"/>
              <a:t>- zákon č. 130/2000 Sb., </a:t>
            </a:r>
            <a:r>
              <a:rPr lang="cs-CZ" sz="2400" i="1" dirty="0"/>
              <a:t>o volbách do zastupitelstev krajů </a:t>
            </a:r>
            <a:r>
              <a:rPr lang="cs-CZ" sz="2400" dirty="0"/>
              <a:t>a o změně některých zákonů, ve znění pozdějších předpisů).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56002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08112"/>
          </a:xfrm>
        </p:spPr>
        <p:txBody>
          <a:bodyPr>
            <a:normAutofit/>
          </a:bodyPr>
          <a:lstStyle/>
          <a:p>
            <a:r>
              <a:rPr lang="cs-CZ" sz="2400" b="1" dirty="0"/>
              <a:t>I.3 Participace občanů na územní samosprávě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§"/>
            </a:pPr>
            <a:r>
              <a:rPr lang="cs-CZ" sz="2400" b="1" dirty="0"/>
              <a:t>hlasováním v místním či krajském referendu:</a:t>
            </a:r>
            <a:endParaRPr lang="cs-CZ" sz="2400" dirty="0"/>
          </a:p>
          <a:p>
            <a:pPr>
              <a:buFontTx/>
              <a:buChar char="-"/>
            </a:pPr>
            <a:endParaRPr lang="cs-CZ" sz="2000" dirty="0"/>
          </a:p>
          <a:p>
            <a:pPr>
              <a:buFontTx/>
              <a:buChar char="-"/>
            </a:pPr>
            <a:r>
              <a:rPr lang="cs-CZ" sz="2000" dirty="0"/>
              <a:t>zákon č. 22/2004 Sb., </a:t>
            </a:r>
            <a:r>
              <a:rPr lang="cs-CZ" sz="2000" i="1" dirty="0"/>
              <a:t>o místním referendu</a:t>
            </a:r>
            <a:r>
              <a:rPr lang="cs-CZ" sz="2000" dirty="0"/>
              <a:t>,  a o změně některých předpisů, ve znění pozdějších předpisů, </a:t>
            </a:r>
          </a:p>
          <a:p>
            <a:pPr>
              <a:buFontTx/>
              <a:buChar char="-"/>
            </a:pPr>
            <a:endParaRPr lang="cs-CZ" sz="2000" dirty="0"/>
          </a:p>
          <a:p>
            <a:pPr algn="just">
              <a:buFontTx/>
              <a:buChar char="-"/>
            </a:pPr>
            <a:r>
              <a:rPr lang="cs-CZ" sz="2000" dirty="0"/>
              <a:t>zákon č. 118/2010 Sb.,  </a:t>
            </a:r>
            <a:r>
              <a:rPr lang="cs-CZ" sz="2000" i="1" dirty="0"/>
              <a:t>o krajském referendu</a:t>
            </a:r>
            <a:r>
              <a:rPr lang="cs-CZ" sz="2000" dirty="0"/>
              <a:t>, a o změně některých zákonů,  ve znění pozdějších předpisů).</a:t>
            </a:r>
          </a:p>
          <a:p>
            <a:pPr marL="0" lvl="0" indent="0">
              <a:buNone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Lze pouze:</a:t>
            </a:r>
          </a:p>
          <a:p>
            <a:pPr lvl="0">
              <a:buFontTx/>
              <a:buChar char="-"/>
            </a:pPr>
            <a:r>
              <a:rPr lang="cs-CZ" sz="2000" i="1" dirty="0"/>
              <a:t>v otázkách samostatné působnosti</a:t>
            </a:r>
            <a:r>
              <a:rPr lang="cs-CZ" sz="2000" dirty="0"/>
              <a:t> </a:t>
            </a:r>
          </a:p>
          <a:p>
            <a:pPr marL="0" lvl="0" indent="0">
              <a:buNone/>
            </a:pPr>
            <a:r>
              <a:rPr lang="cs-CZ" sz="2000" dirty="0"/>
              <a:t> (avšak: nepřípustné u stanoveného okruhu záležitostí, např. místní poplatky, rozpočet, OZV, do uplynutí 24 měsíců od  rozhodnutí v minulém referendu …),</a:t>
            </a:r>
          </a:p>
          <a:p>
            <a:pPr lvl="0">
              <a:buFontTx/>
              <a:buChar char="-"/>
            </a:pPr>
            <a:r>
              <a:rPr lang="cs-CZ" sz="2000" dirty="0"/>
              <a:t>požadován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potřebný počet podpisů </a:t>
            </a:r>
            <a:r>
              <a:rPr lang="cs-CZ" sz="2000" dirty="0"/>
              <a:t>tzv. podporovatelů (u obce podle počtu obyvatel obce v rozmezí 6-30 %,  u krajů jednotně 6 %).</a:t>
            </a:r>
          </a:p>
          <a:p>
            <a:pPr marL="0" lv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3938461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087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08112"/>
          </a:xfrm>
        </p:spPr>
        <p:txBody>
          <a:bodyPr>
            <a:normAutofit/>
          </a:bodyPr>
          <a:lstStyle/>
          <a:p>
            <a:r>
              <a:rPr lang="cs-CZ" sz="2400" b="1" dirty="0"/>
              <a:t>I.3 Participace občanů na územní samosprávě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sz="2400" dirty="0"/>
          </a:p>
          <a:p>
            <a:pPr marL="0" lvl="0" indent="0">
              <a:buNone/>
            </a:pPr>
            <a:r>
              <a:rPr lang="cs-CZ" sz="2400" dirty="0"/>
              <a:t>Hlasováním v místním referendu:</a:t>
            </a:r>
          </a:p>
          <a:p>
            <a:pPr marL="0" lvl="0" indent="0">
              <a:buNone/>
            </a:pPr>
            <a:r>
              <a:rPr lang="cs-CZ" sz="2000" dirty="0"/>
              <a:t>- u sloučení obcí nebo návrhu na oddělení části obce – vyžaduje </a:t>
            </a:r>
            <a:r>
              <a:rPr lang="cs-CZ" sz="2000" i="1" dirty="0"/>
              <a:t>zákon obcích.</a:t>
            </a:r>
            <a:r>
              <a:rPr lang="cs-CZ" sz="2000" dirty="0"/>
              <a:t> </a:t>
            </a:r>
          </a:p>
          <a:p>
            <a:pPr marL="0" lvl="0" indent="0">
              <a:buNone/>
            </a:pPr>
            <a:endParaRPr lang="cs-CZ" sz="2000" i="1" dirty="0"/>
          </a:p>
          <a:p>
            <a:pPr marL="0" lvl="0" indent="0">
              <a:buNone/>
            </a:pPr>
            <a:r>
              <a:rPr lang="cs-CZ" sz="2000" i="1" dirty="0"/>
              <a:t>Právo hlasovat v referendu </a:t>
            </a:r>
            <a:r>
              <a:rPr lang="cs-CZ" sz="2000" dirty="0"/>
              <a:t>má každá osoba, která má zároveň právo volit do zastupitelstva příslušného ÚSC (tzv. „oprávněná osoba“). 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indent="0">
              <a:buNone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Právo volební a místní a krajské referendum </a:t>
            </a:r>
            <a:r>
              <a:rPr lang="cs-CZ" sz="2400" dirty="0"/>
              <a:t>– pod soudní ochranou: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„Soudnictví ve věcech volebních a ve věcech místního a krajského referenda „</a:t>
            </a:r>
            <a:r>
              <a:rPr lang="cs-CZ" sz="2000" dirty="0"/>
              <a:t> (§§ 88 – 93  </a:t>
            </a:r>
            <a:r>
              <a:rPr lang="cs-CZ" sz="2000" dirty="0" err="1"/>
              <a:t>s.ř.s</a:t>
            </a:r>
            <a:r>
              <a:rPr lang="cs-CZ" sz="2000" dirty="0"/>
              <a:t>.).  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3938461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3559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2400" b="1" dirty="0"/>
              <a:t>I.3 Participace občanů na územní samosprávě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Další práva občanů obce</a:t>
            </a:r>
            <a:r>
              <a:rPr lang="cs-CZ" sz="2000" dirty="0"/>
              <a:t>, resp. </a:t>
            </a:r>
            <a:r>
              <a:rPr lang="cs-CZ" sz="2000" b="1" dirty="0"/>
              <a:t>kraje</a:t>
            </a:r>
            <a:r>
              <a:rPr lang="cs-CZ" sz="2000" dirty="0"/>
              <a:t>:</a:t>
            </a:r>
            <a:r>
              <a:rPr lang="cs-CZ" sz="2000" b="1" dirty="0"/>
              <a:t> </a:t>
            </a:r>
          </a:p>
          <a:p>
            <a:pPr marL="0" indent="0">
              <a:buNone/>
            </a:pPr>
            <a:endParaRPr lang="cs-CZ" sz="2000" dirty="0"/>
          </a:p>
          <a:p>
            <a:pPr lvl="0" algn="just"/>
            <a:r>
              <a:rPr lang="cs-CZ" sz="2000" b="1" dirty="0"/>
              <a:t>účast na zasedání zastupitelstva</a:t>
            </a:r>
            <a:r>
              <a:rPr lang="cs-CZ" sz="2000" dirty="0"/>
              <a:t> a právo </a:t>
            </a:r>
            <a:r>
              <a:rPr lang="cs-CZ" sz="2000" b="1" dirty="0"/>
              <a:t>vyjadřovat  zde svá stanoviska</a:t>
            </a:r>
            <a:r>
              <a:rPr lang="cs-CZ" sz="2000" dirty="0"/>
              <a:t> k projednávaným věcem, </a:t>
            </a:r>
          </a:p>
          <a:p>
            <a:pPr lvl="0" algn="just"/>
            <a:r>
              <a:rPr lang="cs-CZ" sz="2000" dirty="0"/>
              <a:t>právo </a:t>
            </a:r>
            <a:r>
              <a:rPr lang="cs-CZ" sz="2000" b="1" dirty="0"/>
              <a:t>nahlížet do usnesení a zápisů z jednání zastupitelstva</a:t>
            </a:r>
            <a:r>
              <a:rPr lang="cs-CZ" sz="2000" dirty="0"/>
              <a:t> obce, do </a:t>
            </a:r>
            <a:r>
              <a:rPr lang="cs-CZ" sz="2000" b="1" dirty="0"/>
              <a:t>usnesení rady</a:t>
            </a:r>
            <a:r>
              <a:rPr lang="cs-CZ" sz="2000" dirty="0"/>
              <a:t> obce, výborů zastupitelstva obce a komisí rady obce a pořizovat si z nich výpisy, </a:t>
            </a:r>
          </a:p>
          <a:p>
            <a:pPr lvl="0"/>
            <a:r>
              <a:rPr lang="cs-CZ" sz="2000" dirty="0"/>
              <a:t>právo </a:t>
            </a:r>
            <a:r>
              <a:rPr lang="cs-CZ" sz="2000" b="1" dirty="0"/>
              <a:t>nahlížet do rozpočtu</a:t>
            </a:r>
            <a:r>
              <a:rPr lang="cs-CZ" sz="2000" dirty="0"/>
              <a:t> obce a do </a:t>
            </a:r>
            <a:r>
              <a:rPr lang="cs-CZ" sz="2000" b="1" dirty="0"/>
              <a:t>závěrečného účtu</a:t>
            </a:r>
            <a:r>
              <a:rPr lang="cs-CZ" sz="2000" dirty="0"/>
              <a:t> obce za uplynulý kalendářní rok,  </a:t>
            </a:r>
          </a:p>
          <a:p>
            <a:pPr lvl="0" algn="just"/>
            <a:r>
              <a:rPr lang="cs-CZ" sz="2000" dirty="0"/>
              <a:t>právo </a:t>
            </a:r>
            <a:r>
              <a:rPr lang="cs-CZ" sz="2000" b="1" dirty="0"/>
              <a:t>požadovat</a:t>
            </a:r>
            <a:r>
              <a:rPr lang="cs-CZ" sz="2000" dirty="0"/>
              <a:t> ( za stanovených podmínek) </a:t>
            </a:r>
            <a:r>
              <a:rPr lang="cs-CZ" sz="2000" b="1" dirty="0"/>
              <a:t>projednání určité záležitosti</a:t>
            </a:r>
            <a:r>
              <a:rPr lang="cs-CZ" sz="2000" dirty="0"/>
              <a:t> v oblasti samostatné působnosti radou obce nebo zastupitelstvem obce </a:t>
            </a:r>
          </a:p>
          <a:p>
            <a:pPr lvl="0" algn="just"/>
            <a:r>
              <a:rPr lang="cs-CZ" sz="2000" dirty="0"/>
              <a:t>právo podávat orgánům obce </a:t>
            </a:r>
            <a:r>
              <a:rPr lang="cs-CZ" sz="2000" b="1" dirty="0"/>
              <a:t>návrhy, připomínky a podněty</a:t>
            </a:r>
            <a:r>
              <a:rPr lang="cs-CZ" sz="2000" dirty="0"/>
              <a:t> (vyřizují bezodkladně, nejdéle však do 60 dnů, z působnosti zastupitelstva - do 90 dnů).</a:t>
            </a:r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08568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I.3 Participace občanů na územní samosprávě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b="1" dirty="0"/>
              <a:t> + projev pasivního volebního práva </a:t>
            </a:r>
            <a:r>
              <a:rPr lang="cs-CZ" sz="2400" dirty="0"/>
              <a:t>-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právo podílet se</a:t>
            </a:r>
            <a:r>
              <a:rPr lang="cs-CZ" sz="2400" dirty="0"/>
              <a:t> na činnosti ÚSC v rámci:</a:t>
            </a:r>
          </a:p>
          <a:p>
            <a:pPr marL="0" lvl="0" indent="0">
              <a:buNone/>
            </a:pPr>
            <a:r>
              <a:rPr lang="cs-CZ" sz="2400" dirty="0"/>
              <a:t>- výkonu </a:t>
            </a:r>
            <a:r>
              <a:rPr lang="cs-CZ" sz="2400" b="1" dirty="0"/>
              <a:t>funkce člena zastupitelstva</a:t>
            </a:r>
            <a:r>
              <a:rPr lang="cs-CZ" sz="2400" dirty="0"/>
              <a:t> obce či kraje, </a:t>
            </a:r>
          </a:p>
          <a:p>
            <a:pPr marL="0" lvl="0" indent="0">
              <a:buNone/>
            </a:pPr>
            <a:r>
              <a:rPr lang="cs-CZ" sz="2400" dirty="0"/>
              <a:t>- výkonu </a:t>
            </a:r>
            <a:r>
              <a:rPr lang="cs-CZ" sz="2400" b="1" dirty="0"/>
              <a:t>funkce člena rady, výboru, komise</a:t>
            </a:r>
            <a:r>
              <a:rPr lang="cs-CZ" sz="2400" dirty="0"/>
              <a:t> či </a:t>
            </a:r>
            <a:r>
              <a:rPr lang="cs-CZ" sz="2400" b="1" dirty="0"/>
              <a:t>zvláštního orgánu</a:t>
            </a:r>
            <a:r>
              <a:rPr lang="cs-CZ" sz="2400" dirty="0"/>
              <a:t> obce nebo kraje. </a:t>
            </a:r>
          </a:p>
          <a:p>
            <a:pPr marL="0" lvl="0" indent="0">
              <a:buNone/>
            </a:pPr>
            <a:r>
              <a:rPr lang="cs-CZ" sz="2400" dirty="0"/>
              <a:t>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cs-CZ" sz="2400" b="1" dirty="0"/>
              <a:t> </a:t>
            </a:r>
            <a:endParaRPr lang="cs-CZ" sz="2400" dirty="0"/>
          </a:p>
          <a:p>
            <a:pPr marL="0" lvl="0" indent="0" algn="just">
              <a:buNone/>
            </a:pPr>
            <a:r>
              <a:rPr lang="cs-CZ" sz="2600" b="1" dirty="0"/>
              <a:t>POZN. ad Profesní samospráva: </a:t>
            </a:r>
          </a:p>
          <a:p>
            <a:pPr lvl="0" algn="just">
              <a:buFontTx/>
              <a:buChar char="-"/>
            </a:pP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specifické znaky </a:t>
            </a:r>
            <a:r>
              <a:rPr lang="cs-CZ" sz="2200" dirty="0"/>
              <a:t>- odlišné od státní správy, a od ÚSC.</a:t>
            </a:r>
          </a:p>
          <a:p>
            <a:pPr lvl="0" algn="just">
              <a:buFontTx/>
              <a:buChar char="-"/>
            </a:pPr>
            <a:endParaRPr lang="cs-CZ" sz="2200" dirty="0"/>
          </a:p>
          <a:p>
            <a:pPr marL="0" lvl="0" indent="0" algn="just">
              <a:buNone/>
            </a:pPr>
            <a:r>
              <a:rPr lang="cs-CZ" sz="2200" dirty="0"/>
              <a:t>Osobní základ – specificky upraveno členství – povinné pro výkon povolání.    	Stavovské předpisy. Kárná odpovědnost. </a:t>
            </a:r>
          </a:p>
          <a:p>
            <a:pPr marL="0" lvl="0" indent="0" algn="just">
              <a:buNone/>
            </a:pPr>
            <a:r>
              <a:rPr lang="cs-CZ" sz="2200" dirty="0"/>
              <a:t>Právo </a:t>
            </a:r>
            <a:r>
              <a:rPr lang="cs-CZ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zapojit se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činnost </a:t>
            </a:r>
            <a:r>
              <a:rPr lang="cs-CZ" sz="2200" dirty="0"/>
              <a:t>komory,  podílet se na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volbě orgánů </a:t>
            </a:r>
            <a:r>
              <a:rPr lang="cs-CZ" sz="2200" dirty="0"/>
              <a:t>komory a na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jejich činnosti</a:t>
            </a:r>
            <a:r>
              <a:rPr lang="cs-CZ" sz="2200" dirty="0"/>
              <a:t>.</a:t>
            </a:r>
          </a:p>
          <a:p>
            <a:pPr marL="0" indent="0">
              <a:buNone/>
            </a:pPr>
            <a:r>
              <a:rPr lang="cs-CZ" sz="2600" b="1" dirty="0"/>
              <a:t> </a:t>
            </a:r>
            <a:endParaRPr lang="cs-CZ" sz="2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6191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>
                <a:latin typeface="Arial" pitchFamily="34" charset="0"/>
                <a:cs typeface="Arial" pitchFamily="34" charset="0"/>
              </a:rPr>
              <a:t>II. Právo na informace ve veřejné správě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692179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cs-CZ" altLang="cs-CZ" sz="2400" dirty="0">
                <a:cs typeface="Arial" pitchFamily="34" charset="0"/>
              </a:rPr>
              <a:t>náleží mezi </a:t>
            </a:r>
            <a:r>
              <a:rPr lang="cs-CZ" altLang="cs-CZ" sz="2400" b="1" dirty="0">
                <a:solidFill>
                  <a:srgbClr val="C00000"/>
                </a:solidFill>
                <a:cs typeface="Arial" pitchFamily="34" charset="0"/>
              </a:rPr>
              <a:t>právních záruky (zákonnosti) ve VS</a:t>
            </a:r>
          </a:p>
          <a:p>
            <a:pPr lvl="1" eaLnBrk="1" hangingPunct="1"/>
            <a:r>
              <a:rPr lang="cs-CZ" altLang="cs-CZ" sz="2400" dirty="0">
                <a:cs typeface="Arial" pitchFamily="34" charset="0"/>
              </a:rPr>
              <a:t>řazeno </a:t>
            </a:r>
            <a:r>
              <a:rPr lang="cs-CZ" alt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do rámce kontroly ve VS</a:t>
            </a:r>
            <a:r>
              <a:rPr lang="cs-CZ" altLang="cs-CZ" sz="2400" i="1" dirty="0">
                <a:cs typeface="Arial" pitchFamily="34" charset="0"/>
              </a:rPr>
              <a:t>, </a:t>
            </a:r>
            <a:r>
              <a:rPr lang="cs-CZ" altLang="cs-CZ" sz="2400" dirty="0">
                <a:cs typeface="Arial" pitchFamily="34" charset="0"/>
              </a:rPr>
              <a:t>ale také </a:t>
            </a:r>
            <a:r>
              <a:rPr lang="cs-CZ" altLang="cs-CZ" sz="2400" i="1" dirty="0">
                <a:cs typeface="Arial" pitchFamily="34" charset="0"/>
              </a:rPr>
              <a:t> </a:t>
            </a:r>
            <a:r>
              <a:rPr lang="cs-CZ" altLang="cs-CZ" sz="2400" dirty="0">
                <a:cs typeface="Arial" pitchFamily="34" charset="0"/>
              </a:rPr>
              <a:t>stojí</a:t>
            </a:r>
            <a:r>
              <a:rPr lang="cs-CZ" altLang="cs-CZ" sz="2400" i="1" dirty="0">
                <a:cs typeface="Arial" pitchFamily="34" charset="0"/>
              </a:rPr>
              <a:t> samostatně  </a:t>
            </a:r>
            <a:r>
              <a:rPr lang="cs-CZ" altLang="cs-CZ" sz="2400" dirty="0">
                <a:cs typeface="Arial" pitchFamily="34" charset="0"/>
              </a:rPr>
              <a:t>jako jedna z uvedených záruk.</a:t>
            </a:r>
          </a:p>
          <a:p>
            <a:pPr marL="0" indent="0" eaLnBrk="1" hangingPunct="1">
              <a:buNone/>
            </a:pPr>
            <a:r>
              <a:rPr lang="cs-CZ" altLang="cs-CZ" sz="2400" dirty="0">
                <a:cs typeface="Arial" pitchFamily="34" charset="0"/>
              </a:rPr>
              <a:t> </a:t>
            </a:r>
          </a:p>
          <a:p>
            <a:pPr eaLnBrk="1" hangingPunct="1"/>
            <a:r>
              <a:rPr lang="cs-CZ" altLang="cs-CZ" sz="2400" dirty="0">
                <a:cs typeface="Arial" pitchFamily="34" charset="0"/>
              </a:rPr>
              <a:t>ústavně zaručené </a:t>
            </a:r>
            <a:r>
              <a:rPr lang="cs-CZ" altLang="cs-CZ" sz="2400" b="1" dirty="0">
                <a:solidFill>
                  <a:srgbClr val="7030A0"/>
                </a:solidFill>
                <a:cs typeface="Arial" pitchFamily="34" charset="0"/>
              </a:rPr>
              <a:t>politické právo </a:t>
            </a:r>
            <a:r>
              <a:rPr lang="cs-CZ" altLang="cs-CZ" sz="2400" dirty="0">
                <a:cs typeface="Arial" pitchFamily="34" charset="0"/>
              </a:rPr>
              <a:t>- </a:t>
            </a:r>
            <a:r>
              <a:rPr lang="cs-CZ" altLang="cs-CZ" sz="2400" b="1" dirty="0">
                <a:solidFill>
                  <a:srgbClr val="C00000"/>
                </a:solidFill>
                <a:cs typeface="Arial" pitchFamily="34" charset="0"/>
              </a:rPr>
              <a:t>čl. 17 LZPS</a:t>
            </a:r>
            <a:r>
              <a:rPr lang="cs-CZ" altLang="cs-CZ" sz="2400" dirty="0">
                <a:cs typeface="Arial" pitchFamily="34" charset="0"/>
              </a:rPr>
              <a:t>:</a:t>
            </a:r>
          </a:p>
          <a:p>
            <a:pPr lvl="1" algn="just" eaLnBrk="1" hangingPunct="1"/>
            <a:r>
              <a:rPr lang="cs-CZ" sz="2400" i="1" dirty="0">
                <a:cs typeface="Arial" pitchFamily="34" charset="0"/>
              </a:rPr>
              <a:t>(1) Svoboda projevu a </a:t>
            </a:r>
            <a:r>
              <a:rPr lang="cs-CZ" sz="2400" b="1" i="1" dirty="0">
                <a:solidFill>
                  <a:srgbClr val="7030A0"/>
                </a:solidFill>
                <a:cs typeface="Arial" pitchFamily="34" charset="0"/>
              </a:rPr>
              <a:t>právo na informace </a:t>
            </a:r>
            <a:r>
              <a:rPr lang="cs-CZ" sz="2400" b="1" i="1" dirty="0">
                <a:cs typeface="Arial" pitchFamily="34" charset="0"/>
              </a:rPr>
              <a:t>jsou zaručeny</a:t>
            </a:r>
            <a:r>
              <a:rPr lang="cs-CZ" sz="2400" i="1" dirty="0">
                <a:cs typeface="Arial" pitchFamily="34" charset="0"/>
              </a:rPr>
              <a:t>.</a:t>
            </a:r>
          </a:p>
          <a:p>
            <a:pPr lvl="1" algn="just" eaLnBrk="1" hangingPunct="1"/>
            <a:r>
              <a:rPr lang="cs-CZ" sz="2400" i="1" dirty="0">
                <a:cs typeface="Arial" pitchFamily="34" charset="0"/>
              </a:rPr>
              <a:t>(5) Státní orgány a orgány územní samosprávy jsou </a:t>
            </a:r>
            <a:r>
              <a:rPr lang="cs-CZ" sz="2400" b="1" i="1" dirty="0">
                <a:cs typeface="Arial" pitchFamily="34" charset="0"/>
              </a:rPr>
              <a:t>povinny</a:t>
            </a:r>
            <a:r>
              <a:rPr lang="cs-CZ" sz="2400" i="1" dirty="0">
                <a:cs typeface="Arial" pitchFamily="34" charset="0"/>
              </a:rPr>
              <a:t> přiměřeným způsobem 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poskytovat informace o své činnosti</a:t>
            </a:r>
            <a:r>
              <a:rPr lang="cs-CZ" sz="2400" i="1" dirty="0">
                <a:cs typeface="Arial" pitchFamily="34" charset="0"/>
              </a:rPr>
              <a:t>. Podmínky a provedení </a:t>
            </a:r>
            <a:r>
              <a:rPr lang="cs-CZ" sz="2400" b="1" i="1" dirty="0">
                <a:cs typeface="Arial" pitchFamily="34" charset="0"/>
              </a:rPr>
              <a:t>stanoví zákon</a:t>
            </a:r>
            <a:r>
              <a:rPr lang="cs-CZ" sz="2400" i="1" dirty="0">
                <a:cs typeface="Arial" pitchFamily="34" charset="0"/>
              </a:rPr>
              <a:t>.</a:t>
            </a:r>
          </a:p>
          <a:p>
            <a:pPr marL="0" indent="0" eaLnBrk="1" hangingPunct="1">
              <a:buNone/>
            </a:pPr>
            <a:r>
              <a:rPr lang="cs-CZ" altLang="cs-CZ" sz="2400" i="1" dirty="0">
                <a:cs typeface="Arial" pitchFamily="34" charset="0"/>
              </a:rPr>
              <a:t>(Samostatně  - </a:t>
            </a:r>
            <a:r>
              <a:rPr lang="cs-CZ" altLang="cs-CZ" sz="1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právo na informace o stavu ŽP </a:t>
            </a:r>
            <a:r>
              <a:rPr lang="cs-CZ" altLang="cs-CZ" sz="1800" dirty="0">
                <a:latin typeface="Arial" pitchFamily="34" charset="0"/>
                <a:cs typeface="Arial" pitchFamily="34" charset="0"/>
              </a:rPr>
              <a:t>- čl. 35 LZPS</a:t>
            </a:r>
          </a:p>
          <a:p>
            <a:pPr lvl="1" eaLnBrk="1" hangingPunct="1"/>
            <a:r>
              <a:rPr lang="cs-CZ" altLang="cs-CZ" sz="1800" i="1" dirty="0">
                <a:latin typeface="Arial" pitchFamily="34" charset="0"/>
                <a:cs typeface="Arial" pitchFamily="34" charset="0"/>
              </a:rPr>
              <a:t>(2) </a:t>
            </a:r>
            <a:r>
              <a:rPr lang="cs-CZ" altLang="cs-CZ" sz="1800" i="1" dirty="0">
                <a:solidFill>
                  <a:srgbClr val="00287D"/>
                </a:solidFill>
                <a:latin typeface="Arial" pitchFamily="34" charset="0"/>
                <a:cs typeface="Arial" pitchFamily="34" charset="0"/>
              </a:rPr>
              <a:t>Každý má právo na včasné a úplné informace o stavu životního prostředí a přírodních zdrojů.)</a:t>
            </a:r>
          </a:p>
          <a:p>
            <a:pPr eaLnBrk="1" hangingPunct="1"/>
            <a:endParaRPr lang="cs-CZ" altLang="cs-CZ" sz="2400" i="1" dirty="0">
              <a:cs typeface="Arial" pitchFamily="34" charset="0"/>
            </a:endParaRPr>
          </a:p>
          <a:p>
            <a:pPr lvl="2"/>
            <a:endParaRPr lang="cs-CZ" altLang="cs-CZ" dirty="0"/>
          </a:p>
          <a:p>
            <a:pPr lvl="2"/>
            <a:endParaRPr lang="cs-CZ" alt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 altLang="cs-CZ" dirty="0"/>
          </a:p>
        </p:txBody>
      </p:sp>
      <p:sp>
        <p:nvSpPr>
          <p:cNvPr id="614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6F28DB-7637-4448-A5BD-66568C23438A}" type="slidenum">
              <a:rPr lang="cs-CZ" altLang="cs-CZ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33124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>
                <a:latin typeface="Arial" pitchFamily="34" charset="0"/>
                <a:cs typeface="Arial" pitchFamily="34" charset="0"/>
              </a:rPr>
              <a:t>Právo na informace ve VS: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>
            <a:noAutofit/>
          </a:bodyPr>
          <a:lstStyle/>
          <a:p>
            <a:pPr eaLnBrk="1" hangingPunct="1">
              <a:buNone/>
            </a:pPr>
            <a:r>
              <a:rPr lang="cs-CZ" altLang="cs-CZ" sz="2000" b="1" dirty="0">
                <a:latin typeface="Arial" pitchFamily="34" charset="0"/>
                <a:cs typeface="Arial" pitchFamily="34" charset="0"/>
              </a:rPr>
              <a:t>Limity práva na informace </a:t>
            </a:r>
            <a:r>
              <a:rPr lang="cs-CZ" altLang="cs-CZ" sz="2000" dirty="0">
                <a:latin typeface="Arial" pitchFamily="34" charset="0"/>
                <a:cs typeface="Arial" pitchFamily="34" charset="0"/>
              </a:rPr>
              <a:t>(čl.17 LZPS odst.4) – tedy principu publicity:</a:t>
            </a:r>
          </a:p>
          <a:p>
            <a:pPr>
              <a:buFontTx/>
              <a:buChar char="-"/>
            </a:pPr>
            <a:r>
              <a:rPr lang="cs-CZ" sz="2000" b="1" dirty="0"/>
              <a:t>zákonná forma,</a:t>
            </a:r>
          </a:p>
          <a:p>
            <a:pPr>
              <a:buFontTx/>
              <a:buChar char="-"/>
            </a:pPr>
            <a:r>
              <a:rPr lang="cs-CZ" sz="2000" b="1" dirty="0"/>
              <a:t>+ pouze ze stanovených (okruhů) důvodů :</a:t>
            </a:r>
          </a:p>
          <a:p>
            <a:pPr marL="0" indent="0">
              <a:buNone/>
            </a:pPr>
            <a:r>
              <a:rPr lang="cs-CZ" sz="2000" dirty="0"/>
              <a:t>         1.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ochrana práv a svobod druhých </a:t>
            </a:r>
            <a:r>
              <a:rPr lang="cs-CZ" sz="2000" dirty="0"/>
              <a:t>(osobnost, soukromí,  	</a:t>
            </a:r>
            <a:r>
              <a:rPr lang="cs-CZ" sz="2000" b="1" dirty="0"/>
              <a:t>osobní  	údaje</a:t>
            </a:r>
            <a:r>
              <a:rPr lang="cs-CZ" sz="2000" dirty="0"/>
              <a:t>, obchodní tajemství, autorská práva…),</a:t>
            </a:r>
          </a:p>
          <a:p>
            <a:pPr marL="457200" lvl="1" indent="0">
              <a:buNone/>
            </a:pPr>
            <a:r>
              <a:rPr lang="cs-CZ" sz="2000" dirty="0"/>
              <a:t> 2.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ochrana veřejného zdraví a mravnosti,</a:t>
            </a:r>
          </a:p>
          <a:p>
            <a:pPr marL="457200" lvl="1" indent="0">
              <a:buNone/>
            </a:pPr>
            <a:r>
              <a:rPr lang="cs-CZ" sz="2000" dirty="0"/>
              <a:t> 3.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bezpečnost státu a veřejná bezpečnost.</a:t>
            </a:r>
            <a:r>
              <a:rPr lang="cs-CZ" sz="2000" dirty="0"/>
              <a:t> </a:t>
            </a:r>
          </a:p>
          <a:p>
            <a:pPr marL="457200" lvl="1" indent="0">
              <a:buNone/>
            </a:pPr>
            <a:endParaRPr lang="cs-CZ" altLang="cs-CZ" sz="2000" b="1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r>
              <a:rPr lang="cs-CZ" altLang="cs-CZ" sz="2000" b="1" dirty="0">
                <a:latin typeface="Arial" pitchFamily="34" charset="0"/>
                <a:cs typeface="Arial" pitchFamily="34" charset="0"/>
              </a:rPr>
              <a:t>= Oblasti kolizí : </a:t>
            </a:r>
            <a:r>
              <a:rPr lang="cs-CZ" altLang="cs-CZ" sz="2000" dirty="0">
                <a:latin typeface="Arial" pitchFamily="34" charset="0"/>
                <a:cs typeface="Arial" pitchFamily="34" charset="0"/>
              </a:rPr>
              <a:t>právo na informace = 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princip transparentnosti </a:t>
            </a:r>
          </a:p>
          <a:p>
            <a:pPr marL="457200" lvl="1" indent="0">
              <a:buNone/>
            </a:pP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vs.  princip diskrétnosti.</a:t>
            </a:r>
          </a:p>
          <a:p>
            <a:pPr marL="457200" lvl="1" indent="0" algn="just">
              <a:buNone/>
            </a:pPr>
            <a:r>
              <a:rPr lang="cs-CZ" altLang="cs-CZ" sz="2000" b="1" dirty="0">
                <a:latin typeface="Arial" pitchFamily="34" charset="0"/>
                <a:cs typeface="Arial" pitchFamily="34" charset="0"/>
              </a:rPr>
              <a:t>Řešení – poměřováním  = uplatněním </a:t>
            </a: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principu proporcionality</a:t>
            </a:r>
            <a:r>
              <a:rPr lang="cs-CZ" altLang="cs-CZ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000" dirty="0">
                <a:latin typeface="Arial" pitchFamily="34" charset="0"/>
                <a:cs typeface="Arial" pitchFamily="34" charset="0"/>
              </a:rPr>
              <a:t>(zachování nejvyšší míry obou), pokud není výslovná a jednoznačná úprava.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457200" y="6309320"/>
            <a:ext cx="2133600" cy="365125"/>
          </a:xfrm>
        </p:spPr>
        <p:txBody>
          <a:bodyPr/>
          <a:lstStyle/>
          <a:p>
            <a:pPr>
              <a:defRPr/>
            </a:pPr>
            <a:endParaRPr lang="cs-CZ" altLang="cs-CZ" dirty="0"/>
          </a:p>
        </p:txBody>
      </p:sp>
      <p:sp>
        <p:nvSpPr>
          <p:cNvPr id="1126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D059F0-B366-4A78-8CF0-8DD7293EB3F8}" type="slidenum">
              <a:rPr lang="cs-CZ" altLang="cs-CZ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93421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>
                <a:latin typeface="Arial" pitchFamily="34" charset="0"/>
                <a:cs typeface="Arial" pitchFamily="34" charset="0"/>
              </a:rPr>
              <a:t>II.1 Právo na informace ve VS: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76418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400" b="1" dirty="0"/>
              <a:t>Povinnými subjekty</a:t>
            </a:r>
            <a:r>
              <a:rPr lang="cs-CZ" sz="2400" dirty="0"/>
              <a:t> (k poskytování informací):</a:t>
            </a:r>
          </a:p>
          <a:p>
            <a:pPr algn="just">
              <a:buNone/>
            </a:pPr>
            <a:r>
              <a:rPr lang="cs-CZ" sz="2400" dirty="0"/>
              <a:t>     - státní orgány, </a:t>
            </a:r>
          </a:p>
          <a:p>
            <a:pPr algn="just">
              <a:buNone/>
            </a:pPr>
            <a:r>
              <a:rPr lang="cs-CZ" sz="2400" dirty="0"/>
              <a:t>     - územní samosprávné celky a jejich orgány,</a:t>
            </a:r>
          </a:p>
          <a:p>
            <a:pPr algn="just">
              <a:buNone/>
            </a:pPr>
            <a:r>
              <a:rPr lang="cs-CZ" sz="2400" dirty="0"/>
              <a:t>     - a „veřejné instituce“ (neurčitý pojem, vývoj výkladu - </a:t>
            </a:r>
          </a:p>
          <a:p>
            <a:pPr algn="just">
              <a:buNone/>
            </a:pPr>
            <a:r>
              <a:rPr lang="cs-CZ" sz="2000" dirty="0"/>
              <a:t>            NSS – vícekrát řešil, hlediska pro určení – IV.ÚS 1146/16).</a:t>
            </a:r>
            <a:r>
              <a:rPr lang="cs-CZ" sz="2400" dirty="0"/>
              <a:t> </a:t>
            </a:r>
          </a:p>
          <a:p>
            <a:pPr algn="just">
              <a:buNone/>
            </a:pPr>
            <a:endParaRPr lang="cs-CZ" sz="2400" dirty="0"/>
          </a:p>
          <a:p>
            <a:pPr algn="just">
              <a:buNone/>
            </a:pPr>
            <a:r>
              <a:rPr lang="cs-CZ" sz="2400" dirty="0"/>
              <a:t>LZPS předvídala přijetí zákona – stalo se až</a:t>
            </a:r>
          </a:p>
          <a:p>
            <a:pPr algn="just">
              <a:buNone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zákonem č.106/199 Sb., o svobodném přístupu k informacím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tzv. „stošestka“. </a:t>
            </a:r>
          </a:p>
          <a:p>
            <a:pPr lvl="1">
              <a:buFont typeface="Wingdings" pitchFamily="2" charset="2"/>
              <a:buChar char="q"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457200" y="6309320"/>
            <a:ext cx="2133600" cy="365125"/>
          </a:xfrm>
        </p:spPr>
        <p:txBody>
          <a:bodyPr/>
          <a:lstStyle/>
          <a:p>
            <a:pPr>
              <a:defRPr/>
            </a:pPr>
            <a:endParaRPr lang="cs-CZ" altLang="cs-CZ" dirty="0"/>
          </a:p>
        </p:txBody>
      </p:sp>
      <p:sp>
        <p:nvSpPr>
          <p:cNvPr id="1126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D059F0-B366-4A78-8CF0-8DD7293EB3F8}" type="slidenum">
              <a:rPr lang="cs-CZ" altLang="cs-CZ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28374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Právo na informace a informační povinnost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196752"/>
            <a:ext cx="8643966" cy="57984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 o svobodném přístupu k informacím – č.106/1999 Sb., </a:t>
            </a:r>
            <a:r>
              <a:rPr lang="cs-CZ" sz="2400" dirty="0"/>
              <a:t>v platném znění, </a:t>
            </a:r>
          </a:p>
          <a:p>
            <a:pPr marL="0" lvl="0" indent="0">
              <a:buNone/>
            </a:pPr>
            <a:r>
              <a:rPr lang="cs-CZ" sz="2400" dirty="0"/>
              <a:t> </a:t>
            </a:r>
            <a:r>
              <a:rPr lang="cs-CZ" sz="2400" b="1" dirty="0"/>
              <a:t>= obecná úprava:</a:t>
            </a:r>
          </a:p>
          <a:p>
            <a:pPr lvl="0">
              <a:buNone/>
            </a:pPr>
            <a:r>
              <a:rPr lang="cs-CZ" sz="2000" b="1" dirty="0"/>
              <a:t>	</a:t>
            </a:r>
            <a:r>
              <a:rPr lang="cs-CZ" sz="2400" b="1" dirty="0"/>
              <a:t>Použije se,</a:t>
            </a:r>
            <a:r>
              <a:rPr lang="cs-CZ" sz="2400" dirty="0"/>
              <a:t> pokud režim poskytování informací (zejména na žádost) není obsažen uceleně v jiném zákoně </a:t>
            </a:r>
          </a:p>
          <a:p>
            <a:pPr lvl="0">
              <a:buNone/>
            </a:pPr>
            <a:r>
              <a:rPr lang="cs-CZ" sz="2400" dirty="0"/>
              <a:t>	(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např. z.č. 123/1998 Sb., o právu na informace o životním prostředí, </a:t>
            </a:r>
            <a:r>
              <a:rPr lang="cs-CZ" sz="2400" dirty="0"/>
              <a:t>katastrální zákon, zákon o archivnictví,…). </a:t>
            </a:r>
          </a:p>
          <a:p>
            <a:pPr lvl="0">
              <a:buNone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cs-CZ" sz="2400" dirty="0"/>
              <a:t> Vícekrát </a:t>
            </a:r>
            <a:r>
              <a:rPr lang="cs-CZ" sz="2400" dirty="0" smtClean="0"/>
              <a:t>novelizován (např. </a:t>
            </a:r>
            <a:r>
              <a:rPr lang="cs-CZ" sz="2400" dirty="0"/>
              <a:t>z.č.111/2019 </a:t>
            </a:r>
            <a:r>
              <a:rPr lang="cs-CZ" sz="2400" dirty="0" smtClean="0"/>
              <a:t>- změnový </a:t>
            </a:r>
            <a:r>
              <a:rPr lang="cs-CZ" sz="2400" dirty="0"/>
              <a:t>k adaptačnímu zákonu ke GDPR – </a:t>
            </a:r>
            <a:r>
              <a:rPr lang="cs-CZ" sz="2400" dirty="0" smtClean="0"/>
              <a:t>viz informační </a:t>
            </a:r>
            <a:r>
              <a:rPr lang="cs-CZ" sz="2400" dirty="0"/>
              <a:t>příkaz, přezkum).</a:t>
            </a:r>
          </a:p>
          <a:p>
            <a:pPr>
              <a:buNone/>
            </a:pP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4711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b="1" dirty="0"/>
              <a:t>Obsah přednášky: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/>
              <a:t>         I. Podíl občanů na veřejné správě:</a:t>
            </a:r>
          </a:p>
          <a:p>
            <a:pPr marL="0" indent="0">
              <a:buNone/>
            </a:pPr>
            <a:r>
              <a:rPr lang="cs-CZ" sz="1600" b="1" dirty="0" smtClean="0"/>
              <a:t>I.1 </a:t>
            </a:r>
            <a:r>
              <a:rPr lang="cs-CZ" sz="1600" b="1" dirty="0"/>
              <a:t>Obecná východiska - poslání a význam účasti občanů na veřejné správě.</a:t>
            </a:r>
          </a:p>
          <a:p>
            <a:pPr marL="0" indent="0">
              <a:buNone/>
            </a:pPr>
            <a:r>
              <a:rPr lang="cs-CZ" sz="1600" b="1" dirty="0" smtClean="0"/>
              <a:t>I.2 </a:t>
            </a:r>
            <a:r>
              <a:rPr lang="cs-CZ" sz="1600" b="1" dirty="0"/>
              <a:t>Podíl na výkonu  na státní správy </a:t>
            </a:r>
          </a:p>
          <a:p>
            <a:pPr marL="0" indent="0">
              <a:buNone/>
            </a:pPr>
            <a:r>
              <a:rPr lang="cs-CZ" sz="1600" b="1" dirty="0"/>
              <a:t>           </a:t>
            </a:r>
            <a:r>
              <a:rPr lang="cs-CZ" sz="1600" dirty="0"/>
              <a:t>(orientace na petice, stížnosti, právo na informace),</a:t>
            </a:r>
            <a:endParaRPr lang="cs-CZ" sz="1600" b="1" dirty="0"/>
          </a:p>
          <a:p>
            <a:pPr marL="0" indent="0">
              <a:buNone/>
            </a:pPr>
            <a:r>
              <a:rPr lang="cs-CZ" sz="1600" b="1" dirty="0" smtClean="0"/>
              <a:t>I.3  </a:t>
            </a:r>
            <a:r>
              <a:rPr lang="cs-CZ" sz="1600" b="1" dirty="0"/>
              <a:t>Participace  občanů na územní samosprávě </a:t>
            </a:r>
          </a:p>
          <a:p>
            <a:pPr marL="0" indent="0">
              <a:buNone/>
            </a:pPr>
            <a:r>
              <a:rPr lang="cs-CZ" sz="1600" b="1" dirty="0">
                <a:solidFill>
                  <a:srgbClr val="FF0000"/>
                </a:solidFill>
              </a:rPr>
              <a:t>           </a:t>
            </a:r>
            <a:r>
              <a:rPr lang="cs-CZ" sz="1600" dirty="0"/>
              <a:t>(připomenutí obecných a specifických forem podílu v této oblasti).</a:t>
            </a:r>
          </a:p>
          <a:p>
            <a:pPr marL="0" indent="0">
              <a:buNone/>
            </a:pPr>
            <a:endParaRPr lang="cs-CZ" altLang="cs-CZ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cs-CZ" altLang="cs-CZ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</a:t>
            </a:r>
            <a:r>
              <a:rPr lang="cs-CZ" altLang="cs-CZ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II. P</a:t>
            </a:r>
            <a:r>
              <a:rPr lang="cs-CZ" sz="1600" b="1" dirty="0"/>
              <a:t>rávo na informace ve veřejné </a:t>
            </a:r>
            <a:r>
              <a:rPr lang="cs-CZ" sz="1600" b="1" dirty="0" smtClean="0"/>
              <a:t>správě a omezení přístupu k informacím</a:t>
            </a:r>
            <a:endParaRPr lang="cs-CZ" sz="1600" b="1" dirty="0"/>
          </a:p>
          <a:p>
            <a:pPr>
              <a:buFontTx/>
              <a:buChar char="-"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II.1 S</a:t>
            </a:r>
            <a:r>
              <a:rPr lang="cs-CZ" sz="1600" b="1" dirty="0" smtClean="0"/>
              <a:t>vobodný </a:t>
            </a:r>
            <a:r>
              <a:rPr lang="cs-CZ" sz="1600" b="1" dirty="0"/>
              <a:t>přístup k </a:t>
            </a:r>
            <a:r>
              <a:rPr lang="cs-CZ" sz="1600" b="1" dirty="0" smtClean="0"/>
              <a:t>informacím, informace </a:t>
            </a:r>
            <a:r>
              <a:rPr lang="cs-CZ" sz="1600" b="1" dirty="0"/>
              <a:t>o životním </a:t>
            </a:r>
            <a:r>
              <a:rPr lang="cs-CZ" sz="1600" b="1" dirty="0" smtClean="0"/>
              <a:t>prostředí</a:t>
            </a:r>
          </a:p>
          <a:p>
            <a:pPr marL="0" indent="0">
              <a:buNone/>
            </a:pPr>
            <a:r>
              <a:rPr lang="cs-CZ" sz="1600" dirty="0" smtClean="0"/>
              <a:t>                     </a:t>
            </a:r>
          </a:p>
          <a:p>
            <a:pPr marL="0" indent="0">
              <a:buNone/>
            </a:pPr>
            <a:r>
              <a:rPr lang="cs-CZ" sz="1600" b="1" dirty="0" smtClean="0"/>
              <a:t>II.2 Omezení přístupu k informacím:</a:t>
            </a:r>
          </a:p>
          <a:p>
            <a:pPr>
              <a:buFontTx/>
              <a:buChar char="-"/>
            </a:pPr>
            <a:r>
              <a:rPr lang="cs-CZ" sz="1600" dirty="0" smtClean="0"/>
              <a:t>ochrana </a:t>
            </a:r>
            <a:r>
              <a:rPr lang="cs-CZ" sz="1600" dirty="0"/>
              <a:t>utajovaných </a:t>
            </a:r>
            <a:r>
              <a:rPr lang="cs-CZ" sz="1600" dirty="0" smtClean="0"/>
              <a:t>informací</a:t>
            </a:r>
          </a:p>
          <a:p>
            <a:pPr>
              <a:buFontTx/>
              <a:buChar char="-"/>
            </a:pPr>
            <a:r>
              <a:rPr lang="cs-CZ" sz="1600" dirty="0" smtClean="0"/>
              <a:t>ochrana </a:t>
            </a:r>
            <a:r>
              <a:rPr lang="cs-CZ" sz="1600" dirty="0"/>
              <a:t>osobních </a:t>
            </a:r>
            <a:r>
              <a:rPr lang="cs-CZ" sz="1600" dirty="0" smtClean="0"/>
              <a:t>údajů  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altLang="cs-CZ" sz="1600" dirty="0">
                <a:solidFill>
                  <a:srgbClr val="7030A0"/>
                </a:solidFill>
              </a:rPr>
              <a:t/>
            </a:r>
            <a:br>
              <a:rPr lang="cs-CZ" altLang="cs-CZ" sz="1600" dirty="0">
                <a:solidFill>
                  <a:srgbClr val="7030A0"/>
                </a:solidFill>
              </a:rPr>
            </a:br>
            <a:r>
              <a:rPr lang="cs-CZ" altLang="cs-CZ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616529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>
                <a:latin typeface="Arial" pitchFamily="34" charset="0"/>
                <a:cs typeface="Arial" pitchFamily="34" charset="0"/>
              </a:rPr>
              <a:t>Právo na informace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628650" y="1268760"/>
            <a:ext cx="7886700" cy="4908203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cs-CZ" altLang="cs-CZ" sz="2000" b="1" dirty="0">
                <a:cs typeface="Arial" pitchFamily="34" charset="0"/>
              </a:rPr>
              <a:t>Dvě formy  poskytování informací:</a:t>
            </a:r>
          </a:p>
          <a:p>
            <a:pPr lvl="1" eaLnBrk="1" hangingPunct="1"/>
            <a:r>
              <a:rPr lang="cs-CZ" altLang="cs-CZ" sz="2000" b="1" dirty="0">
                <a:cs typeface="Calibri" pitchFamily="34" charset="0"/>
              </a:rPr>
              <a:t>na žádost</a:t>
            </a:r>
          </a:p>
          <a:p>
            <a:pPr lvl="1" eaLnBrk="1" hangingPunct="1"/>
            <a:r>
              <a:rPr lang="cs-CZ" altLang="cs-CZ" sz="2000" b="1" dirty="0">
                <a:cs typeface="Calibri" pitchFamily="34" charset="0"/>
              </a:rPr>
              <a:t>zveřejněním</a:t>
            </a:r>
            <a:r>
              <a:rPr lang="cs-CZ" altLang="cs-CZ" sz="2000" dirty="0">
                <a:cs typeface="Calibri" pitchFamily="34" charset="0"/>
              </a:rPr>
              <a:t> .</a:t>
            </a:r>
          </a:p>
          <a:p>
            <a:pPr marL="457200" lvl="1" indent="0" algn="just" eaLnBrk="1" hangingPunct="1">
              <a:buNone/>
            </a:pPr>
            <a:r>
              <a:rPr lang="cs-CZ" altLang="cs-CZ" sz="2000" dirty="0">
                <a:cs typeface="Calibri" pitchFamily="34" charset="0"/>
              </a:rPr>
              <a:t>Povinné subjekty zveřejňují základní údaje o sobě a své působnosti (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„povinně zveřejňované údaje“ </a:t>
            </a:r>
            <a:r>
              <a:rPr lang="cs-CZ" altLang="cs-CZ" sz="2000" dirty="0">
                <a:cs typeface="Calibri" pitchFamily="34" charset="0"/>
              </a:rPr>
              <a:t>- § 5)</a:t>
            </a:r>
          </a:p>
          <a:p>
            <a:pPr lvl="1" eaLnBrk="1" hangingPunct="1"/>
            <a:endParaRPr lang="cs-CZ" altLang="cs-CZ" sz="1800" dirty="0">
              <a:cs typeface="Calibri" pitchFamily="34" charset="0"/>
            </a:endParaRPr>
          </a:p>
          <a:p>
            <a:pPr marL="0" indent="0" eaLnBrk="1" hangingPunct="1">
              <a:buNone/>
            </a:pPr>
            <a:r>
              <a:rPr lang="cs-CZ" altLang="cs-CZ" sz="1800" dirty="0">
                <a:cs typeface="Calibri" pitchFamily="34" charset="0"/>
              </a:rPr>
              <a:t>            Doplněna </a:t>
            </a:r>
            <a:r>
              <a:rPr lang="cs-CZ" altLang="cs-CZ" sz="2000" dirty="0">
                <a:cs typeface="Calibri" pitchFamily="34" charset="0"/>
              </a:rPr>
              <a:t> - tzv.  „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Otevřená data</a:t>
            </a:r>
            <a:r>
              <a:rPr lang="cs-CZ" altLang="cs-CZ" sz="2000" dirty="0">
                <a:cs typeface="Calibri" pitchFamily="34" charset="0"/>
              </a:rPr>
              <a:t>“ (implementace práva EU):</a:t>
            </a:r>
          </a:p>
          <a:p>
            <a:pPr lvl="1" eaLnBrk="1" hangingPunct="1"/>
            <a:r>
              <a:rPr lang="cs-CZ" altLang="cs-CZ" sz="1800" dirty="0">
                <a:cs typeface="Calibri" pitchFamily="34" charset="0"/>
              </a:rPr>
              <a:t>definice v zákoně č. 106/1999 Sb.:</a:t>
            </a:r>
          </a:p>
          <a:p>
            <a:pPr marL="457200" lvl="1" indent="0" algn="just" eaLnBrk="1" hangingPunct="1">
              <a:buNone/>
            </a:pPr>
            <a:r>
              <a:rPr lang="cs-CZ" sz="1800" i="1" dirty="0">
                <a:cs typeface="Calibri" pitchFamily="34" charset="0"/>
              </a:rPr>
              <a:t>„…informace zveřejňované způsobem umožňujícím dálkový přístup v otevřeném a strojově čitelném formátu, jejichž způsob ani účel následného využití není omezen a které jsou evidovány v národním katalogu otevřených dat.“</a:t>
            </a:r>
            <a:r>
              <a:rPr lang="cs-CZ" sz="1800" dirty="0">
                <a:cs typeface="Calibri" pitchFamily="34" charset="0"/>
              </a:rPr>
              <a:t> (§ 4b odst.2) – AKTUÁLNĚ:  projednávána novelizace – rozšíření okruhu dotčených subjektů.</a:t>
            </a:r>
          </a:p>
          <a:p>
            <a:pPr marL="457200" lvl="1" indent="0" algn="just" eaLnBrk="1" hangingPunct="1">
              <a:buNone/>
            </a:pPr>
            <a:endParaRPr lang="cs-CZ" altLang="cs-CZ" sz="1800" dirty="0">
              <a:cs typeface="Calibri" pitchFamily="34" charset="0"/>
            </a:endParaRPr>
          </a:p>
          <a:p>
            <a:pPr lvl="1" eaLnBrk="1" hangingPunct="1"/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národní katalog otevřených dat</a:t>
            </a:r>
            <a:r>
              <a:rPr lang="cs-CZ" altLang="cs-CZ" sz="1800" dirty="0">
                <a:cs typeface="Calibri" pitchFamily="34" charset="0"/>
              </a:rPr>
              <a:t> - </a:t>
            </a:r>
            <a:r>
              <a:rPr lang="cs-CZ" altLang="cs-CZ" sz="1800" dirty="0">
                <a:cs typeface="Calibri" pitchFamily="34" charset="0"/>
                <a:hlinkClick r:id="rId2"/>
              </a:rPr>
              <a:t>https://data.gov.cz/</a:t>
            </a:r>
            <a:r>
              <a:rPr lang="cs-CZ" altLang="cs-CZ" sz="1800" dirty="0">
                <a:cs typeface="Calibri" pitchFamily="34" charset="0"/>
              </a:rPr>
              <a:t> - seznam stanoven v nařízení vlády (č.425/2016 Sb.).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 altLang="cs-CZ" dirty="0"/>
          </a:p>
        </p:txBody>
      </p:sp>
      <p:sp>
        <p:nvSpPr>
          <p:cNvPr id="1126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D059F0-B366-4A78-8CF0-8DD7293EB3F8}" type="slidenum">
              <a:rPr lang="cs-CZ" altLang="cs-CZ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557753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>
                <a:latin typeface="Arial" pitchFamily="34" charset="0"/>
                <a:cs typeface="Arial" pitchFamily="34" charset="0"/>
              </a:rPr>
              <a:t>Právo na informace ve VS dle </a:t>
            </a:r>
            <a:r>
              <a:rPr lang="cs-CZ" altLang="cs-CZ" sz="2400" b="1" dirty="0" err="1">
                <a:latin typeface="Arial" pitchFamily="34" charset="0"/>
                <a:cs typeface="Arial" pitchFamily="34" charset="0"/>
              </a:rPr>
              <a:t>z.č</a:t>
            </a:r>
            <a:r>
              <a:rPr lang="cs-CZ" altLang="cs-CZ" sz="2400" b="1" dirty="0">
                <a:latin typeface="Arial" pitchFamily="34" charset="0"/>
                <a:cs typeface="Arial" pitchFamily="34" charset="0"/>
              </a:rPr>
              <a:t>. 106/1999 Sb.: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628650" y="1340768"/>
            <a:ext cx="7886700" cy="4836195"/>
          </a:xfrm>
        </p:spPr>
        <p:txBody>
          <a:bodyPr>
            <a:noAutofit/>
          </a:bodyPr>
          <a:lstStyle/>
          <a:p>
            <a:pPr lvl="1" algn="just">
              <a:buFont typeface="Wingdings" pitchFamily="2" charset="2"/>
              <a:buChar char="§"/>
            </a:pPr>
            <a:r>
              <a:rPr lang="cs-CZ" altLang="cs-CZ" sz="2000" dirty="0">
                <a:cs typeface="Arial" pitchFamily="34" charset="0"/>
              </a:rPr>
              <a:t>informace poskytují </a:t>
            </a:r>
            <a:r>
              <a:rPr lang="cs-CZ" altLang="cs-CZ" sz="2000" b="1" dirty="0">
                <a:cs typeface="Arial" pitchFamily="34" charset="0"/>
              </a:rPr>
              <a:t>povinné subjekty</a:t>
            </a:r>
            <a:r>
              <a:rPr lang="cs-CZ" sz="2000" dirty="0">
                <a:cs typeface="Arial" pitchFamily="34" charset="0"/>
              </a:rPr>
              <a:t>, vztahují-li se k jejich působnosti,</a:t>
            </a: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cs-CZ" altLang="cs-CZ" sz="2000" dirty="0">
                <a:cs typeface="Arial" pitchFamily="34" charset="0"/>
              </a:rPr>
              <a:t>žádost - </a:t>
            </a:r>
            <a:r>
              <a:rPr lang="cs-CZ" altLang="cs-CZ" sz="2000" b="1" dirty="0">
                <a:cs typeface="Arial" pitchFamily="34" charset="0"/>
              </a:rPr>
              <a:t>kdokoli </a:t>
            </a:r>
            <a:r>
              <a:rPr lang="cs-CZ" altLang="cs-CZ" sz="2000" dirty="0">
                <a:cs typeface="Arial" pitchFamily="34" charset="0"/>
              </a:rPr>
              <a:t>(</a:t>
            </a:r>
            <a:r>
              <a:rPr lang="cs-CZ" altLang="cs-CZ" sz="2000" i="1" dirty="0">
                <a:cs typeface="Arial" pitchFamily="34" charset="0"/>
              </a:rPr>
              <a:t>princip otevřenosti VS</a:t>
            </a:r>
            <a:r>
              <a:rPr lang="cs-CZ" altLang="cs-CZ" sz="2000" dirty="0">
                <a:cs typeface="Arial" pitchFamily="34" charset="0"/>
              </a:rPr>
              <a:t>),</a:t>
            </a: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cs-CZ" altLang="cs-CZ" sz="2000" dirty="0">
                <a:cs typeface="Arial" pitchFamily="34" charset="0"/>
              </a:rPr>
              <a:t>písemně i ústně (tomu odpovídá způsob vyřízení),</a:t>
            </a:r>
          </a:p>
          <a:p>
            <a:pPr lvl="1" algn="just" eaLnBrk="1" hangingPunct="1">
              <a:buFont typeface="Wingdings" pitchFamily="2" charset="2"/>
              <a:buChar char="§"/>
            </a:pPr>
            <a:endParaRPr lang="cs-CZ" altLang="cs-CZ" sz="2000" dirty="0">
              <a:cs typeface="Arial" pitchFamily="34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cs-CZ" sz="2000" b="1" dirty="0">
                <a:cs typeface="Arial" pitchFamily="34" charset="0"/>
              </a:rPr>
              <a:t>povinnost </a:t>
            </a:r>
            <a:r>
              <a:rPr lang="cs-CZ" sz="2000" dirty="0">
                <a:cs typeface="Arial" pitchFamily="34" charset="0"/>
              </a:rPr>
              <a:t>poskytnout informaci                                                               (možnost odkázat na zveřejněné informace),</a:t>
            </a: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cs-CZ" sz="2000" dirty="0">
                <a:cs typeface="Arial" pitchFamily="34" charset="0"/>
              </a:rPr>
              <a:t>stanovena </a:t>
            </a:r>
            <a:r>
              <a:rPr lang="cs-CZ" sz="2000" b="1" dirty="0">
                <a:cs typeface="Arial" pitchFamily="34" charset="0"/>
              </a:rPr>
              <a:t>omezení - výjimky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i="1" dirty="0">
                <a:cs typeface="Arial" pitchFamily="34" charset="0"/>
              </a:rPr>
              <a:t>utajované informace, ochrana soukromí, obchodní tajemství, autorské právo, respekt k povinné mlčenlivosti,  apod.</a:t>
            </a:r>
            <a:r>
              <a:rPr lang="cs-CZ" sz="2000" dirty="0">
                <a:cs typeface="Arial" pitchFamily="34" charset="0"/>
              </a:rPr>
              <a:t>),</a:t>
            </a: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cs-CZ" sz="2000" dirty="0">
                <a:cs typeface="Arial" pitchFamily="34" charset="0"/>
              </a:rPr>
              <a:t>obecné pravidlo = oddělení informace, kterou nelze poskytnout („minimalizace omezení“),</a:t>
            </a: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cs-CZ" altLang="cs-CZ" sz="2000" dirty="0">
                <a:cs typeface="Arial" pitchFamily="34" charset="0"/>
              </a:rPr>
              <a:t>podrobně</a:t>
            </a:r>
            <a:r>
              <a:rPr lang="cs-CZ" altLang="cs-CZ" sz="2000" b="1" dirty="0">
                <a:cs typeface="Arial" pitchFamily="34" charset="0"/>
              </a:rPr>
              <a:t> pravidla postupu vyřizování </a:t>
            </a:r>
            <a:r>
              <a:rPr lang="cs-CZ" altLang="cs-CZ" sz="2000" dirty="0">
                <a:cs typeface="Arial" pitchFamily="34" charset="0"/>
              </a:rPr>
              <a:t>písemné (</a:t>
            </a:r>
            <a:r>
              <a:rPr lang="cs-CZ" altLang="cs-CZ" sz="2000" dirty="0" err="1">
                <a:cs typeface="Arial" pitchFamily="34" charset="0"/>
              </a:rPr>
              <a:t>info</a:t>
            </a:r>
            <a:r>
              <a:rPr lang="cs-CZ" altLang="cs-CZ" sz="2000" dirty="0">
                <a:cs typeface="Arial" pitchFamily="34" charset="0"/>
              </a:rPr>
              <a:t>)žádosti.</a:t>
            </a:r>
            <a:r>
              <a:rPr lang="cs-CZ" altLang="cs-CZ" sz="2000" dirty="0">
                <a:latin typeface="Arial" pitchFamily="34" charset="0"/>
                <a:cs typeface="Arial" pitchFamily="34" charset="0"/>
              </a:rPr>
              <a:t>    </a:t>
            </a:r>
            <a:endParaRPr lang="cs-CZ" altLang="cs-CZ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 altLang="cs-CZ" dirty="0"/>
          </a:p>
        </p:txBody>
      </p:sp>
      <p:sp>
        <p:nvSpPr>
          <p:cNvPr id="1126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D059F0-B366-4A78-8CF0-8DD7293EB3F8}" type="slidenum">
              <a:rPr lang="cs-CZ" altLang="cs-CZ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5239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>
                <a:latin typeface="Arial" pitchFamily="34" charset="0"/>
                <a:cs typeface="Arial" pitchFamily="34" charset="0"/>
              </a:rPr>
              <a:t>Právo na informace ve VS dle </a:t>
            </a:r>
            <a:r>
              <a:rPr lang="cs-CZ" altLang="cs-CZ" sz="2400" b="1" dirty="0" err="1">
                <a:latin typeface="Arial" pitchFamily="34" charset="0"/>
                <a:cs typeface="Arial" pitchFamily="34" charset="0"/>
              </a:rPr>
              <a:t>z.č</a:t>
            </a:r>
            <a:r>
              <a:rPr lang="cs-CZ" altLang="cs-CZ" sz="2400" b="1" dirty="0">
                <a:latin typeface="Arial" pitchFamily="34" charset="0"/>
                <a:cs typeface="Arial" pitchFamily="34" charset="0"/>
              </a:rPr>
              <a:t>. 106/1999 Sb.: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5877272"/>
          </a:xfrm>
        </p:spPr>
        <p:txBody>
          <a:bodyPr>
            <a:normAutofit fontScale="40000" lnSpcReduction="20000"/>
          </a:bodyPr>
          <a:lstStyle/>
          <a:p>
            <a:pPr lvl="1" eaLnBrk="1" hangingPunct="1">
              <a:buFont typeface="Wingdings" pitchFamily="2" charset="2"/>
              <a:buChar char="§"/>
            </a:pPr>
            <a:endParaRPr lang="cs-CZ" altLang="cs-CZ" sz="4200" dirty="0">
              <a:cs typeface="Arial" pitchFamily="34" charset="0"/>
            </a:endParaRPr>
          </a:p>
          <a:p>
            <a:pPr marL="457200" lvl="1" indent="0" eaLnBrk="1" hangingPunct="1">
              <a:buNone/>
            </a:pPr>
            <a:r>
              <a:rPr lang="cs-CZ" altLang="cs-CZ" sz="5000" b="1" dirty="0">
                <a:cs typeface="Arial" pitchFamily="34" charset="0"/>
              </a:rPr>
              <a:t>Základní charakteristika postupu:</a:t>
            </a:r>
            <a:r>
              <a:rPr lang="cs-CZ" altLang="cs-CZ" sz="5000" dirty="0">
                <a:cs typeface="Arial" pitchFamily="34" charset="0"/>
              </a:rPr>
              <a:t> 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cs-CZ" altLang="cs-CZ" sz="5000" dirty="0">
                <a:cs typeface="Arial" pitchFamily="34" charset="0"/>
              </a:rPr>
              <a:t>lhůta 7 dní pro event. doplnění žádosti,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cs-CZ" altLang="cs-CZ" sz="5000" dirty="0">
                <a:cs typeface="Arial" pitchFamily="34" charset="0"/>
              </a:rPr>
              <a:t>pokud není žádost odložena, </a:t>
            </a:r>
            <a:r>
              <a:rPr lang="cs-CZ" altLang="cs-CZ" sz="5000" b="1" dirty="0">
                <a:cs typeface="Arial" pitchFamily="34" charset="0"/>
              </a:rPr>
              <a:t>poskytnutí do 15 dnů </a:t>
            </a:r>
            <a:r>
              <a:rPr lang="cs-CZ" altLang="cs-CZ" sz="5000" dirty="0">
                <a:cs typeface="Arial" pitchFamily="34" charset="0"/>
              </a:rPr>
              <a:t>(lze prodloužit nejvýše o 10 dnů),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cs-CZ" altLang="cs-CZ" sz="5000" dirty="0">
                <a:cs typeface="Arial" pitchFamily="34" charset="0"/>
              </a:rPr>
              <a:t>pokud není žádosti vyhověno (zcela či zčásti), vydáno </a:t>
            </a:r>
            <a:r>
              <a:rPr lang="cs-CZ" altLang="cs-CZ" sz="5000" b="1" dirty="0">
                <a:cs typeface="Arial" pitchFamily="34" charset="0"/>
              </a:rPr>
              <a:t>rozhodnutí </a:t>
            </a:r>
          </a:p>
          <a:p>
            <a:pPr marL="457200" lvl="1" indent="0" eaLnBrk="1" hangingPunct="1">
              <a:buNone/>
            </a:pPr>
            <a:r>
              <a:rPr lang="cs-CZ" altLang="cs-CZ" sz="5000" dirty="0">
                <a:cs typeface="Arial" pitchFamily="34" charset="0"/>
              </a:rPr>
              <a:t>(ve správním řízení),</a:t>
            </a: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cs-CZ" altLang="cs-CZ" sz="5000" dirty="0">
                <a:cs typeface="Arial" pitchFamily="34" charset="0"/>
              </a:rPr>
              <a:t>možnost </a:t>
            </a:r>
            <a:r>
              <a:rPr lang="cs-CZ" altLang="cs-CZ" sz="5000" b="1" dirty="0">
                <a:cs typeface="Arial" pitchFamily="34" charset="0"/>
              </a:rPr>
              <a:t>odvolání </a:t>
            </a:r>
            <a:r>
              <a:rPr lang="cs-CZ" altLang="cs-CZ" sz="5000" dirty="0">
                <a:cs typeface="Arial" pitchFamily="34" charset="0"/>
              </a:rPr>
              <a:t>do 15 dnů, nadřízený orgán, není-li důvod odepřít – </a:t>
            </a:r>
            <a:r>
              <a:rPr lang="cs-CZ" altLang="cs-CZ" sz="5000" dirty="0" err="1">
                <a:cs typeface="Arial" pitchFamily="34" charset="0"/>
              </a:rPr>
              <a:t>rozh</a:t>
            </a:r>
            <a:r>
              <a:rPr lang="cs-CZ" altLang="cs-CZ" sz="5000" dirty="0">
                <a:cs typeface="Arial" pitchFamily="34" charset="0"/>
              </a:rPr>
              <a:t>. zruší, řízení zastaví, a </a:t>
            </a:r>
            <a:r>
              <a:rPr lang="cs-CZ" altLang="cs-CZ" sz="5000" b="1" dirty="0">
                <a:cs typeface="Arial" pitchFamily="34" charset="0"/>
              </a:rPr>
              <a:t>rozhodnutím přikáže povinnému subjektu</a:t>
            </a:r>
            <a:r>
              <a:rPr lang="cs-CZ" altLang="cs-CZ" sz="5000" dirty="0">
                <a:cs typeface="Arial" pitchFamily="34" charset="0"/>
              </a:rPr>
              <a:t> informaci </a:t>
            </a:r>
            <a:r>
              <a:rPr lang="cs-CZ" altLang="cs-CZ" sz="5000" b="1" dirty="0">
                <a:cs typeface="Arial" pitchFamily="34" charset="0"/>
              </a:rPr>
              <a:t>poskytnout,</a:t>
            </a:r>
            <a:r>
              <a:rPr lang="cs-CZ" altLang="cs-CZ" sz="5000" dirty="0">
                <a:cs typeface="Arial" pitchFamily="34" charset="0"/>
              </a:rPr>
              <a:t>  </a:t>
            </a: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cs-CZ" altLang="cs-CZ" sz="5000" dirty="0">
                <a:cs typeface="Arial" pitchFamily="34" charset="0"/>
              </a:rPr>
              <a:t>Vůči rozhodnutí nadřízeného orgánu – </a:t>
            </a:r>
            <a:r>
              <a:rPr lang="cs-CZ" altLang="cs-CZ" sz="5000" b="1" dirty="0">
                <a:cs typeface="Arial" pitchFamily="34" charset="0"/>
              </a:rPr>
              <a:t>přezkumné řízení ú Úřadu pro ochranu osobních údajů</a:t>
            </a:r>
            <a:r>
              <a:rPr lang="cs-CZ" altLang="cs-CZ" sz="5000" dirty="0">
                <a:cs typeface="Arial" pitchFamily="34" charset="0"/>
              </a:rPr>
              <a:t> (§ 16b - zruší rozhodnutí, </a:t>
            </a:r>
            <a:r>
              <a:rPr lang="cs-CZ" altLang="cs-CZ" sz="5000" b="1" dirty="0">
                <a:cs typeface="Arial" pitchFamily="34" charset="0"/>
              </a:rPr>
              <a:t>přikáže povinnému </a:t>
            </a:r>
            <a:r>
              <a:rPr lang="cs-CZ" altLang="cs-CZ" sz="5000" dirty="0">
                <a:cs typeface="Arial" pitchFamily="34" charset="0"/>
              </a:rPr>
              <a:t>subjektu poskytnout),</a:t>
            </a:r>
          </a:p>
          <a:p>
            <a:pPr lvl="1" algn="just" eaLnBrk="1" hangingPunct="1">
              <a:buFont typeface="Wingdings" pitchFamily="2" charset="2"/>
              <a:buChar char="§"/>
            </a:pPr>
            <a:endParaRPr lang="cs-CZ" altLang="cs-CZ" sz="5000" dirty="0">
              <a:cs typeface="Arial" pitchFamily="34" charset="0"/>
            </a:endParaRP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cs-CZ" altLang="cs-CZ" sz="5000" dirty="0">
                <a:cs typeface="Arial" pitchFamily="34" charset="0"/>
              </a:rPr>
              <a:t>Podléhá </a:t>
            </a:r>
            <a:r>
              <a:rPr lang="cs-CZ" altLang="cs-CZ" sz="5000" b="1" dirty="0">
                <a:cs typeface="Arial" pitchFamily="34" charset="0"/>
              </a:rPr>
              <a:t>soudnímu přezkumu – správní soudnictví, ÚS</a:t>
            </a:r>
            <a:r>
              <a:rPr lang="cs-CZ" altLang="cs-CZ" sz="5000" dirty="0">
                <a:cs typeface="Arial" pitchFamily="34" charset="0"/>
              </a:rPr>
              <a:t>. Poměrně hojná judikatura, kterou odráží některé změny zákonné úpravy (určení povinných subjektů, informace o platech a odměnách úředníků, resp. „příjemcích veřejných prostředků“ /Nález IV. ÚS 1378/2016/, informace o kvalifikaci úředníků  nebo členů Vězeňské služby, poskytování  informací jimiž povinný subjekt disponuje) . Názory se vyvíjí.      </a:t>
            </a:r>
          </a:p>
          <a:p>
            <a:pPr lvl="1" algn="just" eaLnBrk="1" hangingPunct="1">
              <a:buFont typeface="Wingdings" pitchFamily="2" charset="2"/>
              <a:buChar char="§"/>
            </a:pPr>
            <a:endParaRPr lang="cs-CZ" altLang="cs-CZ" sz="5000" dirty="0">
              <a:cs typeface="Arial" pitchFamily="34" charset="0"/>
            </a:endParaRPr>
          </a:p>
          <a:p>
            <a:pPr lvl="1" eaLnBrk="1" hangingPunct="1"/>
            <a:endParaRPr lang="cs-CZ" altLang="cs-CZ" sz="5000" i="1" dirty="0">
              <a:cs typeface="Arial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 altLang="cs-CZ" dirty="0"/>
          </a:p>
        </p:txBody>
      </p:sp>
      <p:sp>
        <p:nvSpPr>
          <p:cNvPr id="1126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D059F0-B366-4A78-8CF0-8DD7293EB3F8}" type="slidenum">
              <a:rPr lang="cs-CZ" altLang="cs-CZ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214911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>
                <a:latin typeface="Arial" pitchFamily="34" charset="0"/>
                <a:cs typeface="Arial" pitchFamily="34" charset="0"/>
              </a:rPr>
              <a:t>Právo na informace ve VS dle </a:t>
            </a:r>
            <a:r>
              <a:rPr lang="cs-CZ" altLang="cs-CZ" sz="2400" b="1" dirty="0" err="1">
                <a:latin typeface="Arial" pitchFamily="34" charset="0"/>
                <a:cs typeface="Arial" pitchFamily="34" charset="0"/>
              </a:rPr>
              <a:t>z.č</a:t>
            </a:r>
            <a:r>
              <a:rPr lang="cs-CZ" altLang="cs-CZ" sz="2400" b="1" dirty="0">
                <a:latin typeface="Arial" pitchFamily="34" charset="0"/>
                <a:cs typeface="Arial" pitchFamily="34" charset="0"/>
              </a:rPr>
              <a:t>. 106/1999 Sb.: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5877272"/>
          </a:xfrm>
        </p:spPr>
        <p:txBody>
          <a:bodyPr>
            <a:normAutofit/>
          </a:bodyPr>
          <a:lstStyle/>
          <a:p>
            <a:pPr lvl="1" eaLnBrk="1" hangingPunct="1">
              <a:buFont typeface="Wingdings" pitchFamily="2" charset="2"/>
              <a:buChar char="§"/>
            </a:pPr>
            <a:endParaRPr lang="cs-CZ" altLang="cs-CZ" sz="4200" dirty="0">
              <a:cs typeface="Arial" pitchFamily="34" charset="0"/>
            </a:endParaRP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cs-CZ" altLang="cs-CZ" sz="2200" dirty="0">
                <a:cs typeface="Arial" pitchFamily="34" charset="0"/>
              </a:rPr>
              <a:t>dále možnost obrany prostřednictvím </a:t>
            </a:r>
            <a:r>
              <a:rPr lang="cs-CZ" altLang="cs-CZ" sz="2200" b="1" dirty="0">
                <a:cs typeface="Arial" pitchFamily="34" charset="0"/>
              </a:rPr>
              <a:t>stížností </a:t>
            </a:r>
            <a:r>
              <a:rPr lang="cs-CZ" altLang="cs-CZ" sz="2200" dirty="0">
                <a:cs typeface="Arial" pitchFamily="34" charset="0"/>
              </a:rPr>
              <a:t>do 30 dnů (zejména proti nedodržení lhůty pro poskytnutí informace či proti požadované náhradě nákladů),</a:t>
            </a:r>
          </a:p>
          <a:p>
            <a:pPr lvl="1" eaLnBrk="1" hangingPunct="1">
              <a:buFont typeface="Wingdings" pitchFamily="2" charset="2"/>
              <a:buChar char="§"/>
            </a:pPr>
            <a:endParaRPr lang="cs-CZ" altLang="cs-CZ" sz="2200" dirty="0">
              <a:cs typeface="Arial" pitchFamily="34" charset="0"/>
            </a:endParaRP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cs-CZ" altLang="cs-CZ" sz="2200" dirty="0">
                <a:cs typeface="Arial" pitchFamily="34" charset="0"/>
              </a:rPr>
              <a:t>informace poskytovány </a:t>
            </a:r>
            <a:r>
              <a:rPr lang="cs-CZ" altLang="cs-CZ" sz="2200" b="1" dirty="0">
                <a:cs typeface="Arial" pitchFamily="34" charset="0"/>
              </a:rPr>
              <a:t>zásadně bezplatně</a:t>
            </a:r>
            <a:r>
              <a:rPr lang="cs-CZ" altLang="cs-CZ" sz="2200" dirty="0">
                <a:cs typeface="Arial" pitchFamily="34" charset="0"/>
              </a:rPr>
              <a:t>, ale také lze požadovat </a:t>
            </a:r>
            <a:r>
              <a:rPr lang="cs-CZ" altLang="cs-CZ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hrazení nákladů</a:t>
            </a:r>
            <a:r>
              <a:rPr lang="cs-CZ" altLang="cs-CZ" sz="2200" i="1" dirty="0">
                <a:cs typeface="Arial" pitchFamily="34" charset="0"/>
              </a:rPr>
              <a:t> </a:t>
            </a:r>
            <a:r>
              <a:rPr lang="cs-CZ" altLang="cs-CZ" sz="2200" dirty="0">
                <a:cs typeface="Arial" pitchFamily="34" charset="0"/>
              </a:rPr>
              <a:t>spojených s vyhledáváním a poskytováním informací, </a:t>
            </a: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cs-CZ" altLang="cs-CZ" sz="2200" dirty="0">
                <a:cs typeface="Arial" pitchFamily="34" charset="0"/>
              </a:rPr>
              <a:t>vyhodnocování poskytování informací prostřednictvím </a:t>
            </a:r>
            <a:r>
              <a:rPr lang="cs-CZ" alt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výroční zprávy</a:t>
            </a:r>
            <a:r>
              <a:rPr lang="cs-CZ" altLang="cs-CZ" sz="2200" dirty="0">
                <a:cs typeface="Arial" pitchFamily="34" charset="0"/>
              </a:rPr>
              <a:t>, která je každoročně zveřejňována povinnými subjekty.</a:t>
            </a:r>
          </a:p>
          <a:p>
            <a:pPr lvl="1" eaLnBrk="1" hangingPunct="1">
              <a:buFont typeface="Wingdings" pitchFamily="2" charset="2"/>
              <a:buChar char="§"/>
            </a:pPr>
            <a:endParaRPr lang="cs-CZ" altLang="cs-CZ" sz="5000" dirty="0">
              <a:cs typeface="Arial" pitchFamily="34" charset="0"/>
            </a:endParaRPr>
          </a:p>
          <a:p>
            <a:pPr lvl="1" eaLnBrk="1" hangingPunct="1"/>
            <a:endParaRPr lang="cs-CZ" altLang="cs-CZ" sz="5000" i="1" dirty="0">
              <a:cs typeface="Arial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 altLang="cs-CZ" dirty="0"/>
          </a:p>
        </p:txBody>
      </p:sp>
      <p:sp>
        <p:nvSpPr>
          <p:cNvPr id="1126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D059F0-B366-4A78-8CF0-8DD7293EB3F8}" type="slidenum">
              <a:rPr lang="cs-CZ" altLang="cs-CZ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027203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>
                <a:latin typeface="Arial" pitchFamily="34" charset="0"/>
                <a:cs typeface="Arial" pitchFamily="34" charset="0"/>
              </a:rPr>
              <a:t>Právo na informace dle zákona č. 123/1998 Sb. – </a:t>
            </a:r>
            <a:r>
              <a:rPr lang="cs-CZ" altLang="cs-CZ" sz="1800" b="1" dirty="0">
                <a:latin typeface="Arial" pitchFamily="34" charset="0"/>
                <a:cs typeface="Arial" pitchFamily="34" charset="0"/>
              </a:rPr>
              <a:t>informace o stavu životního prostředí: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628650" y="1700808"/>
            <a:ext cx="7886700" cy="4476155"/>
          </a:xfrm>
        </p:spPr>
        <p:txBody>
          <a:bodyPr/>
          <a:lstStyle/>
          <a:p>
            <a:pPr marL="457200" lvl="1" indent="0" eaLnBrk="1" hangingPunct="1">
              <a:buNone/>
            </a:pPr>
            <a:r>
              <a:rPr lang="cs-CZ" sz="2000" b="1" dirty="0">
                <a:cs typeface="Arial" pitchFamily="34" charset="0"/>
              </a:rPr>
              <a:t>speciální úprava,</a:t>
            </a:r>
          </a:p>
          <a:p>
            <a:pPr marL="457200" lvl="1" indent="0" eaLnBrk="1" hangingPunct="1">
              <a:buNone/>
            </a:pPr>
            <a:r>
              <a:rPr lang="cs-CZ" sz="2000" dirty="0">
                <a:cs typeface="Arial" pitchFamily="34" charset="0"/>
              </a:rPr>
              <a:t>       avšak </a:t>
            </a:r>
            <a:r>
              <a:rPr lang="cs-CZ" altLang="cs-CZ" sz="2000" b="1" dirty="0">
                <a:cs typeface="Arial" pitchFamily="34" charset="0"/>
              </a:rPr>
              <a:t>obdobné principy jako v zákoně č.106/1999 Sb.</a:t>
            </a:r>
            <a:endParaRPr lang="cs-CZ" altLang="cs-CZ" sz="2000" dirty="0">
              <a:cs typeface="Arial" pitchFamily="34" charset="0"/>
            </a:endParaRPr>
          </a:p>
          <a:p>
            <a:pPr marL="457200" lvl="1" indent="0" eaLnBrk="1" hangingPunct="1">
              <a:buNone/>
            </a:pPr>
            <a:r>
              <a:rPr lang="cs-CZ" altLang="cs-CZ" sz="2000" b="1" dirty="0">
                <a:cs typeface="Arial" pitchFamily="34" charset="0"/>
              </a:rPr>
              <a:t>      </a:t>
            </a:r>
          </a:p>
          <a:p>
            <a:pPr marL="457200" lvl="1" indent="0" eaLnBrk="1" hangingPunct="1">
              <a:buNone/>
            </a:pPr>
            <a:r>
              <a:rPr lang="cs-CZ" altLang="cs-CZ" sz="2000" b="1" dirty="0">
                <a:cs typeface="Arial" pitchFamily="34" charset="0"/>
              </a:rPr>
              <a:t>Odlišnosti  úpravy:</a:t>
            </a:r>
          </a:p>
          <a:p>
            <a:pPr marL="457200" lvl="1" indent="0" eaLnBrk="1" hangingPunct="1">
              <a:buNone/>
            </a:pPr>
            <a:r>
              <a:rPr lang="cs-CZ" altLang="cs-CZ" sz="2000" dirty="0">
                <a:cs typeface="Arial" pitchFamily="34" charset="0"/>
              </a:rPr>
              <a:t>- informace se poskytují ve lhůtě 30 dnů, </a:t>
            </a:r>
          </a:p>
          <a:p>
            <a:pPr marL="457200" lvl="1" indent="0" eaLnBrk="1" hangingPunct="1">
              <a:buNone/>
            </a:pPr>
            <a:r>
              <a:rPr lang="cs-CZ" altLang="cs-CZ" sz="2000" dirty="0">
                <a:cs typeface="Arial" pitchFamily="34" charset="0"/>
              </a:rPr>
              <a:t>- nelze požadovat náhradu nákladů (s výjimkou nákladů spojených s pořízením kopií, technických nosičů dat a odesláním)</a:t>
            </a:r>
          </a:p>
          <a:p>
            <a:pPr marL="457200" lvl="1" indent="0" eaLnBrk="1" hangingPunct="1">
              <a:buNone/>
            </a:pPr>
            <a:r>
              <a:rPr lang="cs-CZ" altLang="cs-CZ" sz="2000" dirty="0">
                <a:cs typeface="Arial" pitchFamily="34" charset="0"/>
              </a:rPr>
              <a:t>- neupravuje institut stížnosti, namísto něj </a:t>
            </a:r>
            <a:r>
              <a:rPr lang="cs-CZ" altLang="cs-CZ" sz="2000" b="1" dirty="0">
                <a:cs typeface="Arial" pitchFamily="34" charset="0"/>
              </a:rPr>
              <a:t>fikce negativního rozhodnutí </a:t>
            </a:r>
            <a:r>
              <a:rPr lang="cs-CZ" altLang="cs-CZ" sz="2000" dirty="0">
                <a:cs typeface="Arial" pitchFamily="34" charset="0"/>
              </a:rPr>
              <a:t>(povinný subjekt  neposkytl informace ve stanovené lhůtě či nevydal rozhodnutí, má se za to, že rozhodl o odepření informace).</a:t>
            </a:r>
          </a:p>
          <a:p>
            <a:pPr lvl="1" eaLnBrk="1" hangingPunct="1"/>
            <a:endParaRPr lang="cs-CZ" altLang="cs-CZ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Vybrané otázky správního práva a veřejné správy III</a:t>
            </a:r>
          </a:p>
        </p:txBody>
      </p:sp>
      <p:sp>
        <p:nvSpPr>
          <p:cNvPr id="1126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D059F0-B366-4A78-8CF0-8DD7293EB3F8}" type="slidenum">
              <a:rPr lang="cs-CZ" altLang="cs-CZ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494767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II.2 Ochrana utajovaných informací: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marL="457200" lvl="3" indent="0">
              <a:lnSpc>
                <a:spcPct val="80000"/>
              </a:lnSpc>
              <a:buClr>
                <a:schemeClr val="hlink"/>
              </a:buClr>
              <a:buNone/>
              <a:defRPr/>
            </a:pPr>
            <a:r>
              <a:rPr lang="cs-CZ" altLang="cs-CZ" sz="2600" b="1" dirty="0"/>
              <a:t>Zákon č. 412/2005 Sb., o ochraně utajovaných informací a o bezpečnostní způsobilosti:</a:t>
            </a:r>
          </a:p>
          <a:p>
            <a:pPr marL="457200" lvl="3" indent="0">
              <a:lnSpc>
                <a:spcPct val="80000"/>
              </a:lnSpc>
              <a:buClr>
                <a:schemeClr val="hlink"/>
              </a:buClr>
              <a:buNone/>
              <a:defRPr/>
            </a:pPr>
            <a:endParaRPr lang="cs-CZ" altLang="cs-CZ" sz="2600" b="1" dirty="0"/>
          </a:p>
          <a:p>
            <a:pPr lvl="1">
              <a:lnSpc>
                <a:spcPct val="80000"/>
              </a:lnSpc>
              <a:buClr>
                <a:srgbClr val="FFFFFF"/>
              </a:buClr>
              <a:defRPr/>
            </a:pPr>
            <a:r>
              <a:rPr lang="cs-CZ" altLang="cs-CZ" sz="2400" dirty="0"/>
              <a:t>                </a:t>
            </a:r>
            <a:r>
              <a:rPr lang="cs-CZ" altLang="cs-CZ" sz="2600" dirty="0"/>
              <a:t>Klasifikovány </a:t>
            </a:r>
            <a:r>
              <a:rPr lang="cs-CZ" altLang="cs-CZ" sz="2600" b="1" dirty="0"/>
              <a:t>dle stupně utajení</a:t>
            </a:r>
            <a:r>
              <a:rPr lang="cs-CZ" altLang="cs-CZ" sz="2600" dirty="0"/>
              <a:t>:</a:t>
            </a:r>
          </a:p>
          <a:p>
            <a:pPr lvl="1">
              <a:lnSpc>
                <a:spcPct val="80000"/>
              </a:lnSpc>
              <a:buClr>
                <a:srgbClr val="FFFFFF"/>
              </a:buClr>
              <a:defRPr/>
            </a:pPr>
            <a:endParaRPr lang="cs-CZ" altLang="cs-CZ" sz="2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>
              <a:lnSpc>
                <a:spcPct val="80000"/>
              </a:lnSpc>
              <a:buClr>
                <a:srgbClr val="FFFFFF"/>
              </a:buClr>
              <a:buFont typeface="Wingdings" panose="05000000000000000000" pitchFamily="2" charset="2"/>
              <a:buChar char="Ø"/>
              <a:defRPr/>
            </a:pPr>
            <a:r>
              <a:rPr lang="cs-CZ" alt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Přísně tajné</a:t>
            </a:r>
            <a:r>
              <a:rPr lang="cs-CZ" altLang="cs-CZ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altLang="cs-CZ" sz="2600" dirty="0"/>
              <a:t>jestliže její vyzrazení neoprávněné osobě nebo zneužití může způsobit </a:t>
            </a:r>
            <a:r>
              <a:rPr lang="cs-CZ" altLang="cs-CZ" sz="2600" i="1" dirty="0"/>
              <a:t>mimořádně vážnou újmu </a:t>
            </a:r>
            <a:r>
              <a:rPr lang="cs-CZ" altLang="cs-CZ" sz="2600" dirty="0"/>
              <a:t>zájmům České republiky,</a:t>
            </a:r>
          </a:p>
          <a:p>
            <a:pPr lvl="1">
              <a:lnSpc>
                <a:spcPct val="80000"/>
              </a:lnSpc>
              <a:buClr>
                <a:srgbClr val="FFFFFF"/>
              </a:buClr>
              <a:buFont typeface="Wingdings" panose="05000000000000000000" pitchFamily="2" charset="2"/>
              <a:buChar char="Ø"/>
              <a:defRPr/>
            </a:pPr>
            <a:endParaRPr lang="cs-CZ" altLang="cs-CZ" sz="2600" dirty="0"/>
          </a:p>
          <a:p>
            <a:pPr lvl="1" algn="just">
              <a:lnSpc>
                <a:spcPct val="80000"/>
              </a:lnSpc>
              <a:buClr>
                <a:srgbClr val="FFFFFF"/>
              </a:buClr>
              <a:buFont typeface="Wingdings" panose="05000000000000000000" pitchFamily="2" charset="2"/>
              <a:buChar char="Ø"/>
              <a:defRPr/>
            </a:pPr>
            <a:r>
              <a:rPr lang="cs-CZ" alt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Tajné</a:t>
            </a:r>
            <a:r>
              <a:rPr lang="cs-CZ" altLang="cs-CZ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cs-CZ" altLang="cs-CZ" sz="2600" dirty="0"/>
              <a:t> jestliže její vyzrazení neoprávněné osobě nebo zneužití může způsobit </a:t>
            </a:r>
            <a:r>
              <a:rPr lang="cs-CZ" alt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vážnou újmu </a:t>
            </a:r>
            <a:r>
              <a:rPr lang="cs-CZ" altLang="cs-CZ" sz="2600" dirty="0"/>
              <a:t>zájmům České republiky,</a:t>
            </a:r>
          </a:p>
          <a:p>
            <a:pPr lvl="1">
              <a:lnSpc>
                <a:spcPct val="80000"/>
              </a:lnSpc>
              <a:buClr>
                <a:srgbClr val="FFFFFF"/>
              </a:buClr>
              <a:buFont typeface="Wingdings" panose="05000000000000000000" pitchFamily="2" charset="2"/>
              <a:buChar char="Ø"/>
              <a:defRPr/>
            </a:pPr>
            <a:endParaRPr lang="cs-CZ" altLang="cs-CZ" sz="2600" dirty="0"/>
          </a:p>
          <a:p>
            <a:pPr lvl="1">
              <a:lnSpc>
                <a:spcPct val="80000"/>
              </a:lnSpc>
              <a:buClr>
                <a:srgbClr val="FFFFFF"/>
              </a:buClr>
              <a:buFont typeface="Wingdings" panose="05000000000000000000" pitchFamily="2" charset="2"/>
              <a:buChar char="Ø"/>
              <a:defRPr/>
            </a:pPr>
            <a:r>
              <a:rPr lang="cs-CZ" altLang="cs-CZ" sz="2600" dirty="0"/>
              <a:t>Důvěrné, jestliže její vyzrazení neoprávněné osobě nebo zneužití může způsobit </a:t>
            </a:r>
            <a:r>
              <a:rPr lang="cs-CZ" alt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prostou újmu </a:t>
            </a:r>
            <a:r>
              <a:rPr lang="cs-CZ" altLang="cs-CZ" sz="2600" dirty="0"/>
              <a:t>zájmům České republiky,</a:t>
            </a:r>
          </a:p>
          <a:p>
            <a:pPr lvl="1">
              <a:lnSpc>
                <a:spcPct val="80000"/>
              </a:lnSpc>
              <a:buClr>
                <a:srgbClr val="FFFFFF"/>
              </a:buClr>
              <a:buFont typeface="Wingdings" panose="05000000000000000000" pitchFamily="2" charset="2"/>
              <a:buChar char="Ø"/>
              <a:defRPr/>
            </a:pPr>
            <a:endParaRPr lang="cs-CZ" altLang="cs-CZ" sz="2600" dirty="0"/>
          </a:p>
          <a:p>
            <a:pPr lvl="1" algn="just">
              <a:lnSpc>
                <a:spcPct val="80000"/>
              </a:lnSpc>
              <a:buClr>
                <a:srgbClr val="FFFFFF"/>
              </a:buClr>
              <a:buFont typeface="Wingdings" panose="05000000000000000000" pitchFamily="2" charset="2"/>
              <a:buChar char="Ø"/>
              <a:defRPr/>
            </a:pPr>
            <a:r>
              <a:rPr lang="cs-CZ" alt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Vyhrazené</a:t>
            </a:r>
            <a:r>
              <a:rPr lang="cs-CZ" altLang="cs-CZ" sz="2600" dirty="0"/>
              <a:t>, jestliže její vyzrazení neoprávněné osobě nebo zneužití může být </a:t>
            </a:r>
            <a:r>
              <a:rPr lang="cs-CZ" alt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nevýhodné pro zájmy </a:t>
            </a:r>
            <a:r>
              <a:rPr lang="cs-CZ" altLang="cs-CZ" sz="2600" dirty="0"/>
              <a:t>České republiky.</a:t>
            </a:r>
          </a:p>
          <a:p>
            <a:pPr lvl="1">
              <a:lnSpc>
                <a:spcPct val="80000"/>
              </a:lnSpc>
              <a:buClr>
                <a:srgbClr val="FFFFFF"/>
              </a:buClr>
              <a:buFont typeface="Wingdings" panose="05000000000000000000" pitchFamily="2" charset="2"/>
              <a:buChar char="Ø"/>
              <a:defRPr/>
            </a:pPr>
            <a:endParaRPr lang="cs-CZ" altLang="cs-CZ" sz="2600" dirty="0"/>
          </a:p>
          <a:p>
            <a:pPr marL="457200" lvl="1" indent="0">
              <a:lnSpc>
                <a:spcPct val="80000"/>
              </a:lnSpc>
              <a:buClr>
                <a:srgbClr val="FFFFFF"/>
              </a:buClr>
              <a:buNone/>
              <a:defRPr/>
            </a:pPr>
            <a:r>
              <a:rPr lang="cs-CZ" altLang="cs-CZ" sz="2600" dirty="0"/>
              <a:t>Seznam utajovaných informací – vláda nařízením.</a:t>
            </a:r>
          </a:p>
          <a:p>
            <a:pPr marL="457200" lvl="1" indent="0">
              <a:lnSpc>
                <a:spcPct val="80000"/>
              </a:lnSpc>
              <a:buClr>
                <a:srgbClr val="FFFFFF"/>
              </a:buClr>
              <a:buNone/>
              <a:defRPr/>
            </a:pPr>
            <a:endParaRPr lang="cs-CZ" alt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lnSpc>
                <a:spcPct val="80000"/>
              </a:lnSpc>
              <a:buClr>
                <a:srgbClr val="FFFFFF"/>
              </a:buClr>
              <a:buNone/>
              <a:defRPr/>
            </a:pPr>
            <a:r>
              <a:rPr lang="cs-CZ" alt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Bezpečnostní způsobilost (osob) </a:t>
            </a:r>
            <a:r>
              <a:rPr lang="cs-CZ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bezpečnostní řízení </a:t>
            </a:r>
          </a:p>
          <a:p>
            <a:pPr marL="457200" lvl="1" indent="0">
              <a:lnSpc>
                <a:spcPct val="80000"/>
              </a:lnSpc>
              <a:buClr>
                <a:srgbClr val="FFFFFF"/>
              </a:buClr>
              <a:buNone/>
              <a:defRPr/>
            </a:pPr>
            <a:endParaRPr lang="cs-CZ" alt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lnSpc>
                <a:spcPct val="80000"/>
              </a:lnSpc>
              <a:buClr>
                <a:srgbClr val="FFFFFF"/>
              </a:buClr>
              <a:buNone/>
              <a:defRPr/>
            </a:pPr>
            <a:r>
              <a:rPr lang="cs-CZ" alt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Národní bezpečnostní úřad </a:t>
            </a:r>
            <a:r>
              <a:rPr lang="cs-CZ" altLang="cs-CZ" sz="2400" b="1" dirty="0"/>
              <a:t>(NBÚ).</a:t>
            </a:r>
          </a:p>
          <a:p>
            <a:pPr lvl="2">
              <a:lnSpc>
                <a:spcPct val="80000"/>
              </a:lnSpc>
              <a:defRPr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3846158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A771FAD-A421-4713-9499-8CA061719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Ad kybernetická bezpečnost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3730C5F-1053-47C3-8A55-6D8B9C11E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b="1" dirty="0"/>
              <a:t>Národní úřad pro kybernetickou a informační bezpečnost (NÚKIB)</a:t>
            </a:r>
            <a:r>
              <a:rPr lang="cs-CZ" sz="2000" dirty="0"/>
              <a:t>  -  ústřední správní úřad pro kybernetickou bezpečnost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včetně ochrany utajovaných informací v oblasti informačních a komunikačních systémů </a:t>
            </a:r>
            <a:r>
              <a:rPr lang="cs-CZ" sz="2000" dirty="0"/>
              <a:t>a kryptografické ochrany.</a:t>
            </a:r>
          </a:p>
          <a:p>
            <a:endParaRPr lang="cs-CZ" sz="2000" dirty="0"/>
          </a:p>
          <a:p>
            <a:pPr algn="just"/>
            <a:r>
              <a:rPr lang="cs-CZ" sz="2000" dirty="0"/>
              <a:t>Vznikl 1. srpna 2017 na základě zákona číslo 205/2017 Sb., kterým se změnil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 č. 181/2014 Sb., o kybernetické bezpečnosti </a:t>
            </a:r>
            <a:r>
              <a:rPr lang="cs-CZ" sz="2000" dirty="0"/>
              <a:t>a o změně souvisejících zákonů (zákon o kybernetické bezpečnosti).</a:t>
            </a:r>
          </a:p>
        </p:txBody>
      </p:sp>
    </p:spTree>
    <p:extLst>
      <p:ext uri="{BB962C8B-B14F-4D97-AF65-F5344CB8AC3E}">
        <p14:creationId xmlns:p14="http://schemas.microsoft.com/office/powerpoint/2010/main" val="5352894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886700" cy="1368152"/>
          </a:xfrm>
        </p:spPr>
        <p:txBody>
          <a:bodyPr>
            <a:normAutofit fontScale="90000"/>
          </a:bodyPr>
          <a:lstStyle/>
          <a:p>
            <a:pPr algn="l"/>
            <a:r>
              <a:rPr lang="cs-CZ" sz="2400" b="1" dirty="0" smtClean="0">
                <a:latin typeface="+mn-lt"/>
              </a:rPr>
              <a:t>		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>
                <a:latin typeface="+mn-lt"/>
              </a:rPr>
              <a:t>	</a:t>
            </a:r>
            <a:r>
              <a:rPr lang="cs-CZ" sz="2400" b="1" dirty="0" smtClean="0">
                <a:latin typeface="+mn-lt"/>
              </a:rPr>
              <a:t>	</a:t>
            </a:r>
            <a:r>
              <a:rPr lang="cs-CZ" sz="2700" b="1" dirty="0" smtClean="0">
                <a:latin typeface="+mn-lt"/>
              </a:rPr>
              <a:t>Ochrana </a:t>
            </a:r>
            <a:r>
              <a:rPr lang="cs-CZ" sz="2700" b="1" dirty="0">
                <a:latin typeface="+mn-lt"/>
              </a:rPr>
              <a:t>osobních </a:t>
            </a:r>
            <a:r>
              <a:rPr lang="cs-CZ" sz="2700" b="1" dirty="0" smtClean="0">
                <a:latin typeface="+mn-lt"/>
              </a:rPr>
              <a:t>údajů</a:t>
            </a:r>
            <a:r>
              <a:rPr lang="cs-CZ" sz="2400" b="1" dirty="0" smtClean="0">
                <a:latin typeface="+mn-lt"/>
              </a:rPr>
              <a:t/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 </a:t>
            </a:r>
            <a:r>
              <a:rPr lang="cs-CZ" sz="2400" b="1" dirty="0">
                <a:latin typeface="+mn-lt"/>
              </a:rPr>
              <a:t/>
            </a:r>
            <a:br>
              <a:rPr lang="cs-CZ" sz="2400" b="1" dirty="0">
                <a:latin typeface="+mn-lt"/>
              </a:rPr>
            </a:br>
            <a:r>
              <a:rPr lang="cs-CZ" sz="2400" b="1" dirty="0">
                <a:latin typeface="+mn-lt"/>
              </a:rPr>
              <a:t>        </a:t>
            </a:r>
            <a:br>
              <a:rPr lang="cs-CZ" sz="2400" b="1" dirty="0">
                <a:latin typeface="+mn-lt"/>
              </a:rPr>
            </a:br>
            <a:endParaRPr lang="cs-CZ" sz="2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268760"/>
            <a:ext cx="8263830" cy="6696744"/>
          </a:xfrm>
        </p:spPr>
        <p:txBody>
          <a:bodyPr>
            <a:normAutofit/>
          </a:bodyPr>
          <a:lstStyle/>
          <a:p>
            <a:endParaRPr lang="cs-CZ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000" b="1" dirty="0"/>
              <a:t>Východiska  úpravy</a:t>
            </a:r>
            <a:r>
              <a:rPr lang="cs-CZ" sz="2000" b="1" dirty="0" smtClean="0"/>
              <a:t>:</a:t>
            </a:r>
          </a:p>
          <a:p>
            <a:pPr marL="0" indent="0">
              <a:buNone/>
            </a:pPr>
            <a:endParaRPr lang="cs-CZ" sz="2000" b="1" dirty="0" smtClean="0"/>
          </a:p>
          <a:p>
            <a:r>
              <a:rPr lang="cs-CZ" sz="1800" b="1" dirty="0" smtClean="0"/>
              <a:t>OSN</a:t>
            </a:r>
            <a:r>
              <a:rPr lang="cs-CZ" sz="1800" dirty="0" smtClean="0"/>
              <a:t> </a:t>
            </a:r>
            <a:r>
              <a:rPr lang="cs-CZ" sz="1800" dirty="0"/>
              <a:t>- 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Všeobecná deklarace lidských práv </a:t>
            </a:r>
            <a:r>
              <a:rPr lang="cs-CZ" sz="1800" i="1" dirty="0"/>
              <a:t>(zejm. čl. 12), </a:t>
            </a:r>
            <a:endParaRPr lang="cs-CZ" sz="1800" i="1" dirty="0" smtClean="0"/>
          </a:p>
          <a:p>
            <a:endParaRPr lang="cs-CZ" sz="1800" i="1" dirty="0"/>
          </a:p>
          <a:p>
            <a:pPr algn="just"/>
            <a:r>
              <a:rPr lang="cs-CZ" sz="1800" b="1" dirty="0" smtClean="0"/>
              <a:t>Rada </a:t>
            </a:r>
            <a:r>
              <a:rPr lang="cs-CZ" sz="1800" b="1" dirty="0"/>
              <a:t>Evropy  </a:t>
            </a:r>
            <a:r>
              <a:rPr lang="cs-CZ" sz="1800" i="1" dirty="0"/>
              <a:t>- evropská 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Úmluva </a:t>
            </a:r>
            <a:r>
              <a:rPr lang="cs-CZ" sz="1800" i="1" dirty="0"/>
              <a:t>o ochraně lidských práv a  základních svobod  (čl. 8), /ČR od  r. 1992/.</a:t>
            </a:r>
          </a:p>
          <a:p>
            <a:pPr marL="0" indent="0" algn="just">
              <a:buNone/>
            </a:pPr>
            <a:r>
              <a:rPr lang="cs-CZ" sz="1800" dirty="0"/>
              <a:t>                                      - </a:t>
            </a:r>
            <a:r>
              <a:rPr lang="cs-CZ" sz="1800" i="1" dirty="0" smtClean="0"/>
              <a:t>Úmluva </a:t>
            </a:r>
            <a:r>
              <a:rPr lang="cs-CZ" sz="1800" i="1" dirty="0"/>
              <a:t>o ochraně osob se zřetelem na automatizované zpracování osobních dat (CETS No.8) /ČR od r. 2011</a:t>
            </a:r>
            <a:r>
              <a:rPr lang="cs-CZ" sz="1800" i="1" dirty="0" smtClean="0"/>
              <a:t>/ </a:t>
            </a:r>
          </a:p>
          <a:p>
            <a:pPr marL="0" indent="0" algn="just">
              <a:buNone/>
            </a:pPr>
            <a:endParaRPr lang="cs-CZ" sz="1800" i="1" dirty="0"/>
          </a:p>
          <a:p>
            <a:r>
              <a:rPr lang="cs-CZ" sz="1800" b="1" dirty="0" smtClean="0"/>
              <a:t>EU</a:t>
            </a:r>
            <a:r>
              <a:rPr lang="cs-CZ" sz="1800" dirty="0" smtClean="0"/>
              <a:t> </a:t>
            </a:r>
            <a:r>
              <a:rPr lang="cs-CZ" sz="1800" dirty="0"/>
              <a:t>- 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Listina základních práv </a:t>
            </a:r>
            <a:r>
              <a:rPr lang="cs-CZ" sz="1800" dirty="0"/>
              <a:t>(čl. 8</a:t>
            </a:r>
            <a:r>
              <a:rPr lang="cs-CZ" sz="1800" dirty="0" smtClean="0"/>
              <a:t>): </a:t>
            </a:r>
            <a:r>
              <a:rPr lang="cs-CZ" sz="1800" i="1" dirty="0" smtClean="0"/>
              <a:t>Ochrana </a:t>
            </a:r>
            <a:r>
              <a:rPr lang="cs-CZ" sz="1800" i="1" dirty="0"/>
              <a:t>údajů osobního </a:t>
            </a:r>
            <a:r>
              <a:rPr lang="cs-CZ" sz="1800" i="1" dirty="0" smtClean="0"/>
              <a:t>charakteru. </a:t>
            </a:r>
          </a:p>
          <a:p>
            <a:endParaRPr lang="cs-CZ" sz="1800" i="1" dirty="0"/>
          </a:p>
          <a:p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Listina základních práv a svobod</a:t>
            </a:r>
            <a:r>
              <a:rPr lang="cs-CZ" sz="2000" i="1" dirty="0" smtClean="0"/>
              <a:t>:</a:t>
            </a:r>
            <a:r>
              <a:rPr lang="cs-CZ" sz="2000" dirty="0" smtClean="0"/>
              <a:t> čl. 7, čl. 10.</a:t>
            </a: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       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47973068"/>
      </p:ext>
    </p:extLst>
  </p:cSld>
  <p:clrMapOvr>
    <a:masterClrMapping/>
  </p:clrMapOvr>
  <p:transition spd="slow"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latin typeface="+mn-lt"/>
              </a:rPr>
              <a:t>EU:  od Směrnice k</a:t>
            </a:r>
            <a:r>
              <a:rPr lang="cs-CZ" sz="2400" b="1" dirty="0">
                <a:solidFill>
                  <a:srgbClr val="7030A0"/>
                </a:solidFill>
                <a:latin typeface="+mn-lt"/>
              </a:rPr>
              <a:t> Nařízení: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1800" b="1" dirty="0">
                <a:latin typeface="Arial" pitchFamily="34" charset="0"/>
                <a:cs typeface="Arial" pitchFamily="34" charset="0"/>
              </a:rPr>
              <a:t>Směrnice 46/95/ES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o ochraně fyzických osob v souvislosti se zpracováním osobních údajů a o volném pohybu těchto údajů. </a:t>
            </a:r>
          </a:p>
          <a:p>
            <a:pPr marL="0" indent="0" algn="just">
              <a:buNone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       Ze Směrnice vycházel zrušený </a:t>
            </a:r>
            <a:r>
              <a:rPr lang="cs-CZ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z.č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101/2000 Sb., o ochraně osobních údajů.</a:t>
            </a:r>
          </a:p>
          <a:p>
            <a:pPr marL="0" indent="0" algn="just">
              <a:buNone/>
            </a:pPr>
            <a:endParaRPr lang="cs-CZ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 S účinností od 25.května 2018 – </a:t>
            </a:r>
            <a:r>
              <a:rPr lang="cs-CZ" sz="1800" b="1" dirty="0">
                <a:latin typeface="Arial" pitchFamily="34" charset="0"/>
                <a:cs typeface="Arial" pitchFamily="34" charset="0"/>
              </a:rPr>
              <a:t>směrnice  nahrazena </a:t>
            </a:r>
          </a:p>
          <a:p>
            <a:pPr algn="just">
              <a:buFont typeface="Wingdings" pitchFamily="2" charset="2"/>
              <a:buChar char="§"/>
            </a:pPr>
            <a:r>
              <a:rPr lang="cs-CZ" sz="1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Nařízením</a:t>
            </a:r>
            <a:r>
              <a:rPr lang="cs-CZ" sz="1800" b="1" dirty="0">
                <a:latin typeface="Arial" pitchFamily="34" charset="0"/>
                <a:cs typeface="Arial" pitchFamily="34" charset="0"/>
              </a:rPr>
              <a:t> Evropského parlamentu a Rady (EU) </a:t>
            </a:r>
            <a:r>
              <a:rPr lang="cs-CZ" sz="1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č. 2016/679 </a:t>
            </a:r>
            <a:r>
              <a:rPr lang="cs-CZ" sz="1800" b="1" dirty="0">
                <a:latin typeface="Arial" pitchFamily="34" charset="0"/>
                <a:cs typeface="Arial" pitchFamily="34" charset="0"/>
              </a:rPr>
              <a:t>o ochraně fyzických osob v souvislosti  se zpracováním osobních údajů a o volném pohybu těchto údajů a o zrušení směrnice č. 95/46/ES  („GDPR“, „nařízení“)</a:t>
            </a:r>
          </a:p>
          <a:p>
            <a:pPr marL="0" indent="0" algn="just">
              <a:buNone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      =  </a:t>
            </a:r>
            <a:r>
              <a:rPr lang="cs-CZ" sz="1800" i="1" dirty="0">
                <a:latin typeface="Arial" pitchFamily="34" charset="0"/>
                <a:cs typeface="Arial" pitchFamily="34" charset="0"/>
              </a:rPr>
              <a:t>právní rámec ochrany osobních údajů platný na celém území EU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, který </a:t>
            </a:r>
            <a:r>
              <a:rPr lang="cs-CZ" sz="1800" i="1" dirty="0">
                <a:latin typeface="Arial" pitchFamily="34" charset="0"/>
                <a:cs typeface="Arial" pitchFamily="34" charset="0"/>
              </a:rPr>
              <a:t>hájí práva jejích občanů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proti neoprávněnému zacházení s jejich daty a osobními údaji.</a:t>
            </a:r>
          </a:p>
          <a:p>
            <a:pPr marL="0" indent="0" algn="just">
              <a:buNone/>
            </a:pPr>
            <a:endParaRPr lang="cs-CZ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cs-CZ" sz="1800" i="1" dirty="0">
                <a:latin typeface="Arial" pitchFamily="34" charset="0"/>
                <a:cs typeface="Arial" pitchFamily="34" charset="0"/>
              </a:rPr>
              <a:t>Umožňuje ve více ustanoveních -  odchylky pro úpravu členskými státy </a:t>
            </a:r>
          </a:p>
          <a:p>
            <a:pPr marL="0" indent="0" algn="just">
              <a:buNone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           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Obsahově - 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kontinuita </a:t>
            </a:r>
            <a:r>
              <a:rPr lang="cs-CZ" sz="1800" i="1" dirty="0">
                <a:latin typeface="Arial" pitchFamily="34" charset="0"/>
                <a:cs typeface="Arial" pitchFamily="34" charset="0"/>
              </a:rPr>
              <a:t>úpravy,  pojmů a požadavků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 na ochranu osobních údajů.  </a:t>
            </a:r>
          </a:p>
          <a:p>
            <a:pPr marL="0" indent="0">
              <a:buNone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902743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cs-CZ" sz="2000" dirty="0">
                <a:latin typeface="Arial" pitchFamily="34" charset="0"/>
                <a:cs typeface="Arial" pitchFamily="34" charset="0"/>
              </a:rPr>
              <a:t>Základ režimu ochrany osobních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údajů: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/>
            </a:r>
            <a:br>
              <a:rPr lang="cs-CZ" sz="2000" dirty="0">
                <a:latin typeface="Arial" pitchFamily="34" charset="0"/>
                <a:cs typeface="Arial" pitchFamily="34" charset="0"/>
              </a:rPr>
            </a:b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b="1" dirty="0">
                <a:solidFill>
                  <a:srgbClr val="7030A0"/>
                </a:solidFill>
              </a:rPr>
              <a:t>„GDPR“ </a:t>
            </a:r>
            <a:r>
              <a:rPr lang="cs-CZ" sz="2000" dirty="0"/>
              <a:t>- </a:t>
            </a:r>
            <a:r>
              <a:rPr lang="cs-CZ" sz="2000" b="1" dirty="0"/>
              <a:t>Nařízení</a:t>
            </a:r>
            <a:r>
              <a:rPr lang="cs-CZ" sz="2000" dirty="0"/>
              <a:t> Evropského parlamentu a Rady (EU) </a:t>
            </a:r>
            <a:r>
              <a:rPr lang="cs-CZ" sz="2000" b="1" dirty="0"/>
              <a:t>2016/679</a:t>
            </a:r>
            <a:r>
              <a:rPr lang="cs-CZ" sz="2000" dirty="0"/>
              <a:t> ze dne 27. dubna </a:t>
            </a:r>
            <a:r>
              <a:rPr lang="cs-CZ" sz="2000" dirty="0" smtClean="0"/>
              <a:t>2016,</a:t>
            </a:r>
            <a:endParaRPr lang="cs-CZ" sz="2000" dirty="0"/>
          </a:p>
          <a:p>
            <a:pPr marL="400050" indent="-400050" algn="just">
              <a:lnSpc>
                <a:spcPct val="100000"/>
              </a:lnSpc>
              <a:buAutoNum type="arabicPeriod"/>
            </a:pPr>
            <a:r>
              <a:rPr lang="cs-CZ" sz="1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(„trestněprávní“) Směrnice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o ochraně fyzických osob v souvislosti se zpracováním osobních údajů příslušnými orgány 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za účelem prevence, vyšetřování, odhalování či stíhání trestných činů nebo výkonu trestů</a:t>
            </a:r>
            <a:r>
              <a:rPr lang="cs-CZ" sz="1800" i="1" dirty="0">
                <a:latin typeface="Arial" pitchFamily="34" charset="0"/>
                <a:cs typeface="Arial" pitchFamily="34" charset="0"/>
              </a:rPr>
              <a:t>,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 o volném pohybu těchto údajů (</a:t>
            </a:r>
            <a:r>
              <a:rPr lang="cs-CZ" sz="1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2016/680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účinností od </a:t>
            </a:r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24.4.2019: </a:t>
            </a:r>
            <a:endParaRPr lang="cs-CZ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3.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b="1" dirty="0">
                <a:latin typeface="Arial" pitchFamily="34" charset="0"/>
                <a:cs typeface="Arial" pitchFamily="34" charset="0"/>
              </a:rPr>
              <a:t>(„adaptační“)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1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ákon č.110/2019 Sb., o zpracování osobních údajů</a:t>
            </a:r>
            <a:r>
              <a:rPr lang="cs-CZ" sz="1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1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který dále </a:t>
            </a:r>
            <a:r>
              <a:rPr lang="cs-CZ" sz="1800" b="1" dirty="0">
                <a:latin typeface="Arial" pitchFamily="34" charset="0"/>
                <a:cs typeface="Arial" pitchFamily="34" charset="0"/>
              </a:rPr>
              <a:t>upravuje i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otázky neupravené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GDPR, či </a:t>
            </a:r>
            <a:r>
              <a:rPr lang="cs-CZ" sz="1800" b="1" dirty="0">
                <a:latin typeface="Arial" pitchFamily="34" charset="0"/>
                <a:cs typeface="Arial" pitchFamily="34" charset="0"/>
              </a:rPr>
              <a:t>přináší odchylnou vnitrostátní úpravu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(kde jsou k tomu Nařízením členské státy zmocněny).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Založena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působnost hlavy druhé zákona a GDPR </a:t>
            </a:r>
            <a:r>
              <a:rPr lang="cs-CZ" sz="1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také </a:t>
            </a:r>
            <a:r>
              <a:rPr lang="cs-CZ" sz="18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na zpracování </a:t>
            </a:r>
            <a:r>
              <a:rPr lang="cs-CZ" sz="1800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os.údajů</a:t>
            </a:r>
            <a:r>
              <a:rPr lang="cs-CZ" sz="1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18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která nespadají do oblasti působnosti práva EU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(§ 4). 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Zrušen zákon o ochraně osobních údajů (č. 101/2000 Sb.)</a:t>
            </a:r>
          </a:p>
          <a:p>
            <a:pPr marL="0" indent="0">
              <a:lnSpc>
                <a:spcPct val="100000"/>
              </a:lnSpc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cs-CZ" sz="1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cs-CZ" sz="1800" b="1" dirty="0">
                <a:latin typeface="Arial" pitchFamily="34" charset="0"/>
                <a:cs typeface="Arial" pitchFamily="34" charset="0"/>
              </a:rPr>
              <a:t>  Změnový zákon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č.111/2019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Sb. - </a:t>
            </a:r>
            <a:r>
              <a:rPr lang="cs-CZ" sz="1800" i="1" dirty="0">
                <a:latin typeface="Arial" pitchFamily="34" charset="0"/>
                <a:cs typeface="Arial" pitchFamily="34" charset="0"/>
              </a:rPr>
              <a:t>včetně změny </a:t>
            </a:r>
            <a:r>
              <a:rPr lang="cs-CZ" sz="1800" i="1" dirty="0" err="1">
                <a:latin typeface="Arial" pitchFamily="34" charset="0"/>
                <a:cs typeface="Arial" pitchFamily="34" charset="0"/>
              </a:rPr>
              <a:t>z.č</a:t>
            </a:r>
            <a:r>
              <a:rPr lang="cs-CZ" sz="1800" i="1" dirty="0">
                <a:latin typeface="Arial" pitchFamily="34" charset="0"/>
                <a:cs typeface="Arial" pitchFamily="34" charset="0"/>
              </a:rPr>
              <a:t>. 106/1999 Sb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cs-CZ" sz="1800" i="1" dirty="0">
                <a:latin typeface="Arial" pitchFamily="34" charset="0"/>
                <a:cs typeface="Arial" pitchFamily="34" charset="0"/>
              </a:rPr>
              <a:t>	</a:t>
            </a: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18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1975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cs-CZ" sz="2700" b="1" dirty="0"/>
              <a:t>Podíl občanů na veřejné správě</a:t>
            </a:r>
            <a:br>
              <a:rPr lang="cs-CZ" sz="2700" b="1" dirty="0"/>
            </a:br>
            <a:r>
              <a:rPr lang="cs-CZ" sz="2800" b="1" dirty="0"/>
              <a:t>I.1 Obecná východiska</a:t>
            </a:r>
            <a:br>
              <a:rPr lang="cs-CZ" sz="2800" b="1" dirty="0"/>
            </a:br>
            <a:r>
              <a:rPr lang="cs-CZ" sz="2700" dirty="0"/>
              <a:t/>
            </a:r>
            <a:br>
              <a:rPr lang="cs-CZ" sz="2700" dirty="0"/>
            </a:br>
            <a:r>
              <a:rPr lang="cs-CZ" b="1" dirty="0"/>
              <a:t>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			</a:t>
            </a: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Podíl občanů: </a:t>
            </a:r>
            <a:endParaRPr lang="cs-CZ" sz="2000" dirty="0"/>
          </a:p>
          <a:p>
            <a:pPr lvl="0"/>
            <a:r>
              <a:rPr lang="cs-CZ" sz="2000" dirty="0"/>
              <a:t>náleží k předpokladům a znakům  moderního demokratického a právního státu,</a:t>
            </a:r>
          </a:p>
          <a:p>
            <a:pPr lvl="0"/>
            <a:r>
              <a:rPr lang="cs-CZ" sz="2000" dirty="0"/>
              <a:t>předpokladem  přímé, a také zastupitelské demokracie v podmínkách veřejné správy.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indent="0" algn="just">
              <a:buNone/>
            </a:pPr>
            <a:r>
              <a:rPr lang="cs-CZ" sz="2000" dirty="0"/>
              <a:t>Občanům je dána možnost projevit své zájmy (individuální či skupinové), nebo  uplatňovat  názory.  </a:t>
            </a:r>
          </a:p>
          <a:p>
            <a:pPr marL="0" indent="0" algn="just">
              <a:buNone/>
            </a:pPr>
            <a:r>
              <a:rPr lang="cs-CZ" sz="2000" dirty="0"/>
              <a:t>Jde o nastavení </a:t>
            </a:r>
            <a:r>
              <a:rPr lang="cs-CZ" sz="2000" b="1" dirty="0"/>
              <a:t>institucionálních, resp. procesních nástrojů</a:t>
            </a:r>
            <a:r>
              <a:rPr lang="cs-CZ" sz="2000" dirty="0"/>
              <a:t> k nacházení společenského konsenzu, resp. </a:t>
            </a:r>
            <a:r>
              <a:rPr lang="cs-CZ" sz="2000" b="1" dirty="0"/>
              <a:t>řešení rozporů</a:t>
            </a:r>
            <a:r>
              <a:rPr lang="cs-CZ" sz="2000" dirty="0"/>
              <a:t>.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indent="0" algn="just">
              <a:buNone/>
            </a:pPr>
            <a:r>
              <a:rPr lang="cs-CZ" sz="2000" dirty="0"/>
              <a:t>Z pohledu </a:t>
            </a:r>
            <a:r>
              <a:rPr lang="cs-CZ" sz="2000" b="1" dirty="0"/>
              <a:t>efektivního výkonu veřejné správy</a:t>
            </a:r>
            <a:r>
              <a:rPr lang="cs-CZ" sz="2000" dirty="0"/>
              <a:t> může jít také o určitou zpětnou vazbu, resp. signály ze strany společnosti o dopadech působení či záměrů veřejné správy. </a:t>
            </a:r>
          </a:p>
        </p:txBody>
      </p:sp>
    </p:spTree>
    <p:extLst>
      <p:ext uri="{BB962C8B-B14F-4D97-AF65-F5344CB8AC3E}">
        <p14:creationId xmlns:p14="http://schemas.microsoft.com/office/powerpoint/2010/main" val="17098005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60648"/>
            <a:ext cx="7886700" cy="1008112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GDPR: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980728"/>
            <a:ext cx="7886700" cy="547260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2000" i="1" dirty="0">
                <a:latin typeface="Arial" pitchFamily="34" charset="0"/>
                <a:cs typeface="Arial" pitchFamily="34" charset="0"/>
              </a:rPr>
              <a:t>přebírá všechny dosavadní zásady ochrany a zpracování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údajů, na nichž unijní systém ochrany osobních údajů stojí. </a:t>
            </a:r>
          </a:p>
          <a:p>
            <a:pPr marL="0" indent="0" algn="just">
              <a:buNone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Posílení práv subjektů údajů (FO).  Stejný  základ a úroveň v rámci celé EU, včetně usnadnění domoci se nápravy a ochrany (i na úrovni EU).  </a:t>
            </a:r>
            <a:br>
              <a:rPr lang="cs-CZ" sz="2000" dirty="0">
                <a:latin typeface="Arial" pitchFamily="34" charset="0"/>
                <a:cs typeface="Arial" pitchFamily="34" charset="0"/>
              </a:rPr>
            </a:b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cs-CZ" sz="19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Posílena  odpovědnost </a:t>
            </a:r>
            <a:r>
              <a:rPr lang="cs-CZ" sz="195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správců</a:t>
            </a:r>
            <a:r>
              <a:rPr lang="cs-CZ" sz="19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1950" dirty="0">
                <a:latin typeface="Arial" pitchFamily="34" charset="0"/>
                <a:cs typeface="Arial" pitchFamily="34" charset="0"/>
              </a:rPr>
              <a:t>osobních údajů.    </a:t>
            </a:r>
          </a:p>
          <a:p>
            <a:pPr marL="0" indent="0">
              <a:buNone/>
            </a:pPr>
            <a:endParaRPr lang="cs-CZ" sz="1950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Rozsah působnosti úpravy - široký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Tx/>
              <a:buChar char="-"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GDPR (čl. 2 odst. 1) – vztahuje se na automatizované, </a:t>
            </a:r>
            <a:r>
              <a:rPr lang="cs-CZ" sz="1800" dirty="0" err="1">
                <a:latin typeface="Arial" pitchFamily="34" charset="0"/>
                <a:cs typeface="Arial" pitchFamily="34" charset="0"/>
              </a:rPr>
              <a:t>poloautomatiz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., </a:t>
            </a:r>
            <a:r>
              <a:rPr lang="cs-CZ" sz="1800" dirty="0" err="1">
                <a:latin typeface="Arial" pitchFamily="34" charset="0"/>
                <a:cs typeface="Arial" pitchFamily="34" charset="0"/>
              </a:rPr>
              <a:t>neautomatiz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. zpracování (=  údaje jsou nebo budou zařazeny v evidenci).</a:t>
            </a:r>
          </a:p>
          <a:p>
            <a:pPr algn="just">
              <a:buFontTx/>
              <a:buChar char="-"/>
            </a:pP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   Výjimka z aplikace  - FO při výlučně osobních či domácích činnostech (GDPR - čl. 2 odst.2. písm. c).  </a:t>
            </a:r>
          </a:p>
          <a:p>
            <a:pPr marL="0" indent="0">
              <a:buNone/>
            </a:pPr>
            <a:endParaRPr lang="cs-CZ" sz="195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950" dirty="0">
                <a:latin typeface="Arial" pitchFamily="34" charset="0"/>
                <a:cs typeface="Arial" pitchFamily="34" charset="0"/>
              </a:rPr>
              <a:t>Zavádí či posunuje speciální terminologii (subjekt údajů,  osobní údaj, zvláštní kategorie /dříve „citlivý údaj“/, správce, zpracovatel, zpracování,  evidence, profilování, </a:t>
            </a:r>
            <a:r>
              <a:rPr lang="cs-CZ" sz="1950" dirty="0" err="1">
                <a:latin typeface="Arial" pitchFamily="34" charset="0"/>
                <a:cs typeface="Arial" pitchFamily="34" charset="0"/>
              </a:rPr>
              <a:t>pseudonymizace</a:t>
            </a:r>
            <a:r>
              <a:rPr lang="cs-CZ" sz="1950" dirty="0">
                <a:latin typeface="Arial" pitchFamily="34" charset="0"/>
                <a:cs typeface="Arial" pitchFamily="34" charset="0"/>
              </a:rPr>
              <a:t>, porušení zabezpečení, námitka, stížnost…)   - viz zejména čl.4.               </a:t>
            </a:r>
          </a:p>
          <a:p>
            <a:pPr marL="0" indent="0">
              <a:buNone/>
            </a:pPr>
            <a:endParaRPr lang="cs-CZ" sz="195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1135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400" b="1" dirty="0">
                <a:latin typeface="+mn-lt"/>
              </a:rPr>
              <a:t>Nařízení -</a:t>
            </a:r>
            <a:r>
              <a:rPr lang="cs-CZ" sz="2400" dirty="0">
                <a:latin typeface="+mn-lt"/>
              </a:rPr>
              <a:t> zakládá </a:t>
            </a:r>
            <a:r>
              <a:rPr lang="cs-CZ" sz="2400" b="1" dirty="0">
                <a:latin typeface="+mn-lt"/>
              </a:rPr>
              <a:t>dva komplexní principy</a:t>
            </a:r>
            <a:r>
              <a:rPr lang="cs-CZ" sz="2400" dirty="0">
                <a:latin typeface="+mn-lt"/>
              </a:rPr>
              <a:t>,</a:t>
            </a:r>
            <a:br>
              <a:rPr lang="cs-CZ" sz="2400" dirty="0">
                <a:latin typeface="+mn-lt"/>
              </a:rPr>
            </a:br>
            <a:r>
              <a:rPr lang="cs-CZ" sz="2000" dirty="0">
                <a:latin typeface="+mn-lt"/>
              </a:rPr>
              <a:t>jež je nutno trvale brát v úvahu, resp. prolínají textem Nařízení:</a:t>
            </a:r>
            <a:r>
              <a:rPr lang="cs-CZ" sz="2400" dirty="0">
                <a:latin typeface="+mn-lt"/>
              </a:rPr>
              <a:t/>
            </a:r>
            <a:br>
              <a:rPr lang="cs-CZ" sz="2400" dirty="0">
                <a:latin typeface="+mn-lt"/>
              </a:rPr>
            </a:br>
            <a:r>
              <a:rPr lang="cs-CZ" dirty="0"/>
              <a:t>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268760"/>
            <a:ext cx="7886700" cy="49082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I.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Princip odpovědnosti správce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 :</a:t>
            </a:r>
          </a:p>
          <a:p>
            <a:pPr marL="0" indent="0">
              <a:buNone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 Správce odpovídá za dodržení zásad zpracování, které jsou uvedeny v článku 5 odst. 1 Nařízení.</a:t>
            </a:r>
          </a:p>
          <a:p>
            <a:pPr marL="0" indent="0">
              <a:buNone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Správce musí být schopen tento soulad doložit. </a:t>
            </a:r>
          </a:p>
          <a:p>
            <a:pPr marL="0" indent="0" algn="just">
              <a:buNone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K dokládání souladu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mimo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jiné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slouží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kodexy, osvědčení či certifikace, případně záznamy o činnostech  (vede je správce – u SO: pro jednotlivé agendy a činnosti, kde dochází ke zpracování os. údajů). </a:t>
            </a:r>
          </a:p>
          <a:p>
            <a:pPr marL="0" indent="0">
              <a:buNone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lvl="0" indent="0">
              <a:buNone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II.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Přístup založený na riziku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just">
              <a:buNone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Správce již od počátku záměru, resp. koncipování zpracování osobních údajů musí brát v potaz povahu, rozsah, kontext a účel zpracování a přihlédnout k pravděpodobným rizikům pro práva a svobody fyzických osob a tomu musí přizpůsobit zpracování a také zabezpečení osobních údajů.</a:t>
            </a:r>
          </a:p>
          <a:p>
            <a:pPr marL="0" indent="0">
              <a:buNone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Rozlišuje se riziko či vysoké riziko pro práva a svobody fyzické osoby. </a:t>
            </a:r>
          </a:p>
          <a:p>
            <a:pPr marL="0" indent="0">
              <a:buNone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Na bázi uvedených principů se uplatňují </a:t>
            </a:r>
            <a:r>
              <a:rPr lang="cs-CZ" sz="1800" b="1" dirty="0">
                <a:latin typeface="Arial" pitchFamily="34" charset="0"/>
                <a:cs typeface="Arial" pitchFamily="34" charset="0"/>
              </a:rPr>
              <a:t>konkrétní povinnosti, resp. zásady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914798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-315416"/>
            <a:ext cx="8229600" cy="2420888"/>
          </a:xfrm>
        </p:spPr>
        <p:txBody>
          <a:bodyPr>
            <a:normAutofit/>
          </a:bodyPr>
          <a:lstStyle/>
          <a:p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>
                <a:latin typeface="+mn-lt"/>
                <a:cs typeface="Arial" pitchFamily="34" charset="0"/>
              </a:rPr>
              <a:t>Zásady zpracování </a:t>
            </a:r>
            <a:r>
              <a:rPr lang="cs-CZ" sz="2400" b="1">
                <a:latin typeface="+mn-lt"/>
                <a:cs typeface="Arial" pitchFamily="34" charset="0"/>
              </a:rPr>
              <a:t>osobních</a:t>
            </a:r>
            <a:r>
              <a:rPr lang="cs-CZ" sz="2400">
                <a:latin typeface="+mn-lt"/>
                <a:cs typeface="Arial" pitchFamily="34" charset="0"/>
              </a:rPr>
              <a:t> </a:t>
            </a:r>
            <a:r>
              <a:rPr lang="cs-CZ" sz="2400" b="1">
                <a:latin typeface="+mn-lt"/>
                <a:cs typeface="Arial" pitchFamily="34" charset="0"/>
              </a:rPr>
              <a:t>údajů</a:t>
            </a:r>
            <a:r>
              <a:rPr lang="cs-CZ" sz="2400">
                <a:latin typeface="+mn-lt"/>
                <a:cs typeface="Arial" pitchFamily="34" charset="0"/>
              </a:rPr>
              <a:t>:</a:t>
            </a:r>
            <a:r>
              <a:rPr lang="cs-CZ" sz="2400" dirty="0">
                <a:latin typeface="+mn-lt"/>
                <a:cs typeface="Arial" pitchFamily="34" charset="0"/>
              </a:rPr>
              <a:t/>
            </a:r>
            <a:br>
              <a:rPr lang="cs-CZ" sz="2400" dirty="0">
                <a:latin typeface="+mn-lt"/>
                <a:cs typeface="Arial" pitchFamily="34" charset="0"/>
              </a:rPr>
            </a:br>
            <a:r>
              <a:rPr lang="cs-CZ" sz="2400" dirty="0">
                <a:latin typeface="+mn-lt"/>
                <a:cs typeface="Arial" pitchFamily="34" charset="0"/>
              </a:rPr>
              <a:t/>
            </a:r>
            <a:br>
              <a:rPr lang="cs-CZ" sz="2400" dirty="0">
                <a:latin typeface="+mn-lt"/>
                <a:cs typeface="Arial" pitchFamily="34" charset="0"/>
              </a:rPr>
            </a:br>
            <a:endParaRPr lang="cs-CZ" sz="2400" b="1" dirty="0">
              <a:solidFill>
                <a:srgbClr val="0070C0"/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052736"/>
            <a:ext cx="7886700" cy="512422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200" b="1" dirty="0">
                <a:cs typeface="Arial" pitchFamily="34" charset="0"/>
              </a:rPr>
              <a:t>Zákonnost, korektnost </a:t>
            </a:r>
            <a:r>
              <a:rPr lang="cs-CZ" sz="2200" dirty="0">
                <a:cs typeface="Arial" pitchFamily="34" charset="0"/>
              </a:rPr>
              <a:t>(legitimní účel zpracování – ve VS zpravidla </a:t>
            </a:r>
            <a:r>
              <a:rPr lang="cs-CZ" sz="2200" dirty="0"/>
              <a:t> kdy je to nezbytné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 úkoly ve veřejném zájmu </a:t>
            </a:r>
            <a:r>
              <a:rPr lang="cs-CZ" sz="2200" dirty="0"/>
              <a:t>nebo pro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výkon veřejné moci </a:t>
            </a:r>
            <a:r>
              <a:rPr lang="cs-CZ" sz="2200" dirty="0"/>
              <a:t>jímž je správce pověřen).</a:t>
            </a:r>
          </a:p>
          <a:p>
            <a:pPr marL="0" indent="0" algn="just">
              <a:buNone/>
            </a:pPr>
            <a:r>
              <a:rPr lang="cs-CZ" sz="2200" dirty="0"/>
              <a:t> </a:t>
            </a:r>
            <a:endParaRPr lang="cs-CZ" sz="2200" dirty="0">
              <a:cs typeface="Arial" pitchFamily="34" charset="0"/>
            </a:endParaRPr>
          </a:p>
          <a:p>
            <a:pPr algn="just"/>
            <a:r>
              <a:rPr lang="cs-CZ" sz="2200" b="1" dirty="0">
                <a:cs typeface="Arial" pitchFamily="34" charset="0"/>
              </a:rPr>
              <a:t>Transparentnost</a:t>
            </a:r>
            <a:r>
              <a:rPr lang="cs-CZ" sz="2200" dirty="0">
                <a:cs typeface="Arial" pitchFamily="34" charset="0"/>
              </a:rPr>
              <a:t> vůči SÚ(= respektovat oznámený účel zpracování),</a:t>
            </a:r>
          </a:p>
          <a:p>
            <a:pPr algn="just"/>
            <a:r>
              <a:rPr lang="cs-CZ" sz="2200" b="1" dirty="0">
                <a:cs typeface="Arial" pitchFamily="34" charset="0"/>
              </a:rPr>
              <a:t>Přesnost</a:t>
            </a:r>
            <a:r>
              <a:rPr lang="cs-CZ" sz="2200" dirty="0">
                <a:cs typeface="Arial" pitchFamily="34" charset="0"/>
              </a:rPr>
              <a:t> zpracovávaných údajů = nelze vědomě nepřesné + povinnost aktualizace, vymazání, včetně event. práva býti zapomenut, opravy.</a:t>
            </a:r>
          </a:p>
          <a:p>
            <a:r>
              <a:rPr lang="cs-CZ" sz="2200" b="1" dirty="0">
                <a:cs typeface="Arial" pitchFamily="34" charset="0"/>
              </a:rPr>
              <a:t>„Integrita a důvěrnost“ </a:t>
            </a:r>
            <a:r>
              <a:rPr lang="cs-CZ" sz="2200" dirty="0">
                <a:cs typeface="Arial" pitchFamily="34" charset="0"/>
              </a:rPr>
              <a:t>zpracování a systémů </a:t>
            </a:r>
            <a:r>
              <a:rPr lang="cs-CZ" sz="2200" b="1" dirty="0">
                <a:cs typeface="Arial" pitchFamily="34" charset="0"/>
              </a:rPr>
              <a:t>= </a:t>
            </a:r>
            <a:r>
              <a:rPr lang="cs-CZ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zajištění</a:t>
            </a:r>
            <a:r>
              <a:rPr lang="cs-CZ" sz="2200" i="1" dirty="0">
                <a:cs typeface="Arial" pitchFamily="34" charset="0"/>
              </a:rPr>
              <a:t> </a:t>
            </a:r>
            <a:r>
              <a:rPr lang="cs-CZ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bezpečnosti</a:t>
            </a:r>
            <a:r>
              <a:rPr lang="cs-CZ" sz="2200" i="1" dirty="0">
                <a:cs typeface="Arial" pitchFamily="34" charset="0"/>
              </a:rPr>
              <a:t> </a:t>
            </a:r>
            <a:r>
              <a:rPr lang="cs-CZ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dat</a:t>
            </a:r>
            <a:r>
              <a:rPr lang="cs-CZ" sz="2200" dirty="0">
                <a:cs typeface="Arial" pitchFamily="34" charset="0"/>
              </a:rPr>
              <a:t>, ochrana před neoprávněným a nezákonným zpracováním), </a:t>
            </a:r>
            <a:r>
              <a:rPr lang="cs-CZ" sz="2200" b="1" dirty="0">
                <a:cs typeface="Arial" pitchFamily="34" charset="0"/>
              </a:rPr>
              <a:t>+ </a:t>
            </a:r>
            <a:r>
              <a:rPr lang="cs-CZ" sz="2200" b="1" i="1" dirty="0">
                <a:cs typeface="Arial" pitchFamily="34" charset="0"/>
              </a:rPr>
              <a:t>prevence </a:t>
            </a:r>
            <a:r>
              <a:rPr lang="cs-CZ" sz="2200" i="1" dirty="0">
                <a:cs typeface="Arial" pitchFamily="34" charset="0"/>
              </a:rPr>
              <a:t>(opatrnost, uvážlivost). </a:t>
            </a:r>
          </a:p>
          <a:p>
            <a:pPr marL="0" indent="0" algn="just">
              <a:buNone/>
            </a:pPr>
            <a:endParaRPr lang="cs-CZ" sz="2200" i="1" dirty="0">
              <a:cs typeface="Arial" pitchFamily="34" charset="0"/>
            </a:endParaRPr>
          </a:p>
          <a:p>
            <a:pPr marL="0" indent="0">
              <a:buNone/>
            </a:pPr>
            <a:r>
              <a:rPr lang="cs-CZ" sz="2200" b="1" dirty="0">
                <a:cs typeface="Arial" pitchFamily="34" charset="0"/>
              </a:rPr>
              <a:t>Institucionální zajištění:</a:t>
            </a:r>
          </a:p>
          <a:p>
            <a:pPr marL="0" indent="0" algn="just">
              <a:buNone/>
            </a:pPr>
            <a:r>
              <a:rPr lang="cs-CZ" sz="2200" dirty="0">
                <a:cs typeface="Arial" pitchFamily="34" charset="0"/>
              </a:rPr>
              <a:t>      Ustavení </a:t>
            </a:r>
            <a:r>
              <a:rPr lang="cs-CZ" sz="2200" b="1" i="1" dirty="0">
                <a:cs typeface="Arial" pitchFamily="34" charset="0"/>
              </a:rPr>
              <a:t>pověřence pro ochranu osobních údajů </a:t>
            </a:r>
            <a:r>
              <a:rPr lang="cs-CZ" sz="2200" dirty="0">
                <a:cs typeface="Arial" pitchFamily="34" charset="0"/>
              </a:rPr>
              <a:t>a vytvořit podmínky pro  jeho činnost - </a:t>
            </a:r>
            <a:r>
              <a:rPr lang="cs-CZ" sz="2200" b="1" dirty="0">
                <a:cs typeface="Arial" pitchFamily="34" charset="0"/>
              </a:rPr>
              <a:t>vždy u orgánu veřejné  moci a veřejného  subjektu</a:t>
            </a:r>
            <a:r>
              <a:rPr lang="cs-CZ" sz="2200" dirty="0">
                <a:cs typeface="Arial" pitchFamily="34" charset="0"/>
              </a:rPr>
              <a:t>  (+ dle z.č.110/2019 Sb. - orgánů zřízených zákonem, které plní zákonem stanovené úkoly ve veřejném zájmu).</a:t>
            </a:r>
          </a:p>
          <a:p>
            <a:pPr marL="0" indent="0" algn="just">
              <a:buNone/>
            </a:pPr>
            <a:endParaRPr lang="cs-CZ" sz="2200" dirty="0">
              <a:cs typeface="Arial" pitchFamily="34" charset="0"/>
            </a:endParaRPr>
          </a:p>
          <a:p>
            <a:pPr algn="just"/>
            <a:endParaRPr lang="cs-CZ" sz="2200" b="1" dirty="0"/>
          </a:p>
          <a:p>
            <a:pPr algn="just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931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latin typeface="Calibri" panose="020F0502020204030204" pitchFamily="34" charset="0"/>
              </a:rPr>
              <a:t>K Zásadě „zákonnosti zpracování“ </a:t>
            </a:r>
            <a:r>
              <a:rPr lang="cs-CZ" sz="2400" dirty="0">
                <a:latin typeface="Calibri" panose="020F0502020204030204" pitchFamily="34" charset="0"/>
              </a:rPr>
              <a:t>(čl.6)</a:t>
            </a:r>
            <a:r>
              <a:rPr lang="cs-CZ" sz="2400" b="1" dirty="0">
                <a:latin typeface="Calibri" panose="020F0502020204030204" pitchFamily="34" charset="0"/>
              </a:rPr>
              <a:t/>
            </a:r>
            <a:br>
              <a:rPr lang="cs-CZ" sz="2400" b="1" dirty="0">
                <a:latin typeface="Calibri" panose="020F0502020204030204" pitchFamily="34" charset="0"/>
              </a:rPr>
            </a:br>
            <a:r>
              <a:rPr lang="cs-CZ" sz="2400" b="1" dirty="0">
                <a:latin typeface="Calibri" panose="020F0502020204030204" pitchFamily="34" charset="0"/>
              </a:rPr>
              <a:t> </a:t>
            </a:r>
            <a:br>
              <a:rPr lang="cs-CZ" sz="2400" b="1" dirty="0">
                <a:latin typeface="Calibri" panose="020F0502020204030204" pitchFamily="34" charset="0"/>
              </a:rPr>
            </a:br>
            <a:endParaRPr lang="cs-CZ" sz="2000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                         Legitimní účel zpracování </a:t>
            </a:r>
            <a:r>
              <a:rPr lang="cs-CZ" dirty="0" smtClean="0"/>
              <a:t>(vždy musí existovat alespoň 1 , jinak nelze údaje zpracovávat) </a:t>
            </a:r>
            <a:r>
              <a:rPr lang="cs-CZ" b="1" dirty="0" smtClean="0"/>
              <a:t>      - </a:t>
            </a:r>
            <a:r>
              <a:rPr lang="cs-CZ" b="1" dirty="0"/>
              <a:t>taxativní výčet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 souhlas </a:t>
            </a:r>
            <a:r>
              <a:rPr lang="cs-CZ" dirty="0"/>
              <a:t>subjektu údajů,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nezbytné pro </a:t>
            </a:r>
            <a:r>
              <a:rPr lang="cs-CZ" b="1" dirty="0">
                <a:solidFill>
                  <a:srgbClr val="002060"/>
                </a:solidFill>
              </a:rPr>
              <a:t>splnění smlouvy</a:t>
            </a:r>
            <a:r>
              <a:rPr lang="cs-CZ" dirty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nezbytné pro </a:t>
            </a:r>
            <a:r>
              <a:rPr lang="cs-CZ" b="1" dirty="0">
                <a:solidFill>
                  <a:srgbClr val="002060"/>
                </a:solidFill>
              </a:rPr>
              <a:t>splnění právní povinnosti </a:t>
            </a:r>
            <a:r>
              <a:rPr lang="cs-CZ" dirty="0">
                <a:solidFill>
                  <a:srgbClr val="002060"/>
                </a:solidFill>
              </a:rPr>
              <a:t>správce,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nezbytné pro </a:t>
            </a:r>
            <a:r>
              <a:rPr lang="cs-CZ" b="1" dirty="0"/>
              <a:t>ochranu životně důležitých zájmů </a:t>
            </a:r>
            <a:r>
              <a:rPr lang="cs-CZ" b="1" dirty="0" err="1"/>
              <a:t>s.ú</a:t>
            </a:r>
            <a:r>
              <a:rPr lang="cs-CZ" dirty="0"/>
              <a:t>. či jiné FO,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nezbytné pro </a:t>
            </a:r>
            <a:r>
              <a:rPr lang="cs-CZ" b="1" dirty="0">
                <a:solidFill>
                  <a:srgbClr val="002060"/>
                </a:solidFill>
              </a:rPr>
              <a:t>účely oprávněných zájmů správce </a:t>
            </a:r>
            <a:r>
              <a:rPr lang="cs-CZ" dirty="0"/>
              <a:t>nebo 3. strany ( </a:t>
            </a:r>
            <a:r>
              <a:rPr lang="cs-CZ" b="1" dirty="0"/>
              <a:t>s vyvážením </a:t>
            </a:r>
            <a:r>
              <a:rPr lang="cs-CZ" dirty="0"/>
              <a:t>zájmů či základních práv </a:t>
            </a:r>
            <a:r>
              <a:rPr lang="cs-CZ" dirty="0" err="1"/>
              <a:t>s.ú</a:t>
            </a:r>
            <a:r>
              <a:rPr lang="cs-CZ" dirty="0"/>
              <a:t>.),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 nezbytné </a:t>
            </a:r>
            <a:r>
              <a:rPr lang="cs-CZ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 úkoly ve veřejném zájmu nebo pro výkon veřejné moci </a:t>
            </a:r>
            <a:r>
              <a:rPr lang="cs-CZ" dirty="0"/>
              <a:t>jímž je správce pověřen (musí mít právní základ, může být konkretizováno – typicky ve zvl. předpisech </a:t>
            </a:r>
            <a:r>
              <a:rPr lang="cs-CZ" dirty="0">
                <a:solidFill>
                  <a:srgbClr val="002060"/>
                </a:solidFill>
              </a:rPr>
              <a:t>+ </a:t>
            </a:r>
            <a:r>
              <a:rPr lang="cs-CZ" b="1" dirty="0">
                <a:solidFill>
                  <a:srgbClr val="002060"/>
                </a:solidFill>
              </a:rPr>
              <a:t>úprava přiměřená </a:t>
            </a:r>
            <a:r>
              <a:rPr lang="cs-CZ" dirty="0"/>
              <a:t>sledovaném u legitimnímu cíli). </a:t>
            </a:r>
          </a:p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r>
              <a:rPr lang="cs-CZ" b="1" dirty="0"/>
              <a:t>+ stanoveny podmínky </a:t>
            </a:r>
            <a:r>
              <a:rPr lang="cs-CZ" dirty="0"/>
              <a:t>event. využití </a:t>
            </a:r>
            <a:r>
              <a:rPr lang="cs-CZ" b="1" u="sng" dirty="0"/>
              <a:t>pro jiný než pro účel, než pro který byly shromážděny </a:t>
            </a:r>
            <a:r>
              <a:rPr lang="cs-CZ" dirty="0"/>
              <a:t>+ § 6 ZOZ.</a:t>
            </a:r>
          </a:p>
        </p:txBody>
      </p:sp>
    </p:spTree>
    <p:extLst>
      <p:ext uri="{BB962C8B-B14F-4D97-AF65-F5344CB8AC3E}">
        <p14:creationId xmlns:p14="http://schemas.microsoft.com/office/powerpoint/2010/main" val="38420685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pPr marL="137160" lvl="0" indent="0"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Povinnost </a:t>
            </a:r>
            <a:r>
              <a:rPr lang="cs-CZ" sz="1800" b="1" dirty="0">
                <a:latin typeface="Arial" pitchFamily="34" charset="0"/>
                <a:cs typeface="Arial" pitchFamily="34" charset="0"/>
              </a:rPr>
              <a:t>za stanovených podmínek :	</a:t>
            </a:r>
          </a:p>
          <a:p>
            <a:pPr marL="480060" lvl="0" indent="-342900"/>
            <a:r>
              <a:rPr lang="cs-CZ" sz="1800" b="1" dirty="0">
                <a:latin typeface="Arial" pitchFamily="34" charset="0"/>
                <a:cs typeface="Arial" pitchFamily="34" charset="0"/>
              </a:rPr>
              <a:t>vést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záznamy o činnostech zpracování osobních údajů  </a:t>
            </a:r>
          </a:p>
          <a:p>
            <a:pPr marL="480060" lvl="0" indent="-342900"/>
            <a:r>
              <a:rPr lang="cs-CZ" sz="1800" b="1" dirty="0">
                <a:latin typeface="Arial" pitchFamily="34" charset="0"/>
                <a:cs typeface="Arial" pitchFamily="34" charset="0"/>
              </a:rPr>
              <a:t>provádět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posuzování vlivu zpracování</a:t>
            </a:r>
            <a:r>
              <a:rPr lang="cs-CZ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na ochranu osobních údajů </a:t>
            </a:r>
          </a:p>
          <a:p>
            <a:pPr marL="480060" lvl="0" indent="-342900"/>
            <a:r>
              <a:rPr lang="cs-CZ" sz="1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Event. vyžádat si předchozí konzultaci u dozorového úřadu –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ÚOOÚ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480060" lvl="0" indent="-342900">
              <a:buFont typeface="Wingdings" panose="05000000000000000000" pitchFamily="2" charset="2"/>
              <a:buChar char="§"/>
            </a:pP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  Ohlásit případ porušení zabezpečení osobních údajů Úřadu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  Oznámit případ porušení zpracování osobních údajů subjektu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      údajů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cs-CZ" sz="1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800" b="1" dirty="0">
                <a:latin typeface="Arial" pitchFamily="34" charset="0"/>
                <a:cs typeface="Arial" pitchFamily="34" charset="0"/>
              </a:rPr>
              <a:t>+ Institucionální :</a:t>
            </a:r>
          </a:p>
          <a:p>
            <a:pPr marL="0" indent="0">
              <a:buNone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      Ustavit </a:t>
            </a:r>
            <a:r>
              <a:rPr lang="cs-CZ" sz="1800" b="1" i="1" dirty="0">
                <a:latin typeface="Arial" pitchFamily="34" charset="0"/>
                <a:cs typeface="Arial" pitchFamily="34" charset="0"/>
              </a:rPr>
              <a:t>pověřence pro ochranu osobních údajů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a vytvořit podmínky pro  jeho činnost (čl. 37 – 39).</a:t>
            </a:r>
          </a:p>
          <a:p>
            <a:pPr marL="0" indent="0">
              <a:buNone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         – </a:t>
            </a:r>
            <a:r>
              <a:rPr lang="cs-CZ" sz="1800" b="1" dirty="0">
                <a:latin typeface="Arial" pitchFamily="34" charset="0"/>
                <a:cs typeface="Arial" pitchFamily="34" charset="0"/>
              </a:rPr>
              <a:t>vždy u orgánu veřejné  moci a veřejného 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subjektu.</a:t>
            </a:r>
            <a:endParaRPr lang="cs-CZ" sz="1800" dirty="0">
              <a:latin typeface="Arial" pitchFamily="34" charset="0"/>
              <a:cs typeface="Arial" pitchFamily="34" charset="0"/>
            </a:endParaRPr>
          </a:p>
          <a:p>
            <a:endParaRPr lang="cs-CZ" sz="18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8" y="-171400"/>
            <a:ext cx="7886700" cy="1268761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latin typeface="+mn-lt"/>
              </a:rPr>
              <a:t/>
            </a:r>
            <a:br>
              <a:rPr lang="cs-CZ" sz="2400" b="1" dirty="0">
                <a:latin typeface="+mn-lt"/>
              </a:rPr>
            </a:br>
            <a:r>
              <a:rPr lang="cs-CZ" sz="2000" b="1" dirty="0">
                <a:latin typeface="Arial" pitchFamily="34" charset="0"/>
                <a:cs typeface="Arial" pitchFamily="34" charset="0"/>
              </a:rPr>
              <a:t>„Nové“ povinnosti při zpracování osobních údajů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cs-CZ" sz="2400" b="1" dirty="0"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latin typeface="Arial" pitchFamily="34" charset="0"/>
                <a:cs typeface="Arial" pitchFamily="34" charset="0"/>
              </a:rPr>
              <a:t>(oproti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předchozí úpravě)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9352541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459432"/>
            <a:ext cx="8229600" cy="2160240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latin typeface="+mn-lt"/>
              </a:rPr>
              <a:t>Úřad pro ochranu osobních údajů</a:t>
            </a:r>
            <a:br>
              <a:rPr lang="cs-CZ" sz="2400" b="1" dirty="0">
                <a:latin typeface="+mn-lt"/>
              </a:rPr>
            </a:br>
            <a:r>
              <a:rPr lang="cs-CZ" sz="2400" b="1" dirty="0">
                <a:latin typeface="+mn-lt"/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2034" y="692696"/>
            <a:ext cx="8229600" cy="5688632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endParaRPr lang="cs-CZ" sz="14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Dozorový </a:t>
            </a:r>
            <a:r>
              <a:rPr lang="cs-CZ" sz="1600" b="1" dirty="0">
                <a:latin typeface="Arial" pitchFamily="34" charset="0"/>
                <a:cs typeface="Arial" pitchFamily="34" charset="0"/>
              </a:rPr>
              <a:t>orgán – </a:t>
            </a:r>
            <a:r>
              <a:rPr lang="cs-CZ" sz="1600" b="1" i="1" dirty="0">
                <a:latin typeface="Arial" pitchFamily="34" charset="0"/>
                <a:cs typeface="Arial" pitchFamily="34" charset="0"/>
              </a:rPr>
              <a:t>nezávislý. </a:t>
            </a:r>
            <a:endParaRPr lang="cs-CZ" sz="1600" b="1" i="1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r>
              <a:rPr lang="cs-CZ" sz="1600" b="1" i="1" dirty="0" smtClean="0">
                <a:latin typeface="Arial" pitchFamily="34" charset="0"/>
                <a:cs typeface="Arial" pitchFamily="34" charset="0"/>
              </a:rPr>
              <a:t>Ústřední správní úřad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pro oblast ochrany osobních údajů.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b="1" dirty="0">
                <a:latin typeface="Arial" pitchFamily="34" charset="0"/>
                <a:cs typeface="Arial" pitchFamily="34" charset="0"/>
              </a:rPr>
              <a:t>Hlavní úkoly: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600" i="1" dirty="0">
                <a:latin typeface="Arial" pitchFamily="34" charset="0"/>
                <a:cs typeface="Arial" pitchFamily="34" charset="0"/>
              </a:rPr>
              <a:t>monitorovat a vymáhat 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uplatňování obecného nařízení a dalších předpisů upravujících některé otázky ochrany osobních údajů, tedy </a:t>
            </a:r>
            <a:r>
              <a:rPr lang="cs-CZ" sz="1600" i="1" dirty="0">
                <a:latin typeface="Arial" pitchFamily="34" charset="0"/>
                <a:cs typeface="Arial" pitchFamily="34" charset="0"/>
              </a:rPr>
              <a:t>působit jako dozorový úřad, a zvyšovat povědomí 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veřejnosti o ochraně osobních údajů.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b="1" dirty="0"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-------------------------------------------------------------------------------------------------------</a:t>
            </a:r>
          </a:p>
          <a:p>
            <a:pPr marL="0" lvl="0" indent="0" algn="just">
              <a:buNone/>
            </a:pPr>
            <a:r>
              <a:rPr lang="cs-CZ" sz="1600" b="1" dirty="0">
                <a:latin typeface="Arial" pitchFamily="34" charset="0"/>
                <a:cs typeface="Arial" pitchFamily="34" charset="0"/>
              </a:rPr>
              <a:t>- Konzultační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činnost</a:t>
            </a: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cs-CZ" sz="1600" b="1" dirty="0">
                <a:latin typeface="Arial" pitchFamily="34" charset="0"/>
                <a:cs typeface="Arial" pitchFamily="34" charset="0"/>
              </a:rPr>
              <a:t>- Kontrolní činnost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(dle </a:t>
            </a:r>
            <a:r>
              <a:rPr lang="cs-CZ" sz="1600" i="1" dirty="0">
                <a:latin typeface="Arial" pitchFamily="34" charset="0"/>
                <a:cs typeface="Arial" pitchFamily="34" charset="0"/>
              </a:rPr>
              <a:t>kontrolního řádu 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z.č.255/2012 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Sb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.)</a:t>
            </a: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cs-CZ" sz="1600" b="1" dirty="0">
                <a:latin typeface="Arial" pitchFamily="34" charset="0"/>
                <a:cs typeface="Arial" pitchFamily="34" charset="0"/>
              </a:rPr>
              <a:t>Sankce 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(projednávání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přestupků,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opatření k 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nápravě).  </a:t>
            </a: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endParaRPr lang="cs-CZ" sz="1600" u="sng" dirty="0"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Z.č.110/2019 Sb. omezuje ukládání trestů (</a:t>
            </a:r>
            <a:r>
              <a:rPr lang="cs-CZ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„Úřad…upustí od potrestání“</a:t>
            </a:r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u správců a  zpracovatelů, kterými jsou orgány veřejné moci a veřejné subjekty. </a:t>
            </a:r>
          </a:p>
          <a:p>
            <a:pPr lvl="0" algn="just">
              <a:buNone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Limitována 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max. výše pokut  za přestupky (odstupňováno – do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000 000, 5 000 000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lvl="0" algn="just">
              <a:buNone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10 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000 000 Kč).</a:t>
            </a:r>
          </a:p>
          <a:p>
            <a:pPr lvl="0" algn="just">
              <a:buNone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------------------------------------------------------------------------------------------------------</a:t>
            </a:r>
          </a:p>
          <a:p>
            <a:pPr lvl="0" algn="just">
              <a:buNone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Zřízen „</a:t>
            </a:r>
            <a:r>
              <a:rPr lang="cs-CZ" sz="1600" b="1" dirty="0">
                <a:latin typeface="Arial" pitchFamily="34" charset="0"/>
                <a:cs typeface="Arial" pitchFamily="34" charset="0"/>
              </a:rPr>
              <a:t>Evropský sbor pro ochranu osobních údajů“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Tx/>
              <a:buChar char="-"/>
            </a:pPr>
            <a:endParaRPr lang="cs-CZ" sz="1600" dirty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8583890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</p:spPr>
        <p:txBody>
          <a:bodyPr>
            <a:normAutofit/>
          </a:bodyPr>
          <a:lstStyle/>
          <a:p>
            <a:pPr algn="l"/>
            <a:r>
              <a:rPr lang="cs-CZ" sz="2800" i="1" dirty="0">
                <a:latin typeface="Bookman Old Style" pitchFamily="18" charset="0"/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2843084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cs-CZ" sz="2400" b="1" dirty="0"/>
              <a:t>Podíl občanů na veřejné správě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b="1" dirty="0"/>
              <a:t>I.1 Obecná východiska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Občané </a:t>
            </a:r>
            <a:r>
              <a:rPr lang="cs-CZ" sz="2400" b="1" i="1" dirty="0"/>
              <a:t>se mohou podílet</a:t>
            </a:r>
            <a:r>
              <a:rPr lang="cs-CZ" sz="2400" b="1" dirty="0"/>
              <a:t> </a:t>
            </a:r>
            <a:r>
              <a:rPr lang="cs-CZ" sz="2400" dirty="0"/>
              <a:t>na rozhodování veřejné správy </a:t>
            </a:r>
            <a:r>
              <a:rPr lang="cs-CZ" sz="2400" b="1" i="1" dirty="0"/>
              <a:t>přímo</a:t>
            </a:r>
            <a:r>
              <a:rPr lang="cs-CZ" sz="2400" dirty="0"/>
              <a:t>, nebo </a:t>
            </a:r>
            <a:r>
              <a:rPr lang="cs-CZ" sz="2400" b="1" i="1" dirty="0"/>
              <a:t>zprostředkovaně</a:t>
            </a:r>
            <a:r>
              <a:rPr lang="cs-CZ" sz="2400" dirty="0"/>
              <a:t>.</a:t>
            </a:r>
          </a:p>
          <a:p>
            <a:pPr marL="0" indent="0" algn="just">
              <a:buNone/>
            </a:pPr>
            <a:r>
              <a:rPr lang="cs-CZ" sz="2400" dirty="0"/>
              <a:t>(Čl. 21 odst. 1 Listiny základních práv a svobod : </a:t>
            </a:r>
            <a:r>
              <a:rPr lang="cs-CZ" sz="2400" i="1" dirty="0"/>
              <a:t>„Občané mají právo podílet se na správě veřejných věcí přímo nebo svobodnou volbou svých zástupců.“)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Podíl občanů na správě věcí veřejných -  </a:t>
            </a:r>
            <a:r>
              <a:rPr lang="cs-CZ" sz="2400" b="1" i="1" dirty="0"/>
              <a:t>právem stanoven</a:t>
            </a:r>
            <a:r>
              <a:rPr lang="cs-CZ" sz="2400" dirty="0"/>
              <a:t> a také </a:t>
            </a:r>
            <a:r>
              <a:rPr lang="cs-CZ" sz="2400" b="1" i="1" dirty="0"/>
              <a:t>zaručen</a:t>
            </a:r>
            <a:r>
              <a:rPr lang="cs-CZ" sz="2400" dirty="0"/>
              <a:t>,  </a:t>
            </a:r>
          </a:p>
          <a:p>
            <a:r>
              <a:rPr lang="cs-CZ" sz="2400" dirty="0"/>
              <a:t>až po event. </a:t>
            </a:r>
            <a:r>
              <a:rPr lang="cs-CZ" sz="2400" b="1" dirty="0"/>
              <a:t>soudní ochranu </a:t>
            </a:r>
            <a:r>
              <a:rPr lang="cs-CZ" sz="2400" dirty="0"/>
              <a:t>-  dle povahy a založení jednotlivých forem.</a:t>
            </a:r>
          </a:p>
          <a:p>
            <a:endParaRPr lang="cs-CZ" sz="2400" dirty="0"/>
          </a:p>
          <a:p>
            <a:pPr algn="just"/>
            <a:r>
              <a:rPr lang="cs-CZ" sz="2400" dirty="0"/>
              <a:t>Problematika </a:t>
            </a:r>
            <a:r>
              <a:rPr lang="cs-CZ" sz="2400" i="1" dirty="0"/>
              <a:t>ochrany práva podílet se na výkonu veřejné správy</a:t>
            </a:r>
            <a:r>
              <a:rPr lang="cs-CZ" sz="2400" dirty="0"/>
              <a:t> náleží svým  obsahem  </a:t>
            </a:r>
            <a:r>
              <a:rPr lang="cs-CZ" sz="2400" b="1" dirty="0"/>
              <a:t>rovněž do oblasti </a:t>
            </a:r>
            <a:r>
              <a:rPr lang="cs-CZ" sz="2400" b="1" i="1" dirty="0"/>
              <a:t>právních záruk ve veřejné správě </a:t>
            </a:r>
            <a:r>
              <a:rPr lang="cs-CZ" sz="2400" dirty="0"/>
              <a:t>(systém a jednotlivé formy  právních záruk - více v předmětu Správní právo II,  zejm. přednášky č. 6. až  8.).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3837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Podíl občanů na veřejné správě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b="1" dirty="0"/>
              <a:t>I.1 Obecná východiska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sz="2600" b="1" dirty="0"/>
              <a:t>Odlišuje se</a:t>
            </a:r>
            <a:r>
              <a:rPr lang="cs-CZ" sz="2600" dirty="0"/>
              <a:t> možnost podílu občanů </a:t>
            </a:r>
            <a:r>
              <a:rPr lang="cs-CZ" sz="2600" b="1" dirty="0"/>
              <a:t>na výkonu správy státní</a:t>
            </a:r>
            <a:r>
              <a:rPr lang="cs-CZ" sz="2600" dirty="0"/>
              <a:t>, a na </a:t>
            </a:r>
            <a:r>
              <a:rPr lang="cs-CZ" sz="2600" b="1" dirty="0"/>
              <a:t>výkonu samosprávy</a:t>
            </a:r>
            <a:r>
              <a:rPr lang="cs-CZ" sz="2600" dirty="0"/>
              <a:t>.</a:t>
            </a:r>
          </a:p>
          <a:p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Rozdíl </a:t>
            </a:r>
            <a:r>
              <a:rPr lang="cs-CZ" sz="2600" dirty="0"/>
              <a:t>vyplývá </a:t>
            </a:r>
            <a:r>
              <a:rPr lang="cs-CZ" sz="2600" i="1" dirty="0"/>
              <a:t>z odlišné povahy  a rozdílných základů</a:t>
            </a:r>
            <a:r>
              <a:rPr lang="cs-CZ" sz="2600" dirty="0"/>
              <a:t> obou součástí, resp. subsystémů veřejné správy.</a:t>
            </a:r>
          </a:p>
          <a:p>
            <a:pPr lvl="0" algn="just"/>
            <a:r>
              <a:rPr lang="cs-CZ" sz="2600" dirty="0"/>
              <a:t>spojen </a:t>
            </a:r>
            <a:r>
              <a:rPr lang="cs-CZ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typicky a převážně s výkonem územní samosprávy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/>
              <a:t>– při výkonu samostatné působnosti.</a:t>
            </a:r>
          </a:p>
          <a:p>
            <a:pPr marL="0" indent="0">
              <a:buNone/>
            </a:pPr>
            <a:r>
              <a:rPr lang="cs-CZ" sz="2600" dirty="0"/>
              <a:t>--------------------------------------------------------------------------------------</a:t>
            </a:r>
          </a:p>
          <a:p>
            <a:pPr marL="0" indent="0" algn="just">
              <a:buNone/>
            </a:pPr>
            <a:r>
              <a:rPr lang="cs-CZ" dirty="0"/>
              <a:t>    </a:t>
            </a:r>
            <a:r>
              <a:rPr lang="cs-CZ" sz="2600" dirty="0"/>
              <a:t>/</a:t>
            </a:r>
            <a:r>
              <a:rPr lang="cs-CZ" sz="2600" b="1" dirty="0"/>
              <a:t>Pozn.</a:t>
            </a:r>
            <a:r>
              <a:rPr lang="cs-CZ" sz="2600" dirty="0"/>
              <a:t>: Od „</a:t>
            </a:r>
            <a:r>
              <a:rPr lang="cs-CZ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práva podílet se</a:t>
            </a:r>
            <a:r>
              <a:rPr lang="cs-CZ" sz="2600" dirty="0"/>
              <a:t>“ na výkonu veřejné správy uvedenými formami - nutno rozlišovat </a:t>
            </a:r>
            <a:r>
              <a:rPr lang="cs-CZ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možnost, resp. právo ovlivňovat</a:t>
            </a:r>
            <a:r>
              <a:rPr lang="cs-CZ" sz="2600" i="1" dirty="0"/>
              <a:t> </a:t>
            </a:r>
            <a:r>
              <a:rPr lang="cs-CZ" sz="2600" dirty="0"/>
              <a:t>výkon a rozhodování veřejné správy </a:t>
            </a:r>
            <a:r>
              <a:rPr lang="cs-CZ" sz="2600" b="1" dirty="0"/>
              <a:t>prostřednictvím</a:t>
            </a:r>
            <a:r>
              <a:rPr lang="cs-CZ" sz="2600" dirty="0"/>
              <a:t> zejména </a:t>
            </a:r>
            <a:r>
              <a:rPr lang="cs-CZ" sz="2600" i="1" dirty="0"/>
              <a:t>svobody projevu</a:t>
            </a:r>
            <a:r>
              <a:rPr lang="cs-CZ" sz="2600" dirty="0"/>
              <a:t>, </a:t>
            </a:r>
            <a:r>
              <a:rPr lang="cs-CZ" sz="2600" i="1" dirty="0"/>
              <a:t>práva shromažďovacího</a:t>
            </a:r>
            <a:r>
              <a:rPr lang="cs-CZ" sz="2600" dirty="0"/>
              <a:t>, </a:t>
            </a:r>
            <a:r>
              <a:rPr lang="cs-CZ" sz="2600" i="1" dirty="0"/>
              <a:t>sdružovacího</a:t>
            </a:r>
            <a:r>
              <a:rPr lang="cs-CZ" sz="2600" dirty="0"/>
              <a:t>, a dalšími legálními prostředky.</a:t>
            </a:r>
          </a:p>
          <a:p>
            <a:pPr marL="0" indent="0" algn="just">
              <a:buNone/>
            </a:pPr>
            <a:endParaRPr lang="cs-CZ" sz="2600" dirty="0"/>
          </a:p>
          <a:p>
            <a:pPr marL="0" indent="0" algn="just">
              <a:buNone/>
            </a:pPr>
            <a:r>
              <a:rPr lang="cs-CZ" sz="2600" dirty="0"/>
              <a:t>V tomto směru významná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otázka </a:t>
            </a:r>
            <a:r>
              <a:rPr lang="cs-CZ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zapojení do řízení</a:t>
            </a:r>
            <a:r>
              <a:rPr lang="cs-CZ" sz="2600" i="1" dirty="0"/>
              <a:t> v nichž se rozhodují záležitosti veřejného zájmu – zejména z oblasti životního prostředí.</a:t>
            </a:r>
          </a:p>
          <a:p>
            <a:pPr marL="0" indent="0" algn="just">
              <a:buNone/>
            </a:pPr>
            <a:r>
              <a:rPr lang="cs-CZ" sz="2600" dirty="0"/>
              <a:t>S účastenstvím spojena</a:t>
            </a:r>
            <a:r>
              <a:rPr lang="cs-CZ" sz="2600" i="1" dirty="0"/>
              <a:t> </a:t>
            </a:r>
            <a:r>
              <a:rPr lang="cs-CZ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procesní práva</a:t>
            </a:r>
            <a:r>
              <a:rPr lang="cs-CZ" sz="2600" i="1" dirty="0"/>
              <a:t>. </a:t>
            </a:r>
            <a:r>
              <a:rPr lang="cs-CZ" sz="2600" dirty="0"/>
              <a:t>K tomu více – předmět  Správní právo procesní, Správní právo III/</a:t>
            </a:r>
          </a:p>
        </p:txBody>
      </p:sp>
    </p:spTree>
    <p:extLst>
      <p:ext uri="{BB962C8B-B14F-4D97-AF65-F5344CB8AC3E}">
        <p14:creationId xmlns:p14="http://schemas.microsoft.com/office/powerpoint/2010/main" val="23015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Autofit/>
          </a:bodyPr>
          <a:lstStyle/>
          <a:p>
            <a:pPr lvl="0"/>
            <a:r>
              <a:rPr lang="cs-CZ" sz="2400" b="1" dirty="0"/>
              <a:t>I.2 „Podíl“ na výkonu státní správy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cs-CZ" sz="2200" b="1" dirty="0"/>
              <a:t>obecné znaky:</a:t>
            </a:r>
          </a:p>
          <a:p>
            <a:pPr algn="just">
              <a:buFontTx/>
              <a:buChar char="-"/>
            </a:pPr>
            <a:endParaRPr lang="cs-CZ" sz="2200" dirty="0"/>
          </a:p>
          <a:p>
            <a:pPr algn="just"/>
            <a:r>
              <a:rPr lang="cs-CZ" sz="2200" dirty="0"/>
              <a:t>předznamenán skutečností, že jde o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realizaci výkonné moci</a:t>
            </a:r>
            <a:r>
              <a:rPr lang="cs-CZ" sz="2200" dirty="0"/>
              <a:t>, a to </a:t>
            </a:r>
            <a:r>
              <a:rPr lang="cs-CZ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podzákonné povahy</a:t>
            </a:r>
            <a:r>
              <a:rPr lang="cs-CZ" sz="2200" i="1" dirty="0"/>
              <a:t>. </a:t>
            </a:r>
            <a:r>
              <a:rPr lang="cs-CZ" sz="2200" dirty="0"/>
              <a:t>V rámci plnění tzv. mocensko-ochranné funkce jde o činnost </a:t>
            </a:r>
            <a:r>
              <a:rPr lang="cs-CZ" sz="2200" i="1" dirty="0"/>
              <a:t>povahy </a:t>
            </a:r>
            <a:r>
              <a:rPr lang="cs-CZ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nařizovací</a:t>
            </a:r>
            <a:r>
              <a:rPr lang="cs-CZ" sz="2200" i="1" dirty="0"/>
              <a:t>.</a:t>
            </a:r>
          </a:p>
          <a:p>
            <a:pPr>
              <a:buFontTx/>
              <a:buChar char="-"/>
            </a:pPr>
            <a:endParaRPr lang="cs-CZ" sz="2200" dirty="0"/>
          </a:p>
          <a:p>
            <a:pPr algn="just"/>
            <a:r>
              <a:rPr lang="cs-CZ" sz="2200" dirty="0"/>
              <a:t>Státní správa realizována většinově </a:t>
            </a:r>
            <a:r>
              <a:rPr lang="cs-CZ" sz="2200" i="1" dirty="0"/>
              <a:t>správními úřady</a:t>
            </a:r>
            <a:r>
              <a:rPr lang="cs-CZ" sz="2200" dirty="0"/>
              <a:t>, v hierarchicky uspořádaném systému, přičemž výkon správních agend zajištěn převážně </a:t>
            </a:r>
            <a:r>
              <a:rPr lang="cs-CZ" sz="2200" i="1" dirty="0"/>
              <a:t>úředníky v režimu státní služby</a:t>
            </a:r>
            <a:r>
              <a:rPr lang="cs-CZ" sz="2200" dirty="0"/>
              <a:t>. </a:t>
            </a:r>
          </a:p>
          <a:p>
            <a:endParaRPr lang="cs-CZ" sz="2200" dirty="0"/>
          </a:p>
          <a:p>
            <a:pPr algn="just"/>
            <a:r>
              <a:rPr lang="cs-CZ" sz="2200" dirty="0"/>
              <a:t>V úvahu připadá event.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zapojení občanů do orgánů odborných</a:t>
            </a:r>
            <a:r>
              <a:rPr lang="cs-CZ" sz="2200" dirty="0"/>
              <a:t>,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poradní povahy </a:t>
            </a:r>
            <a:r>
              <a:rPr lang="cs-CZ" sz="2200" dirty="0"/>
              <a:t>(např. rozkladová komise ministra).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353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cs-CZ" sz="2400" b="1" dirty="0"/>
              <a:t>I.2 „Podíl“ na výkonu státní správy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4000" dirty="0"/>
              <a:t>V oblasti státní správy lze využít </a:t>
            </a:r>
            <a:r>
              <a:rPr lang="cs-CZ" sz="4000" b="1" dirty="0"/>
              <a:t>obecné prostředky</a:t>
            </a:r>
            <a:r>
              <a:rPr lang="cs-CZ" sz="4000" dirty="0"/>
              <a:t>:</a:t>
            </a:r>
          </a:p>
          <a:p>
            <a:pPr marL="742950" lvl="0" indent="-742950">
              <a:buAutoNum type="arabicPeriod"/>
            </a:pPr>
            <a:endParaRPr lang="cs-CZ" sz="3800" b="1" dirty="0"/>
          </a:p>
          <a:p>
            <a:pPr marL="742950" lvl="0" indent="-742950">
              <a:buAutoNum type="arabicPeriod"/>
            </a:pPr>
            <a:r>
              <a:rPr lang="cs-CZ" sz="3800" b="1" dirty="0"/>
              <a:t>Právo na informace </a:t>
            </a:r>
            <a:r>
              <a:rPr lang="cs-CZ" sz="3800" dirty="0"/>
              <a:t> </a:t>
            </a:r>
            <a:r>
              <a:rPr lang="cs-CZ" sz="3300" dirty="0"/>
              <a:t>- také </a:t>
            </a:r>
            <a:r>
              <a:rPr lang="cs-CZ" dirty="0"/>
              <a:t>jako předpoklad uplatnění dalších forem</a:t>
            </a:r>
            <a:r>
              <a:rPr lang="cs-CZ" dirty="0">
                <a:solidFill>
                  <a:srgbClr val="7030A0"/>
                </a:solidFill>
              </a:rPr>
              <a:t> </a:t>
            </a:r>
          </a:p>
          <a:p>
            <a:pPr marL="0" lvl="0" indent="0">
              <a:buNone/>
            </a:pPr>
            <a:r>
              <a:rPr lang="cs-CZ" b="1" dirty="0">
                <a:solidFill>
                  <a:srgbClr val="7030A0"/>
                </a:solidFill>
              </a:rPr>
              <a:t>              ( + základ nastavení transparentnosti veřejné správy) </a:t>
            </a:r>
            <a:r>
              <a:rPr lang="cs-CZ" dirty="0">
                <a:solidFill>
                  <a:srgbClr val="7030A0"/>
                </a:solidFill>
              </a:rPr>
              <a:t>:</a:t>
            </a:r>
          </a:p>
          <a:p>
            <a:pPr marL="0" lvl="0" indent="0">
              <a:buNone/>
            </a:pPr>
            <a:endParaRPr lang="cs-CZ" dirty="0"/>
          </a:p>
          <a:p>
            <a:pPr lvl="0">
              <a:buFontTx/>
              <a:buChar char="-"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Ústavní základ  -  čl.17 Listiny</a:t>
            </a:r>
            <a:r>
              <a:rPr lang="cs-CZ" dirty="0"/>
              <a:t> základních práv a svobod,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 algn="just">
              <a:buNone/>
            </a:pPr>
            <a:r>
              <a:rPr lang="cs-CZ" dirty="0"/>
              <a:t>- 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obecná úprava práva na informace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cs-C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z.č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106/1999 Sb.</a:t>
            </a:r>
            <a:r>
              <a:rPr lang="cs-CZ" dirty="0"/>
              <a:t>, o svobodném přístupu k informacím, ve znění pozdějších změn a doplnění.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 algn="just">
              <a:buNone/>
            </a:pPr>
            <a:r>
              <a:rPr lang="cs-CZ" dirty="0"/>
              <a:t>- představuje pro občany </a:t>
            </a:r>
            <a:r>
              <a:rPr lang="cs-CZ" i="1" dirty="0"/>
              <a:t>(„žadatele“</a:t>
            </a:r>
            <a:r>
              <a:rPr lang="cs-CZ" dirty="0"/>
              <a:t>) základ pro event. uplatnění dalších postupů vůči veřejné správě. 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dirty="0"/>
              <a:t>Správní orgány jako tzv.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„povinné subjekty“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/>
              <a:t>– povinny poskytovat přiměřeným způsobem informace o své činnosti, se stanovenými výjimkami.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 algn="just">
              <a:buNone/>
            </a:pPr>
            <a:r>
              <a:rPr lang="cs-CZ" dirty="0"/>
              <a:t>Nastavena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ochrana před nečinností</a:t>
            </a:r>
            <a:r>
              <a:rPr lang="cs-CZ" i="1" dirty="0"/>
              <a:t>,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přezkum rozhodnutí</a:t>
            </a:r>
            <a:r>
              <a:rPr lang="cs-CZ" dirty="0"/>
              <a:t> nadřízeným orgánem,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informační příkaz</a:t>
            </a:r>
            <a:r>
              <a:rPr lang="cs-CZ" dirty="0"/>
              <a:t>. 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Soudní přezkum </a:t>
            </a:r>
            <a:r>
              <a:rPr lang="cs-CZ" dirty="0"/>
              <a:t>v rámci správního soudnictví. </a:t>
            </a:r>
          </a:p>
          <a:p>
            <a:pPr marL="0" indent="0">
              <a:buNone/>
            </a:pPr>
            <a:r>
              <a:rPr lang="cs-CZ" dirty="0"/>
              <a:t>                    Podrobněji samostatně -  níže sub II.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2466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I.2  „Podíl“ na výkonu státní správy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8661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2400" dirty="0"/>
              <a:t>Dalšími  </a:t>
            </a:r>
            <a:r>
              <a:rPr lang="cs-CZ" sz="2400" b="1" dirty="0"/>
              <a:t>obecnými prostředky </a:t>
            </a:r>
            <a:r>
              <a:rPr lang="cs-CZ" sz="2400" dirty="0"/>
              <a:t>jsou:</a:t>
            </a:r>
          </a:p>
          <a:p>
            <a:pPr marL="0" indent="0">
              <a:buNone/>
            </a:pPr>
            <a:r>
              <a:rPr lang="cs-CZ" sz="2800" b="1" dirty="0"/>
              <a:t>2. Podání  petice</a:t>
            </a:r>
            <a:r>
              <a:rPr lang="cs-CZ" sz="2200" b="1" dirty="0"/>
              <a:t> 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Základ  -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„petiční právo“</a:t>
            </a:r>
            <a:r>
              <a:rPr lang="cs-CZ" sz="2400" dirty="0"/>
              <a:t> -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čl.18 Listiny </a:t>
            </a:r>
            <a:r>
              <a:rPr lang="cs-CZ" sz="2400" dirty="0"/>
              <a:t>základních práv a svobod). </a:t>
            </a:r>
          </a:p>
          <a:p>
            <a:pPr marL="0" lvl="0" indent="0" algn="just">
              <a:buNone/>
            </a:pPr>
            <a:r>
              <a:rPr lang="cs-CZ" sz="2400" dirty="0"/>
              <a:t>    </a:t>
            </a:r>
          </a:p>
          <a:p>
            <a:pPr marL="0" lvl="0" indent="0" algn="just">
              <a:buNone/>
            </a:pPr>
            <a:r>
              <a:rPr lang="cs-CZ" sz="2400" dirty="0"/>
              <a:t>Konkrétní úprava: - 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 č.85/1990 Sb.,  o právu petičním  </a:t>
            </a:r>
            <a:r>
              <a:rPr lang="cs-CZ" sz="2400" dirty="0"/>
              <a:t>- </a:t>
            </a:r>
            <a:r>
              <a:rPr lang="cs-CZ" sz="2400" i="1" dirty="0"/>
              <a:t>„Každý má právo sám nebo společně s jinými obracet se na státní </a:t>
            </a:r>
            <a:r>
              <a:rPr lang="cs-CZ" sz="2400" dirty="0"/>
              <a:t>orgány </a:t>
            </a:r>
            <a:r>
              <a:rPr lang="cs-CZ" sz="2400" b="1" i="1" dirty="0"/>
              <a:t>se žádostmi, návrhy a stížnostmi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věcech veřejného nebo jiného společného zájmu</a:t>
            </a:r>
            <a:r>
              <a:rPr lang="cs-CZ" sz="2400" dirty="0"/>
              <a:t>, </a:t>
            </a:r>
            <a:r>
              <a:rPr lang="cs-CZ" sz="2400" i="1" dirty="0"/>
              <a:t>které patří do působnosti těchto orgánů  (dále jen "petice")“.</a:t>
            </a:r>
          </a:p>
          <a:p>
            <a:pPr marL="0" lvl="0" indent="0" algn="just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Občané mohou vytvořit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petiční výbor</a:t>
            </a:r>
            <a:r>
              <a:rPr lang="cs-CZ" sz="2400" dirty="0"/>
              <a:t>, úprava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shromažďování podpisů</a:t>
            </a:r>
            <a:r>
              <a:rPr lang="cs-CZ" sz="2400" dirty="0"/>
              <a:t>.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Znakem – lze podat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jednotlivě nebo společně</a:t>
            </a:r>
            <a:r>
              <a:rPr lang="cs-CZ" sz="2400" dirty="0"/>
              <a:t>, na rozdíl od stížnosti  však pouze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věcech veřejného nebo jiného společného zájmu</a:t>
            </a:r>
            <a:r>
              <a:rPr lang="cs-CZ" sz="2400" dirty="0"/>
              <a:t>. 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Správní orgán povinen petici </a:t>
            </a:r>
            <a:r>
              <a:rPr lang="cs-CZ" sz="2400" i="1" dirty="0"/>
              <a:t>přijmout</a:t>
            </a:r>
            <a:r>
              <a:rPr lang="cs-CZ" sz="2400" dirty="0"/>
              <a:t>, a ve stanovené lhůtě odpovědět.      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26539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I.2 „Podíl“ na výkonu státní správy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25000" lnSpcReduction="20000"/>
          </a:bodyPr>
          <a:lstStyle/>
          <a:p>
            <a:pPr marL="0" lvl="0" indent="0" algn="just">
              <a:buNone/>
            </a:pPr>
            <a:r>
              <a:rPr lang="cs-CZ" sz="9600" b="1" dirty="0"/>
              <a:t>3. Podání stížnosti:</a:t>
            </a:r>
          </a:p>
          <a:p>
            <a:pPr marL="0" lvl="0" indent="0" algn="just">
              <a:buNone/>
            </a:pPr>
            <a:endParaRPr lang="cs-CZ" sz="9600" b="1" dirty="0"/>
          </a:p>
          <a:p>
            <a:pPr lvl="0" algn="just">
              <a:buFontTx/>
              <a:buChar char="-"/>
            </a:pPr>
            <a:r>
              <a:rPr lang="cs-CZ" sz="8000" dirty="0"/>
              <a:t>vedle petice - </a:t>
            </a:r>
            <a:r>
              <a:rPr lang="cs-CZ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 rámci </a:t>
            </a:r>
            <a:r>
              <a:rPr lang="cs-CZ" sz="8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postupů podle správního řádu</a:t>
            </a:r>
            <a:r>
              <a:rPr lang="cs-CZ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8000" dirty="0"/>
              <a:t>(stížnost na postup správního orgánu, nebo na chování úřední osoby ) </a:t>
            </a:r>
          </a:p>
          <a:p>
            <a:pPr lvl="0" algn="just">
              <a:buFontTx/>
              <a:buChar char="-"/>
            </a:pPr>
            <a:r>
              <a:rPr lang="cs-CZ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obecná úprava</a:t>
            </a:r>
            <a:r>
              <a:rPr lang="cs-CZ" sz="8000" dirty="0"/>
              <a:t>  - § 175 z.č.5 00/2004  Sb.).</a:t>
            </a:r>
          </a:p>
          <a:p>
            <a:pPr lvl="0" algn="just">
              <a:buFontTx/>
              <a:buChar char="-"/>
            </a:pPr>
            <a:endParaRPr lang="cs-CZ" sz="8000" dirty="0"/>
          </a:p>
          <a:p>
            <a:pPr lvl="0" algn="just">
              <a:buFontTx/>
              <a:buChar char="-"/>
            </a:pPr>
            <a:r>
              <a:rPr lang="cs-CZ" sz="8000" dirty="0"/>
              <a:t>Neformální podání, není opravným prostředkem. Na rozdíl od petice stěžovatel podává</a:t>
            </a:r>
            <a:r>
              <a:rPr lang="cs-CZ" sz="8000" b="1" i="1" dirty="0"/>
              <a:t> ve „své“ věci</a:t>
            </a:r>
            <a:r>
              <a:rPr lang="cs-CZ" sz="8000" dirty="0"/>
              <a:t>.</a:t>
            </a:r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r>
              <a:rPr lang="cs-CZ" sz="8000" dirty="0"/>
              <a:t> </a:t>
            </a:r>
            <a:r>
              <a:rPr lang="cs-CZ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 speciální úprava</a:t>
            </a:r>
            <a:r>
              <a:rPr lang="cs-CZ" sz="8000" dirty="0"/>
              <a:t> v některých zvláštních zákonech (např. tzv. „</a:t>
            </a:r>
            <a:r>
              <a:rPr lang="cs-CZ" sz="8000" dirty="0" err="1"/>
              <a:t>infostížnost</a:t>
            </a:r>
            <a:r>
              <a:rPr lang="cs-CZ" sz="8000" dirty="0"/>
              <a:t>“ - § 16a  z.č.106/1999 Sb.).</a:t>
            </a:r>
          </a:p>
          <a:p>
            <a:pPr marL="0" indent="0">
              <a:buNone/>
            </a:pPr>
            <a:r>
              <a:rPr lang="cs-CZ" sz="8000" dirty="0"/>
              <a:t> </a:t>
            </a:r>
          </a:p>
          <a:p>
            <a:pPr marL="0" indent="0">
              <a:buNone/>
            </a:pPr>
            <a:r>
              <a:rPr lang="cs-CZ" sz="8000" b="1" dirty="0"/>
              <a:t>Důležité:</a:t>
            </a:r>
            <a:endParaRPr lang="cs-CZ" sz="8000" dirty="0"/>
          </a:p>
          <a:p>
            <a:pPr marL="0" indent="0" algn="just">
              <a:buNone/>
            </a:pPr>
            <a:r>
              <a:rPr lang="cs-CZ" sz="8000" dirty="0"/>
              <a:t>Stížnosti a petice lze podat v souvislosti s výkonem státní správy, včetně </a:t>
            </a:r>
            <a:r>
              <a:rPr lang="cs-CZ" sz="8000" b="1" dirty="0"/>
              <a:t>přenesené působnosti </a:t>
            </a:r>
            <a:r>
              <a:rPr lang="cs-CZ" sz="8000" dirty="0"/>
              <a:t>obcí a krajů a </a:t>
            </a:r>
            <a:r>
              <a:rPr lang="cs-CZ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také v souvislosti s výkonem samostatné působnosti územních samosprávných celků. </a:t>
            </a:r>
            <a:endParaRPr lang="cs-CZ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8000" dirty="0"/>
              <a:t>Obecně lze uplatnit </a:t>
            </a:r>
            <a:r>
              <a:rPr lang="cs-CZ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také</a:t>
            </a:r>
            <a:r>
              <a:rPr lang="cs-CZ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právo na informace</a:t>
            </a:r>
            <a:r>
              <a:rPr lang="cs-CZ" sz="8000" b="1" dirty="0"/>
              <a:t>.</a:t>
            </a:r>
            <a:endParaRPr lang="cs-CZ" sz="8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47907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2433</Words>
  <Application>Microsoft Office PowerPoint</Application>
  <PresentationFormat>Předvádění na obrazovce (4:3)</PresentationFormat>
  <Paragraphs>383</Paragraphs>
  <Slides>36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Motiv sady Office</vt:lpstr>
      <vt:lpstr> MP615Z Správní právo I 10. přednáška  29.4.2022    Podíl občanů na veřejné správě   doc.JUDr. Soňa Skulová, Ph.D.  </vt:lpstr>
      <vt:lpstr>Obsah přednášky:</vt:lpstr>
      <vt:lpstr>Podíl občanů na veřejné správě I.1 Obecná východiska   </vt:lpstr>
      <vt:lpstr>Podíl občanů na veřejné správě I.1 Obecná východiska</vt:lpstr>
      <vt:lpstr>Podíl občanů na veřejné správě I.1 Obecná východiska</vt:lpstr>
      <vt:lpstr>I.2 „Podíl“ na výkonu státní správy </vt:lpstr>
      <vt:lpstr>I.2 „Podíl“ na výkonu státní správy </vt:lpstr>
      <vt:lpstr>I.2  „Podíl“ na výkonu státní správy</vt:lpstr>
      <vt:lpstr>I.2 „Podíl“ na výkonu státní správy</vt:lpstr>
      <vt:lpstr>I.3 Participace občanů na územní samosprávě </vt:lpstr>
      <vt:lpstr>I.3 Participace občanů na územní samosprávě</vt:lpstr>
      <vt:lpstr>I.3 Participace občanů na územní samosprávě</vt:lpstr>
      <vt:lpstr>I.3 Participace občanů na územní samosprávě</vt:lpstr>
      <vt:lpstr>I.3 Participace občanů na územní samosprávě</vt:lpstr>
      <vt:lpstr>I.3 Participace občanů na územní samosprávě</vt:lpstr>
      <vt:lpstr>II. Právo na informace ve veřejné správě</vt:lpstr>
      <vt:lpstr>Právo na informace ve VS:</vt:lpstr>
      <vt:lpstr>II.1 Právo na informace ve VS:</vt:lpstr>
      <vt:lpstr>Právo na informace a informační povinnost</vt:lpstr>
      <vt:lpstr>Právo na informace</vt:lpstr>
      <vt:lpstr>Právo na informace ve VS dle z.č. 106/1999 Sb.:</vt:lpstr>
      <vt:lpstr>Právo na informace ve VS dle z.č. 106/1999 Sb.:</vt:lpstr>
      <vt:lpstr>Právo na informace ve VS dle z.č. 106/1999 Sb.:</vt:lpstr>
      <vt:lpstr>Právo na informace dle zákona č. 123/1998 Sb. – informace o stavu životního prostředí:</vt:lpstr>
      <vt:lpstr>II.2 Ochrana utajovaných informací:</vt:lpstr>
      <vt:lpstr>Ad kybernetická bezpečnost</vt:lpstr>
      <vt:lpstr>     Ochrana osobních údajů            </vt:lpstr>
      <vt:lpstr>EU:  od Směrnice k Nařízení:</vt:lpstr>
      <vt:lpstr>Základ režimu ochrany osobních údajů: </vt:lpstr>
      <vt:lpstr>GDPR:</vt:lpstr>
      <vt:lpstr>Nařízení - zakládá dva komplexní principy, jež je nutno trvale brát v úvahu, resp. prolínají textem Nařízení:  </vt:lpstr>
      <vt:lpstr> Zásady zpracování osobních údajů:  </vt:lpstr>
      <vt:lpstr>K Zásadě „zákonnosti zpracování“ (čl.6)   </vt:lpstr>
      <vt:lpstr> „Nové“ povinnosti při zpracování osobních údajů  (oproti předchozí úpravě) :</vt:lpstr>
      <vt:lpstr>Úřad pro ochranu osobních údajů  </vt:lpstr>
      <vt:lpstr>Děkuji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MP615Z Správní právo I 10. přednáška  30.4.2019   Podíl občanů na veřejné správě. Determinace účasti na státní správě.  Podíl občanů na územní samosprávě            doc.JUDr. Soňa Skulová, Ph.D.  </dc:title>
  <dc:creator>Uzivatel</dc:creator>
  <cp:lastModifiedBy>Uzivatel</cp:lastModifiedBy>
  <cp:revision>55</cp:revision>
  <dcterms:created xsi:type="dcterms:W3CDTF">2020-05-20T14:25:01Z</dcterms:created>
  <dcterms:modified xsi:type="dcterms:W3CDTF">2022-04-29T04:48:08Z</dcterms:modified>
</cp:coreProperties>
</file>