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2"/>
  </p:notesMasterIdLst>
  <p:handoutMasterIdLst>
    <p:handoutMasterId r:id="rId73"/>
  </p:handoutMasterIdLst>
  <p:sldIdLst>
    <p:sldId id="256" r:id="rId2"/>
    <p:sldId id="303" r:id="rId3"/>
    <p:sldId id="304" r:id="rId4"/>
    <p:sldId id="305" r:id="rId5"/>
    <p:sldId id="302" r:id="rId6"/>
    <p:sldId id="306" r:id="rId7"/>
    <p:sldId id="308" r:id="rId8"/>
    <p:sldId id="307" r:id="rId9"/>
    <p:sldId id="309" r:id="rId10"/>
    <p:sldId id="310" r:id="rId11"/>
    <p:sldId id="311" r:id="rId12"/>
    <p:sldId id="318" r:id="rId13"/>
    <p:sldId id="312" r:id="rId14"/>
    <p:sldId id="313" r:id="rId15"/>
    <p:sldId id="314" r:id="rId16"/>
    <p:sldId id="319" r:id="rId17"/>
    <p:sldId id="315" r:id="rId18"/>
    <p:sldId id="316" r:id="rId19"/>
    <p:sldId id="317" r:id="rId20"/>
    <p:sldId id="320" r:id="rId21"/>
    <p:sldId id="321" r:id="rId22"/>
    <p:sldId id="323" r:id="rId23"/>
    <p:sldId id="322" r:id="rId24"/>
    <p:sldId id="260" r:id="rId25"/>
    <p:sldId id="284" r:id="rId26"/>
    <p:sldId id="261" r:id="rId27"/>
    <p:sldId id="331" r:id="rId28"/>
    <p:sldId id="332" r:id="rId29"/>
    <p:sldId id="333" r:id="rId30"/>
    <p:sldId id="334" r:id="rId31"/>
    <p:sldId id="335" r:id="rId32"/>
    <p:sldId id="336" r:id="rId33"/>
    <p:sldId id="324" r:id="rId34"/>
    <p:sldId id="337" r:id="rId35"/>
    <p:sldId id="338" r:id="rId36"/>
    <p:sldId id="339" r:id="rId37"/>
    <p:sldId id="300" r:id="rId38"/>
    <p:sldId id="301" r:id="rId39"/>
    <p:sldId id="340" r:id="rId40"/>
    <p:sldId id="341" r:id="rId41"/>
    <p:sldId id="342" r:id="rId42"/>
    <p:sldId id="343" r:id="rId43"/>
    <p:sldId id="344" r:id="rId44"/>
    <p:sldId id="345" r:id="rId45"/>
    <p:sldId id="346" r:id="rId46"/>
    <p:sldId id="350" r:id="rId47"/>
    <p:sldId id="351" r:id="rId48"/>
    <p:sldId id="352" r:id="rId49"/>
    <p:sldId id="347" r:id="rId50"/>
    <p:sldId id="348" r:id="rId51"/>
    <p:sldId id="482" r:id="rId52"/>
    <p:sldId id="349" r:id="rId53"/>
    <p:sldId id="353" r:id="rId54"/>
    <p:sldId id="354" r:id="rId55"/>
    <p:sldId id="356" r:id="rId56"/>
    <p:sldId id="477" r:id="rId57"/>
    <p:sldId id="478" r:id="rId58"/>
    <p:sldId id="480" r:id="rId59"/>
    <p:sldId id="481" r:id="rId60"/>
    <p:sldId id="274" r:id="rId61"/>
    <p:sldId id="275" r:id="rId62"/>
    <p:sldId id="276" r:id="rId63"/>
    <p:sldId id="277" r:id="rId64"/>
    <p:sldId id="279" r:id="rId65"/>
    <p:sldId id="282" r:id="rId66"/>
    <p:sldId id="283" r:id="rId67"/>
    <p:sldId id="285" r:id="rId68"/>
    <p:sldId id="286" r:id="rId69"/>
    <p:sldId id="287" r:id="rId70"/>
    <p:sldId id="298" r:id="rId7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9" autoAdjust="0"/>
    <p:restoredTop sz="95768" autoAdjust="0"/>
  </p:normalViewPr>
  <p:slideViewPr>
    <p:cSldViewPr snapToGrid="0">
      <p:cViewPr varScale="1">
        <p:scale>
          <a:sx n="81" d="100"/>
          <a:sy n="81" d="100"/>
        </p:scale>
        <p:origin x="108" y="184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a16="http://schemas.microsoft.com/office/drawing/2014/main" id="{F4BEF68F-D2E3-A445-BE69-DE5712F4B9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a16="http://schemas.microsoft.com/office/drawing/2014/main" id="{3670C515-4DAA-7F4B-92D5-CBE7140375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a16="http://schemas.microsoft.com/office/drawing/2014/main" id="{D2567773-B605-2B43-9036-93D6446553F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59BBB889-9A7B-9D4F-983C-EF6BCB924DA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a16="http://schemas.microsoft.com/office/drawing/2014/main" id="{8B634E8E-DBA3-B14F-81EC-219FEC2F82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a16="http://schemas.microsoft.com/office/drawing/2014/main" id="{F5224E24-147F-EE43-B65A-19061D0BD9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a16="http://schemas.microsoft.com/office/drawing/2014/main" id="{9FA8E4E0-B396-804E-A80F-F901C2CBAF0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a16="http://schemas.microsoft.com/office/drawing/2014/main" id="{A63F5DF2-7BE9-9D42-95D5-0960F0062F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a16="http://schemas.microsoft.com/office/drawing/2014/main" id="{2B91F2EA-D76F-7D4C-960D-6E3E77E718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a16="http://schemas.microsoft.com/office/drawing/2014/main" id="{E7FAA686-EF64-0D47-AFF9-2958D278989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t>Daňové řízení:</a:t>
            </a:r>
            <a:br>
              <a:rPr lang="cs-CZ" dirty="0"/>
            </a:br>
            <a:r>
              <a:rPr lang="cs-CZ" dirty="0"/>
              <a:t>Nalézací řízení, inkasní řízení, opravné prostředky</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a:xfrm>
            <a:off x="398502" y="4116402"/>
            <a:ext cx="11361600" cy="1658756"/>
          </a:xfrm>
        </p:spPr>
        <p:txBody>
          <a:bodyPr/>
          <a:lstStyle/>
          <a:p>
            <a:endParaRPr lang="cs-CZ" dirty="0"/>
          </a:p>
          <a:p>
            <a:endParaRPr lang="cs-CZ" dirty="0"/>
          </a:p>
          <a:p>
            <a:r>
              <a:rPr lang="cs-CZ" dirty="0"/>
              <a:t>Jan Neckář			MP802Z Finanční právo II		     	    </a:t>
            </a:r>
            <a:r>
              <a:rPr lang="cs-CZ"/>
              <a:t>březen 2022</a:t>
            </a:r>
            <a:endParaRPr lang="cs-CZ" dirty="0"/>
          </a:p>
          <a:p>
            <a:endParaRPr lang="cs-CZ" dirty="0"/>
          </a:p>
          <a:p>
            <a:endParaRPr lang="cs-CZ"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Opravné daňové tvrzení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PŘED uplynutím lhůty pro podání řádného nebo dodatečného daňového přiznání nebo vyúčtování</a:t>
            </a:r>
          </a:p>
          <a:p>
            <a:r>
              <a:rPr lang="cs-CZ" dirty="0"/>
              <a:t>=&gt; nahrazení původního (řádného i opravného/opravných)</a:t>
            </a:r>
          </a:p>
          <a:p>
            <a:r>
              <a:rPr lang="cs-CZ" dirty="0"/>
              <a:t>K předchozím podáním se nepřihlíží</a:t>
            </a:r>
          </a:p>
          <a:p>
            <a:r>
              <a:rPr lang="cs-CZ" dirty="0"/>
              <a:t>Opravné tvrzení nezahajuje řízení</a:t>
            </a:r>
          </a:p>
        </p:txBody>
      </p:sp>
    </p:spTree>
    <p:extLst>
      <p:ext uri="{BB962C8B-B14F-4D97-AF65-F5344CB8AC3E}">
        <p14:creationId xmlns:p14="http://schemas.microsoft.com/office/powerpoint/2010/main" val="1876625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Vyměření daně</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Na základě daňového přiznání nebo ex offo</a:t>
            </a:r>
          </a:p>
          <a:p>
            <a:r>
              <a:rPr lang="cs-CZ" dirty="0"/>
              <a:t>K </a:t>
            </a:r>
            <a:r>
              <a:rPr lang="cs-CZ" u="sng" dirty="0"/>
              <a:t>vyměření</a:t>
            </a:r>
            <a:r>
              <a:rPr lang="cs-CZ" dirty="0"/>
              <a:t> daně dochází na základě výsledku vyměřovacího řízení rozhodnutím (platebním výměrem)</a:t>
            </a:r>
          </a:p>
          <a:p>
            <a:r>
              <a:rPr lang="cs-CZ" dirty="0"/>
              <a:t>Vyměřená daň je předepsána do evidence daní</a:t>
            </a:r>
          </a:p>
          <a:p>
            <a:r>
              <a:rPr lang="cs-CZ" dirty="0"/>
              <a:t>Pokud je vyměřená daň vyšší než daň tvrzená – náhradní lhůta splatnosti</a:t>
            </a:r>
          </a:p>
          <a:p>
            <a:pPr lvl="1"/>
            <a:r>
              <a:rPr lang="cs-CZ" dirty="0"/>
              <a:t>Sankce!</a:t>
            </a:r>
          </a:p>
          <a:p>
            <a:r>
              <a:rPr lang="cs-CZ" dirty="0"/>
              <a:t>Neodchyluje-li se vyměřená daň od daně tvrzené – nedoručuje se platební výměr (jen se založí do spisu), pokud předtím nebyl zahájen POP nebo DK</a:t>
            </a:r>
          </a:p>
        </p:txBody>
      </p:sp>
    </p:spTree>
    <p:extLst>
      <p:ext uri="{BB962C8B-B14F-4D97-AF65-F5344CB8AC3E}">
        <p14:creationId xmlns:p14="http://schemas.microsoft.com/office/powerpoint/2010/main" val="119373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Vyměření daně</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Za den doručení se považuje </a:t>
            </a:r>
            <a:r>
              <a:rPr lang="cs-CZ" b="0" i="0" dirty="0">
                <a:solidFill>
                  <a:srgbClr val="000000"/>
                </a:solidFill>
                <a:effectLst/>
                <a:latin typeface="Arial" panose="020B0604020202020204" pitchFamily="34" charset="0"/>
              </a:rPr>
              <a:t>poslední den lhůty pro podání daňového přiznání nebo vyúčtování, a bylo-li daňové přiznání nebo vyúčtování podáno opožděně, den, kdy došlo správci daně</a:t>
            </a:r>
          </a:p>
          <a:p>
            <a:r>
              <a:rPr lang="cs-CZ" dirty="0">
                <a:solidFill>
                  <a:srgbClr val="000000"/>
                </a:solidFill>
                <a:latin typeface="Arial" panose="020B0604020202020204" pitchFamily="34" charset="0"/>
              </a:rPr>
              <a:t>Daňový subjekt má právo na stejnopis platebního výměru (na žádost správce daně zašle)</a:t>
            </a:r>
          </a:p>
          <a:p>
            <a:r>
              <a:rPr lang="cs-CZ" dirty="0">
                <a:solidFill>
                  <a:srgbClr val="000000"/>
                </a:solidFill>
                <a:latin typeface="Arial" panose="020B0604020202020204" pitchFamily="34" charset="0"/>
              </a:rPr>
              <a:t>Omezení opravných prostředků</a:t>
            </a:r>
            <a:endParaRPr lang="cs-CZ" dirty="0"/>
          </a:p>
        </p:txBody>
      </p:sp>
    </p:spTree>
    <p:extLst>
      <p:ext uri="{BB962C8B-B14F-4D97-AF65-F5344CB8AC3E}">
        <p14:creationId xmlns:p14="http://schemas.microsoft.com/office/powerpoint/2010/main" val="3886887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2. </a:t>
            </a:r>
            <a:r>
              <a:rPr lang="cs-CZ" dirty="0" err="1"/>
              <a:t>Doměřovací</a:t>
            </a:r>
            <a:r>
              <a:rPr lang="cs-CZ" dirty="0"/>
              <a:t> řízení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Řízení vedené za účelem změny již stanovené daně</a:t>
            </a:r>
          </a:p>
          <a:p>
            <a:r>
              <a:rPr lang="cs-CZ" dirty="0"/>
              <a:t>Nezbytným předpokladem je předchozí ukončené vyměřovací řízení</a:t>
            </a:r>
          </a:p>
          <a:p>
            <a:r>
              <a:rPr lang="cs-CZ" dirty="0"/>
              <a:t>Typické v rámci daňových kontrol</a:t>
            </a:r>
          </a:p>
          <a:p>
            <a:r>
              <a:rPr lang="cs-CZ" dirty="0"/>
              <a:t>Zahajované dodatečným daňovým přiznáním nebo ex offo</a:t>
            </a:r>
          </a:p>
        </p:txBody>
      </p:sp>
    </p:spTree>
    <p:extLst>
      <p:ext uri="{BB962C8B-B14F-4D97-AF65-F5344CB8AC3E}">
        <p14:creationId xmlns:p14="http://schemas.microsoft.com/office/powerpoint/2010/main" val="2664452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Dodatečné daňové přiznání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Daň má být vyšší</a:t>
            </a:r>
          </a:p>
          <a:p>
            <a:pPr lvl="1"/>
            <a:r>
              <a:rPr lang="cs-CZ" dirty="0"/>
              <a:t>lhůta pro podání </a:t>
            </a:r>
            <a:r>
              <a:rPr lang="cs-CZ" dirty="0" err="1"/>
              <a:t>DoDAP</a:t>
            </a:r>
            <a:r>
              <a:rPr lang="cs-CZ" dirty="0"/>
              <a:t> do konce měsíce následujícího po měsíci, v němž bylo zjištěno nesprávné stanovení daně</a:t>
            </a:r>
          </a:p>
          <a:p>
            <a:pPr lvl="1"/>
            <a:r>
              <a:rPr lang="cs-CZ" dirty="0"/>
              <a:t>Povinnost podat</a:t>
            </a:r>
          </a:p>
          <a:p>
            <a:pPr lvl="1"/>
            <a:r>
              <a:rPr lang="cs-CZ" dirty="0"/>
              <a:t>Nevzniká povinnost úhrady penále (§ 251 odst. 4)</a:t>
            </a:r>
          </a:p>
          <a:p>
            <a:r>
              <a:rPr lang="cs-CZ" dirty="0"/>
              <a:t>Daň má být nižší</a:t>
            </a:r>
          </a:p>
          <a:p>
            <a:pPr lvl="1"/>
            <a:r>
              <a:rPr lang="cs-CZ" dirty="0"/>
              <a:t>Totožná lhůta</a:t>
            </a:r>
          </a:p>
          <a:p>
            <a:pPr lvl="1"/>
            <a:r>
              <a:rPr lang="cs-CZ" dirty="0"/>
              <a:t>Právo daňového subjektu podat</a:t>
            </a:r>
          </a:p>
          <a:p>
            <a:pPr lvl="1"/>
            <a:r>
              <a:rPr lang="cs-CZ" dirty="0"/>
              <a:t>Povinnost uvést výslovně důvody</a:t>
            </a:r>
          </a:p>
          <a:p>
            <a:r>
              <a:rPr lang="cs-CZ" dirty="0" err="1"/>
              <a:t>DoDAP</a:t>
            </a:r>
            <a:r>
              <a:rPr lang="cs-CZ" dirty="0"/>
              <a:t> nelze pokud byla poslední stanovená daň dle pomůcek</a:t>
            </a:r>
          </a:p>
          <a:p>
            <a:r>
              <a:rPr lang="cs-CZ" dirty="0"/>
              <a:t>Oprávnění (ne povinnost!) podat </a:t>
            </a:r>
            <a:r>
              <a:rPr lang="cs-CZ" dirty="0" err="1"/>
              <a:t>DoDAP</a:t>
            </a:r>
            <a:r>
              <a:rPr lang="cs-CZ" dirty="0"/>
              <a:t> pokud se jen mění údaje a nemění daň</a:t>
            </a:r>
          </a:p>
        </p:txBody>
      </p:sp>
    </p:spTree>
    <p:extLst>
      <p:ext uri="{BB962C8B-B14F-4D97-AF65-F5344CB8AC3E}">
        <p14:creationId xmlns:p14="http://schemas.microsoft.com/office/powerpoint/2010/main" val="2079655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Doměření daně</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Na základě </a:t>
            </a:r>
            <a:r>
              <a:rPr lang="cs-CZ" dirty="0" err="1"/>
              <a:t>DoDAP</a:t>
            </a:r>
            <a:r>
              <a:rPr lang="cs-CZ" dirty="0"/>
              <a:t> nebo ex offo</a:t>
            </a:r>
          </a:p>
          <a:p>
            <a:r>
              <a:rPr lang="cs-CZ" dirty="0"/>
              <a:t>Neaplikuje se zásada překážka věci rozhodnuté</a:t>
            </a:r>
          </a:p>
          <a:p>
            <a:r>
              <a:rPr lang="cs-CZ" dirty="0"/>
              <a:t>Doměřuje se rozdíl oproti poslední stanovené dani</a:t>
            </a:r>
          </a:p>
          <a:p>
            <a:r>
              <a:rPr lang="cs-CZ" dirty="0"/>
              <a:t>Doměřená daň je předepsána do evidence daní</a:t>
            </a:r>
          </a:p>
          <a:p>
            <a:r>
              <a:rPr lang="cs-CZ" dirty="0"/>
              <a:t>Pokud je doměřená daň vyšší než daň tvrzená v </a:t>
            </a:r>
            <a:r>
              <a:rPr lang="cs-CZ" dirty="0" err="1"/>
              <a:t>DoDAP</a:t>
            </a:r>
            <a:r>
              <a:rPr lang="cs-CZ" dirty="0"/>
              <a:t> – náhradní lhůta splatnosti tohoto rozdílu</a:t>
            </a:r>
          </a:p>
          <a:p>
            <a:pPr lvl="1"/>
            <a:r>
              <a:rPr lang="cs-CZ" dirty="0"/>
              <a:t>Sankce?</a:t>
            </a:r>
          </a:p>
          <a:p>
            <a:r>
              <a:rPr lang="cs-CZ" dirty="0"/>
              <a:t>Neodchyluje-li se doměřená daň od daně tvrzené v </a:t>
            </a:r>
            <a:r>
              <a:rPr lang="cs-CZ" dirty="0" err="1"/>
              <a:t>DoDAP</a:t>
            </a:r>
            <a:r>
              <a:rPr lang="cs-CZ" dirty="0"/>
              <a:t> – nedoručuje se platební výměr (je se založí do spisu), pokud předtím nebyl zahájen POP nebo DK, podmínky obdobně jako u vyměření daně</a:t>
            </a:r>
          </a:p>
          <a:p>
            <a:endParaRPr lang="cs-CZ" dirty="0"/>
          </a:p>
        </p:txBody>
      </p:sp>
    </p:spTree>
    <p:extLst>
      <p:ext uri="{BB962C8B-B14F-4D97-AF65-F5344CB8AC3E}">
        <p14:creationId xmlns:p14="http://schemas.microsoft.com/office/powerpoint/2010/main" val="36750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70A8E-3844-4393-AEED-EB4898CDDFA4}"/>
              </a:ext>
            </a:extLst>
          </p:cNvPr>
          <p:cNvSpPr>
            <a:spLocks noGrp="1"/>
          </p:cNvSpPr>
          <p:nvPr>
            <p:ph type="title"/>
          </p:nvPr>
        </p:nvSpPr>
        <p:spPr>
          <a:xfrm>
            <a:off x="720000" y="719999"/>
            <a:ext cx="10753200" cy="4932655"/>
          </a:xfrm>
        </p:spPr>
        <p:txBody>
          <a:bodyPr/>
          <a:lstStyle/>
          <a:p>
            <a:br>
              <a:rPr lang="cs-CZ" dirty="0"/>
            </a:br>
            <a:br>
              <a:rPr lang="cs-CZ" dirty="0"/>
            </a:br>
            <a:br>
              <a:rPr lang="cs-CZ" dirty="0"/>
            </a:br>
            <a:br>
              <a:rPr lang="cs-CZ" dirty="0"/>
            </a:br>
            <a:r>
              <a:rPr lang="cs-CZ" dirty="0"/>
              <a:t>Nalézací řízení – specifika, průběh</a:t>
            </a:r>
          </a:p>
        </p:txBody>
      </p:sp>
    </p:spTree>
    <p:extLst>
      <p:ext uri="{BB962C8B-B14F-4D97-AF65-F5344CB8AC3E}">
        <p14:creationId xmlns:p14="http://schemas.microsoft.com/office/powerpoint/2010/main" val="2696292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Výzva k podání daňového tvrzení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Pokud nebylo podáno řádné daňové tvrzení – správce daně vyzve k podání a stanoví lhůtu</a:t>
            </a:r>
          </a:p>
          <a:p>
            <a:pPr lvl="1"/>
            <a:r>
              <a:rPr lang="cs-CZ" dirty="0"/>
              <a:t>Pokud subjekt nepodá, může dojít k vyměření daně podle pomůcek, nebo může správce daně předpokládat, že subjekt tvrdí daň 0 Kč.</a:t>
            </a:r>
          </a:p>
          <a:p>
            <a:r>
              <a:rPr lang="cs-CZ" dirty="0"/>
              <a:t>Pokud lze předpokládat, že daň bude doměřena – správce daně vyzve k podání </a:t>
            </a:r>
            <a:r>
              <a:rPr lang="cs-CZ" dirty="0" err="1"/>
              <a:t>DoDAP</a:t>
            </a:r>
            <a:r>
              <a:rPr lang="cs-CZ" dirty="0"/>
              <a:t> a stanoví lhůtu</a:t>
            </a:r>
          </a:p>
          <a:p>
            <a:pPr lvl="1"/>
            <a:r>
              <a:rPr lang="cs-CZ" dirty="0"/>
              <a:t>Pokud subjekt nevyhoví, může správce daně stanovit daň podle pomůcek</a:t>
            </a:r>
          </a:p>
          <a:p>
            <a:pPr lvl="1"/>
            <a:r>
              <a:rPr lang="cs-CZ" dirty="0"/>
              <a:t>Správce daně může zahájit DK (pokud zahájí DK a nevydá výzvu – zákonná DK, ale nevzniká povinnost úhrady penále - § 87 odst. 4)</a:t>
            </a:r>
          </a:p>
          <a:p>
            <a:r>
              <a:rPr lang="cs-CZ" dirty="0"/>
              <a:t>Výzva k podání tvrzení nezahajuje vyměřovací nebo </a:t>
            </a:r>
            <a:r>
              <a:rPr lang="cs-CZ" dirty="0" err="1"/>
              <a:t>doměřovací</a:t>
            </a:r>
            <a:r>
              <a:rPr lang="cs-CZ" dirty="0"/>
              <a:t> řízení</a:t>
            </a:r>
          </a:p>
          <a:p>
            <a:pPr lvl="1"/>
            <a:r>
              <a:rPr lang="cs-CZ" dirty="0"/>
              <a:t>Řízení je zahájeno podáním subjektu, nebo uplynutím lhůty dle výzvy (=dopad na lhůtu pro stanovení daně!)</a:t>
            </a:r>
          </a:p>
        </p:txBody>
      </p:sp>
    </p:spTree>
    <p:extLst>
      <p:ext uri="{BB962C8B-B14F-4D97-AF65-F5344CB8AC3E}">
        <p14:creationId xmlns:p14="http://schemas.microsoft.com/office/powerpoint/2010/main" val="1865103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Daňové tvrzení v zahájeném řízení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V průběhu vyměřovacího nebo </a:t>
            </a:r>
            <a:r>
              <a:rPr lang="cs-CZ" dirty="0" err="1"/>
              <a:t>doměřovacího</a:t>
            </a:r>
            <a:r>
              <a:rPr lang="cs-CZ" dirty="0"/>
              <a:t> řízení (i v průběhu DK) není přípustné podání daňového tvrzení</a:t>
            </a:r>
          </a:p>
          <a:p>
            <a:r>
              <a:rPr lang="cs-CZ" dirty="0"/>
              <a:t>Pokud je podáno – správce daně údaje uvedené využije při stanovení daně</a:t>
            </a:r>
          </a:p>
          <a:p>
            <a:r>
              <a:rPr lang="cs-CZ" dirty="0"/>
              <a:t>Obdobně je nepřípustné podání daňového tvrzení k dani, ohledně jejíhož stanovení je vedeno řízení před soudem ve správním soudnictví</a:t>
            </a:r>
          </a:p>
        </p:txBody>
      </p:sp>
    </p:spTree>
    <p:extLst>
      <p:ext uri="{BB962C8B-B14F-4D97-AF65-F5344CB8AC3E}">
        <p14:creationId xmlns:p14="http://schemas.microsoft.com/office/powerpoint/2010/main" val="1863100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Zaokrouhlování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u="sng" dirty="0"/>
              <a:t>Daň</a:t>
            </a:r>
            <a:r>
              <a:rPr lang="cs-CZ" dirty="0"/>
              <a:t> se zaokrouhluje na celé koruny nahoru.</a:t>
            </a:r>
          </a:p>
          <a:p>
            <a:r>
              <a:rPr lang="cs-CZ" u="sng" dirty="0"/>
              <a:t>Záloha na daň</a:t>
            </a:r>
            <a:r>
              <a:rPr lang="cs-CZ" dirty="0"/>
              <a:t> se zaokrouhluje na celé stokoruny nahoru.</a:t>
            </a:r>
          </a:p>
          <a:p>
            <a:r>
              <a:rPr lang="cs-CZ" dirty="0"/>
              <a:t>Výpočet na základě daňové sazby, koeficientů, ukazatelů a výsledek přepočtu měny se provádí s přesností na dvě platná desetinná místa. Postupné zaokrouhlování ve dvou nebo více stupních je nepřípustné.</a:t>
            </a:r>
          </a:p>
          <a:p>
            <a:r>
              <a:rPr lang="cs-CZ" dirty="0"/>
              <a:t>Pro výpočet </a:t>
            </a:r>
            <a:r>
              <a:rPr lang="cs-CZ" u="sng" dirty="0"/>
              <a:t>úroku</a:t>
            </a:r>
            <a:r>
              <a:rPr lang="cs-CZ" dirty="0"/>
              <a:t> náležejícího za 1 den se při použití </a:t>
            </a:r>
            <a:r>
              <a:rPr lang="cs-CZ" dirty="0" err="1"/>
              <a:t>repo</a:t>
            </a:r>
            <a:r>
              <a:rPr lang="cs-CZ" dirty="0"/>
              <a:t> sazby České národní banky za rok považuje 365 dnů</a:t>
            </a:r>
          </a:p>
        </p:txBody>
      </p:sp>
    </p:spTree>
    <p:extLst>
      <p:ext uri="{BB962C8B-B14F-4D97-AF65-F5344CB8AC3E}">
        <p14:creationId xmlns:p14="http://schemas.microsoft.com/office/powerpoint/2010/main" val="510609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Daňové řízení x daňový proces</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 134 DŘ vymezuje </a:t>
            </a:r>
            <a:r>
              <a:rPr lang="cs-CZ" b="1" dirty="0"/>
              <a:t>daňové řízení </a:t>
            </a:r>
            <a:r>
              <a:rPr lang="cs-CZ" dirty="0"/>
              <a:t>– je vedeno za účelem správného zjištění a stanovení daně a zabezpečení její úhrady a končí splněním nebo jiným zánikem daňové povinnosti, která s touto daní souvisí</a:t>
            </a:r>
          </a:p>
          <a:p>
            <a:r>
              <a:rPr lang="cs-CZ" dirty="0"/>
              <a:t>Předmět daňového řízení – daň v rámci zdaňovacího období, nebo u jednotlivé skutečnosti</a:t>
            </a:r>
          </a:p>
          <a:p>
            <a:endParaRPr lang="cs-CZ" dirty="0"/>
          </a:p>
          <a:p>
            <a:endParaRPr lang="cs-CZ" dirty="0"/>
          </a:p>
          <a:p>
            <a:r>
              <a:rPr lang="cs-CZ" dirty="0"/>
              <a:t>Daňový proces – širší pojetí, nejen vztahy před správcem daně, ale i vztahy plátce x poplatník atd.</a:t>
            </a:r>
          </a:p>
          <a:p>
            <a:endParaRPr lang="cs-CZ" dirty="0"/>
          </a:p>
        </p:txBody>
      </p:sp>
    </p:spTree>
    <p:extLst>
      <p:ext uri="{BB962C8B-B14F-4D97-AF65-F5344CB8AC3E}">
        <p14:creationId xmlns:p14="http://schemas.microsoft.com/office/powerpoint/2010/main" val="3345241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2A4907-EACF-421B-91C5-215236D909CA}"/>
              </a:ext>
            </a:extLst>
          </p:cNvPr>
          <p:cNvSpPr>
            <a:spLocks noGrp="1"/>
          </p:cNvSpPr>
          <p:nvPr>
            <p:ph type="title"/>
          </p:nvPr>
        </p:nvSpPr>
        <p:spPr/>
        <p:txBody>
          <a:bodyPr/>
          <a:lstStyle/>
          <a:p>
            <a:r>
              <a:rPr lang="cs-CZ" dirty="0"/>
              <a:t>Rozhodnutí o stanovení daně</a:t>
            </a:r>
          </a:p>
        </p:txBody>
      </p:sp>
      <p:sp>
        <p:nvSpPr>
          <p:cNvPr id="3" name="Zástupný obsah 2">
            <a:extLst>
              <a:ext uri="{FF2B5EF4-FFF2-40B4-BE49-F238E27FC236}">
                <a16:creationId xmlns:a16="http://schemas.microsoft.com/office/drawing/2014/main" id="{8BFD7F97-6C2F-421E-9C81-8179F6644E61}"/>
              </a:ext>
            </a:extLst>
          </p:cNvPr>
          <p:cNvSpPr>
            <a:spLocks noGrp="1"/>
          </p:cNvSpPr>
          <p:nvPr>
            <p:ph idx="1"/>
          </p:nvPr>
        </p:nvSpPr>
        <p:spPr/>
        <p:txBody>
          <a:bodyPr/>
          <a:lstStyle/>
          <a:p>
            <a:r>
              <a:rPr lang="cs-CZ" dirty="0"/>
              <a:t>Forma rozhodnutí</a:t>
            </a:r>
          </a:p>
          <a:p>
            <a:pPr lvl="1"/>
            <a:r>
              <a:rPr lang="cs-CZ" dirty="0"/>
              <a:t>platební výměr, jde-li o vyměření daně,</a:t>
            </a:r>
          </a:p>
          <a:p>
            <a:pPr lvl="1"/>
            <a:r>
              <a:rPr lang="cs-CZ" dirty="0"/>
              <a:t>dodatečný platební výměr, jde-li o doměření daně, nebo</a:t>
            </a:r>
          </a:p>
          <a:p>
            <a:pPr lvl="1"/>
            <a:r>
              <a:rPr lang="cs-CZ" dirty="0"/>
              <a:t>hromadný předpisný seznam, stanoví-li tak jiný zákon.</a:t>
            </a:r>
          </a:p>
          <a:p>
            <a:r>
              <a:rPr lang="cs-CZ" dirty="0"/>
              <a:t>Rozhodnutí o stanovení daně se neodůvodňuje; to neplatí, pokud</a:t>
            </a:r>
          </a:p>
          <a:p>
            <a:pPr marL="72000" indent="0">
              <a:buNone/>
            </a:pPr>
            <a:r>
              <a:rPr lang="cs-CZ" dirty="0"/>
              <a:t>se stanovená daň odchyluje od daně tvrzené daňovým subjektem, nebo dojde ke stanovení daně z moci úřední.</a:t>
            </a:r>
          </a:p>
          <a:p>
            <a:r>
              <a:rPr lang="cs-CZ" dirty="0"/>
              <a:t>Dojde-li ke stanovení daně výlučně na základě výsledku daňové kontroly, popřípadě výsledku postupu k odstranění pochybností, považuje se za odůvodnění zpráva o daňové kontrole, popřípadě protokol o projednání výsledku postupu k odstranění pochybností.</a:t>
            </a:r>
          </a:p>
        </p:txBody>
      </p:sp>
    </p:spTree>
    <p:extLst>
      <p:ext uri="{BB962C8B-B14F-4D97-AF65-F5344CB8AC3E}">
        <p14:creationId xmlns:p14="http://schemas.microsoft.com/office/powerpoint/2010/main" val="2672938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2A4907-EACF-421B-91C5-215236D909CA}"/>
              </a:ext>
            </a:extLst>
          </p:cNvPr>
          <p:cNvSpPr>
            <a:spLocks noGrp="1"/>
          </p:cNvSpPr>
          <p:nvPr>
            <p:ph type="title"/>
          </p:nvPr>
        </p:nvSpPr>
        <p:spPr/>
        <p:txBody>
          <a:bodyPr/>
          <a:lstStyle/>
          <a:p>
            <a:r>
              <a:rPr lang="cs-CZ" dirty="0"/>
              <a:t>Lhůta pro stanovení daně a nalézací řízení</a:t>
            </a:r>
          </a:p>
        </p:txBody>
      </p:sp>
      <p:sp>
        <p:nvSpPr>
          <p:cNvPr id="3" name="Zástupný obsah 2">
            <a:extLst>
              <a:ext uri="{FF2B5EF4-FFF2-40B4-BE49-F238E27FC236}">
                <a16:creationId xmlns:a16="http://schemas.microsoft.com/office/drawing/2014/main" id="{8BFD7F97-6C2F-421E-9C81-8179F6644E61}"/>
              </a:ext>
            </a:extLst>
          </p:cNvPr>
          <p:cNvSpPr>
            <a:spLocks noGrp="1"/>
          </p:cNvSpPr>
          <p:nvPr>
            <p:ph idx="1"/>
          </p:nvPr>
        </p:nvSpPr>
        <p:spPr/>
        <p:txBody>
          <a:bodyPr/>
          <a:lstStyle/>
          <a:p>
            <a:r>
              <a:rPr lang="cs-CZ" dirty="0"/>
              <a:t>Obecně 3 roky</a:t>
            </a:r>
          </a:p>
          <a:p>
            <a:r>
              <a:rPr lang="cs-CZ" dirty="0"/>
              <a:t>Prodloužení o 1 rok, pokud v posledních 12 měsících běhu dosavadní lhůty došlo k podání </a:t>
            </a:r>
            <a:r>
              <a:rPr lang="cs-CZ" dirty="0" err="1"/>
              <a:t>DoDAP</a:t>
            </a:r>
            <a:r>
              <a:rPr lang="cs-CZ" dirty="0"/>
              <a:t> nebo oznámení výzvy k podání </a:t>
            </a:r>
            <a:r>
              <a:rPr lang="cs-CZ" dirty="0" err="1"/>
              <a:t>DoDAP</a:t>
            </a:r>
            <a:r>
              <a:rPr lang="cs-CZ" dirty="0"/>
              <a:t> (pokud to vedlo k doměření daně), oznámení rozhodnutí o stanovení daně, oznámení rozhodnutí o opravném prostředku…</a:t>
            </a:r>
          </a:p>
          <a:p>
            <a:r>
              <a:rPr lang="cs-CZ" dirty="0"/>
              <a:t>Zahájení DK (tj. zahájení nalézacího řízení), podáno řádné daňové tvrzení nebo oznámena výzva k podání řádného daňového tvrzení – nová lhůta</a:t>
            </a:r>
          </a:p>
          <a:p>
            <a:r>
              <a:rPr lang="cs-CZ" dirty="0"/>
              <a:t>Lhůta neběží po dobu soudního řízení ve správním soudnictví</a:t>
            </a:r>
          </a:p>
        </p:txBody>
      </p:sp>
    </p:spTree>
    <p:extLst>
      <p:ext uri="{BB962C8B-B14F-4D97-AF65-F5344CB8AC3E}">
        <p14:creationId xmlns:p14="http://schemas.microsoft.com/office/powerpoint/2010/main" val="2901838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70A8E-3844-4393-AEED-EB4898CDDFA4}"/>
              </a:ext>
            </a:extLst>
          </p:cNvPr>
          <p:cNvSpPr>
            <a:spLocks noGrp="1"/>
          </p:cNvSpPr>
          <p:nvPr>
            <p:ph type="title"/>
          </p:nvPr>
        </p:nvSpPr>
        <p:spPr>
          <a:xfrm>
            <a:off x="720000" y="719999"/>
            <a:ext cx="10753200" cy="4932655"/>
          </a:xfrm>
        </p:spPr>
        <p:txBody>
          <a:bodyPr/>
          <a:lstStyle/>
          <a:p>
            <a:br>
              <a:rPr lang="cs-CZ" dirty="0"/>
            </a:br>
            <a:br>
              <a:rPr lang="cs-CZ" dirty="0"/>
            </a:br>
            <a:br>
              <a:rPr lang="cs-CZ" dirty="0"/>
            </a:br>
            <a:br>
              <a:rPr lang="cs-CZ" dirty="0"/>
            </a:br>
            <a:r>
              <a:rPr lang="cs-CZ" dirty="0"/>
              <a:t>Kontrolní a ověřovací správa</a:t>
            </a:r>
          </a:p>
        </p:txBody>
      </p:sp>
    </p:spTree>
    <p:extLst>
      <p:ext uri="{BB962C8B-B14F-4D97-AF65-F5344CB8AC3E}">
        <p14:creationId xmlns:p14="http://schemas.microsoft.com/office/powerpoint/2010/main" val="3093170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2AC486-6A30-4F59-9FBA-4BE6FC27E761}"/>
              </a:ext>
            </a:extLst>
          </p:cNvPr>
          <p:cNvSpPr>
            <a:spLocks noGrp="1"/>
          </p:cNvSpPr>
          <p:nvPr>
            <p:ph type="title"/>
          </p:nvPr>
        </p:nvSpPr>
        <p:spPr/>
        <p:txBody>
          <a:bodyPr/>
          <a:lstStyle/>
          <a:p>
            <a:r>
              <a:rPr lang="cs-CZ" dirty="0"/>
              <a:t>Kontrolní a vyhledávací postupy</a:t>
            </a:r>
          </a:p>
        </p:txBody>
      </p:sp>
      <p:sp>
        <p:nvSpPr>
          <p:cNvPr id="3" name="Zástupný obsah 2">
            <a:extLst>
              <a:ext uri="{FF2B5EF4-FFF2-40B4-BE49-F238E27FC236}">
                <a16:creationId xmlns:a16="http://schemas.microsoft.com/office/drawing/2014/main" id="{6586771A-3E46-428A-AB09-E04C56DB57E4}"/>
              </a:ext>
            </a:extLst>
          </p:cNvPr>
          <p:cNvSpPr>
            <a:spLocks noGrp="1"/>
          </p:cNvSpPr>
          <p:nvPr>
            <p:ph idx="1"/>
          </p:nvPr>
        </p:nvSpPr>
        <p:spPr/>
        <p:txBody>
          <a:bodyPr/>
          <a:lstStyle/>
          <a:p>
            <a:r>
              <a:rPr lang="cs-CZ" dirty="0"/>
              <a:t>Zákon definuje pravomoc správce daně ověřovat tvrzení daňového subjektu, vyměřenou daň a další skutečnosti mající vztah ke stanovení daně</a:t>
            </a:r>
          </a:p>
          <a:p>
            <a:r>
              <a:rPr lang="cs-CZ" dirty="0"/>
              <a:t>Orgány finanční správy vykonávají kontrolní a vyhledávací postupy na celém území ČR</a:t>
            </a:r>
          </a:p>
          <a:p>
            <a:r>
              <a:rPr lang="cs-CZ" dirty="0"/>
              <a:t>Postupy nejsou vždy součástí řízení, ale mohou probíhat v rámci řízení</a:t>
            </a:r>
          </a:p>
          <a:p>
            <a:r>
              <a:rPr lang="cs-CZ" dirty="0"/>
              <a:t>Správce daně ověřuje plnění povinností daňových subjektů prostřednictvím realizace těchto druhů postupů:</a:t>
            </a:r>
          </a:p>
          <a:p>
            <a:pPr lvl="1"/>
            <a:r>
              <a:rPr lang="cs-CZ" dirty="0"/>
              <a:t>Vyhledávací postupy</a:t>
            </a:r>
          </a:p>
          <a:p>
            <a:pPr lvl="1"/>
            <a:r>
              <a:rPr lang="cs-CZ" dirty="0"/>
              <a:t>Kontrolní postupy</a:t>
            </a:r>
          </a:p>
          <a:p>
            <a:endParaRPr lang="cs-CZ" dirty="0"/>
          </a:p>
          <a:p>
            <a:endParaRPr lang="cs-CZ" dirty="0"/>
          </a:p>
        </p:txBody>
      </p:sp>
    </p:spTree>
    <p:extLst>
      <p:ext uri="{BB962C8B-B14F-4D97-AF65-F5344CB8AC3E}">
        <p14:creationId xmlns:p14="http://schemas.microsoft.com/office/powerpoint/2010/main" val="1608131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E3BDBD-41F3-4BC7-8EA2-4F05AEF4331D}"/>
              </a:ext>
            </a:extLst>
          </p:cNvPr>
          <p:cNvSpPr>
            <a:spLocks noGrp="1"/>
          </p:cNvSpPr>
          <p:nvPr>
            <p:ph type="title"/>
          </p:nvPr>
        </p:nvSpPr>
        <p:spPr/>
        <p:txBody>
          <a:bodyPr/>
          <a:lstStyle/>
          <a:p>
            <a:r>
              <a:rPr lang="cs-CZ" dirty="0"/>
              <a:t>Vyhledávací postupy </a:t>
            </a:r>
            <a:r>
              <a:rPr lang="cs-CZ" dirty="0">
                <a:solidFill>
                  <a:srgbClr val="FF0000"/>
                </a:solidFill>
              </a:rPr>
              <a:t>x</a:t>
            </a:r>
            <a:r>
              <a:rPr lang="cs-CZ" dirty="0"/>
              <a:t> kontrolní postupy</a:t>
            </a:r>
          </a:p>
        </p:txBody>
      </p:sp>
      <p:sp>
        <p:nvSpPr>
          <p:cNvPr id="3" name="Zástupný obsah 2">
            <a:extLst>
              <a:ext uri="{FF2B5EF4-FFF2-40B4-BE49-F238E27FC236}">
                <a16:creationId xmlns:a16="http://schemas.microsoft.com/office/drawing/2014/main" id="{758BBEE5-263C-4C69-9AB1-DF807D1F45C6}"/>
              </a:ext>
            </a:extLst>
          </p:cNvPr>
          <p:cNvSpPr>
            <a:spLocks noGrp="1"/>
          </p:cNvSpPr>
          <p:nvPr>
            <p:ph idx="1"/>
          </p:nvPr>
        </p:nvSpPr>
        <p:spPr>
          <a:xfrm>
            <a:off x="581192" y="2340864"/>
            <a:ext cx="5218029" cy="3634486"/>
          </a:xfrm>
        </p:spPr>
        <p:txBody>
          <a:bodyPr/>
          <a:lstStyle/>
          <a:p>
            <a:r>
              <a:rPr lang="cs-CZ" dirty="0"/>
              <a:t>Vyhledávací činnost</a:t>
            </a:r>
          </a:p>
          <a:p>
            <a:endParaRPr lang="cs-CZ" dirty="0"/>
          </a:p>
          <a:p>
            <a:r>
              <a:rPr lang="cs-CZ" dirty="0"/>
              <a:t>Vysvětlení</a:t>
            </a:r>
          </a:p>
          <a:p>
            <a:endParaRPr lang="cs-CZ" dirty="0"/>
          </a:p>
          <a:p>
            <a:r>
              <a:rPr lang="cs-CZ" dirty="0"/>
              <a:t>Místní šetření</a:t>
            </a:r>
          </a:p>
        </p:txBody>
      </p:sp>
      <p:sp>
        <p:nvSpPr>
          <p:cNvPr id="4" name="Zástupný symbol pro datum 3">
            <a:extLst>
              <a:ext uri="{FF2B5EF4-FFF2-40B4-BE49-F238E27FC236}">
                <a16:creationId xmlns:a16="http://schemas.microsoft.com/office/drawing/2014/main" id="{A6E78228-0B07-4D8F-939B-562FA8985AAF}"/>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
        <p:nvSpPr>
          <p:cNvPr id="6" name="Zástupný obsah 2">
            <a:extLst>
              <a:ext uri="{FF2B5EF4-FFF2-40B4-BE49-F238E27FC236}">
                <a16:creationId xmlns:a16="http://schemas.microsoft.com/office/drawing/2014/main" id="{14581571-929D-4830-BB1C-C99EB95BAFA9}"/>
              </a:ext>
            </a:extLst>
          </p:cNvPr>
          <p:cNvSpPr txBox="1">
            <a:spLocks/>
          </p:cNvSpPr>
          <p:nvPr/>
        </p:nvSpPr>
        <p:spPr>
          <a:xfrm>
            <a:off x="6261006" y="2340857"/>
            <a:ext cx="5218029" cy="3634486"/>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cs-CZ" kern="0" dirty="0"/>
              <a:t>Daňová kontrola</a:t>
            </a:r>
          </a:p>
          <a:p>
            <a:endParaRPr lang="cs-CZ" kern="0" dirty="0"/>
          </a:p>
          <a:p>
            <a:r>
              <a:rPr lang="cs-CZ" kern="0" dirty="0"/>
              <a:t>Postup k odstranění pochybností</a:t>
            </a:r>
          </a:p>
        </p:txBody>
      </p:sp>
    </p:spTree>
    <p:extLst>
      <p:ext uri="{BB962C8B-B14F-4D97-AF65-F5344CB8AC3E}">
        <p14:creationId xmlns:p14="http://schemas.microsoft.com/office/powerpoint/2010/main" val="553820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4EF042-0E0B-458D-9F86-CF9FD68073CC}"/>
              </a:ext>
            </a:extLst>
          </p:cNvPr>
          <p:cNvSpPr>
            <a:spLocks noGrp="1"/>
          </p:cNvSpPr>
          <p:nvPr>
            <p:ph type="title"/>
          </p:nvPr>
        </p:nvSpPr>
        <p:spPr/>
        <p:txBody>
          <a:bodyPr/>
          <a:lstStyle/>
          <a:p>
            <a:r>
              <a:rPr lang="cs-CZ" dirty="0"/>
              <a:t>Vyhledávací postupy</a:t>
            </a:r>
          </a:p>
        </p:txBody>
      </p:sp>
      <p:sp>
        <p:nvSpPr>
          <p:cNvPr id="3" name="Zástupný obsah 2">
            <a:extLst>
              <a:ext uri="{FF2B5EF4-FFF2-40B4-BE49-F238E27FC236}">
                <a16:creationId xmlns:a16="http://schemas.microsoft.com/office/drawing/2014/main" id="{D1733ACF-A16F-4D38-9292-A172CE7DCE0D}"/>
              </a:ext>
            </a:extLst>
          </p:cNvPr>
          <p:cNvSpPr>
            <a:spLocks noGrp="1"/>
          </p:cNvSpPr>
          <p:nvPr>
            <p:ph idx="1"/>
          </p:nvPr>
        </p:nvSpPr>
        <p:spPr/>
        <p:txBody>
          <a:bodyPr/>
          <a:lstStyle/>
          <a:p>
            <a:r>
              <a:rPr lang="cs-CZ" dirty="0"/>
              <a:t>Obvykle stojí mimo řízení</a:t>
            </a:r>
          </a:p>
          <a:p>
            <a:r>
              <a:rPr lang="cs-CZ" dirty="0"/>
              <a:t>Slouží k ověřování plnění povinností, zajištění důkazů</a:t>
            </a:r>
          </a:p>
          <a:p>
            <a:r>
              <a:rPr lang="cs-CZ" dirty="0"/>
              <a:t>Někdy jsou součástí jiných (kontrolních) postupů při správě daní</a:t>
            </a:r>
          </a:p>
          <a:p>
            <a:pPr lvl="1"/>
            <a:r>
              <a:rPr lang="cs-CZ" dirty="0"/>
              <a:t>Typicky místní šetření v rámci dokazování</a:t>
            </a:r>
          </a:p>
        </p:txBody>
      </p:sp>
      <p:sp>
        <p:nvSpPr>
          <p:cNvPr id="4" name="Zástupný symbol pro datum 3">
            <a:extLst>
              <a:ext uri="{FF2B5EF4-FFF2-40B4-BE49-F238E27FC236}">
                <a16:creationId xmlns:a16="http://schemas.microsoft.com/office/drawing/2014/main" id="{86BE7B34-69F2-4AD4-943A-F5B2A5035D09}"/>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1171028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CB8B78-57D0-43FA-992A-50D2C8776095}"/>
              </a:ext>
            </a:extLst>
          </p:cNvPr>
          <p:cNvSpPr>
            <a:spLocks noGrp="1"/>
          </p:cNvSpPr>
          <p:nvPr>
            <p:ph type="title"/>
          </p:nvPr>
        </p:nvSpPr>
        <p:spPr/>
        <p:txBody>
          <a:bodyPr/>
          <a:lstStyle/>
          <a:p>
            <a:r>
              <a:rPr lang="cs-CZ" dirty="0"/>
              <a:t>Kontrolní postupy</a:t>
            </a:r>
          </a:p>
        </p:txBody>
      </p:sp>
      <p:sp>
        <p:nvSpPr>
          <p:cNvPr id="3" name="Zástupný obsah 2">
            <a:extLst>
              <a:ext uri="{FF2B5EF4-FFF2-40B4-BE49-F238E27FC236}">
                <a16:creationId xmlns:a16="http://schemas.microsoft.com/office/drawing/2014/main" id="{7DBC2DD8-DA59-4908-B513-B48D5CB2844E}"/>
              </a:ext>
            </a:extLst>
          </p:cNvPr>
          <p:cNvSpPr>
            <a:spLocks noGrp="1"/>
          </p:cNvSpPr>
          <p:nvPr>
            <p:ph idx="1"/>
          </p:nvPr>
        </p:nvSpPr>
        <p:spPr/>
        <p:txBody>
          <a:bodyPr/>
          <a:lstStyle/>
          <a:p>
            <a:r>
              <a:rPr lang="cs-CZ" dirty="0"/>
              <a:t>Vždy součástí řízení nalézacího </a:t>
            </a:r>
          </a:p>
          <a:p>
            <a:pPr lvl="1"/>
            <a:r>
              <a:rPr lang="cs-CZ" dirty="0"/>
              <a:t>Vyměřovací nebo </a:t>
            </a:r>
            <a:r>
              <a:rPr lang="cs-CZ" dirty="0" err="1"/>
              <a:t>doměřovací</a:t>
            </a:r>
            <a:r>
              <a:rPr lang="cs-CZ" dirty="0"/>
              <a:t> řízení podle toho, kdy je postup zahájen</a:t>
            </a:r>
          </a:p>
          <a:p>
            <a:endParaRPr lang="cs-CZ" dirty="0"/>
          </a:p>
          <a:p>
            <a:r>
              <a:rPr lang="cs-CZ" dirty="0"/>
              <a:t>Mohou být v rámci těchto postupů realizovány i vyhledávací postupy (ale nemusí)</a:t>
            </a:r>
          </a:p>
          <a:p>
            <a:endParaRPr lang="cs-CZ" dirty="0"/>
          </a:p>
          <a:p>
            <a:r>
              <a:rPr lang="cs-CZ" dirty="0"/>
              <a:t>Volba kontrolního postupu je na správci daně</a:t>
            </a:r>
          </a:p>
          <a:p>
            <a:pPr lvl="1"/>
            <a:r>
              <a:rPr lang="cs-CZ" dirty="0"/>
              <a:t>Zohlednění rozsahu kontrolovaných skutečností</a:t>
            </a:r>
          </a:p>
          <a:p>
            <a:pPr lvl="1"/>
            <a:r>
              <a:rPr lang="cs-CZ" dirty="0"/>
              <a:t>Rozsah dokazování</a:t>
            </a:r>
          </a:p>
        </p:txBody>
      </p:sp>
      <p:sp>
        <p:nvSpPr>
          <p:cNvPr id="4" name="Zástupný symbol pro datum 3">
            <a:extLst>
              <a:ext uri="{FF2B5EF4-FFF2-40B4-BE49-F238E27FC236}">
                <a16:creationId xmlns:a16="http://schemas.microsoft.com/office/drawing/2014/main" id="{C49A1195-912A-4858-9007-FCCBBCCC48F7}"/>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441100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70A8E-3844-4393-AEED-EB4898CDDFA4}"/>
              </a:ext>
            </a:extLst>
          </p:cNvPr>
          <p:cNvSpPr>
            <a:spLocks noGrp="1"/>
          </p:cNvSpPr>
          <p:nvPr>
            <p:ph type="title"/>
          </p:nvPr>
        </p:nvSpPr>
        <p:spPr>
          <a:xfrm>
            <a:off x="720000" y="719999"/>
            <a:ext cx="10753200" cy="4932655"/>
          </a:xfrm>
        </p:spPr>
        <p:txBody>
          <a:bodyPr/>
          <a:lstStyle/>
          <a:p>
            <a:br>
              <a:rPr lang="cs-CZ" dirty="0"/>
            </a:br>
            <a:br>
              <a:rPr lang="cs-CZ" dirty="0"/>
            </a:br>
            <a:br>
              <a:rPr lang="cs-CZ" dirty="0"/>
            </a:br>
            <a:br>
              <a:rPr lang="cs-CZ" dirty="0"/>
            </a:br>
            <a:r>
              <a:rPr lang="cs-CZ" dirty="0"/>
              <a:t>Dokazování</a:t>
            </a:r>
          </a:p>
        </p:txBody>
      </p:sp>
    </p:spTree>
    <p:extLst>
      <p:ext uri="{BB962C8B-B14F-4D97-AF65-F5344CB8AC3E}">
        <p14:creationId xmlns:p14="http://schemas.microsoft.com/office/powerpoint/2010/main" val="5390324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C3E1DE-03AD-4052-913B-6B47F7EB9B30}"/>
              </a:ext>
            </a:extLst>
          </p:cNvPr>
          <p:cNvSpPr>
            <a:spLocks noGrp="1"/>
          </p:cNvSpPr>
          <p:nvPr>
            <p:ph type="title"/>
          </p:nvPr>
        </p:nvSpPr>
        <p:spPr/>
        <p:txBody>
          <a:bodyPr/>
          <a:lstStyle/>
          <a:p>
            <a:r>
              <a:rPr lang="cs-CZ" dirty="0"/>
              <a:t>Důkazní břemeno</a:t>
            </a:r>
          </a:p>
        </p:txBody>
      </p:sp>
      <p:sp>
        <p:nvSpPr>
          <p:cNvPr id="3" name="Zástupný obsah 2">
            <a:extLst>
              <a:ext uri="{FF2B5EF4-FFF2-40B4-BE49-F238E27FC236}">
                <a16:creationId xmlns:a16="http://schemas.microsoft.com/office/drawing/2014/main" id="{BBC92544-8461-419A-826E-6D063FC14BED}"/>
              </a:ext>
            </a:extLst>
          </p:cNvPr>
          <p:cNvSpPr>
            <a:spLocks noGrp="1"/>
          </p:cNvSpPr>
          <p:nvPr>
            <p:ph idx="1"/>
          </p:nvPr>
        </p:nvSpPr>
        <p:spPr>
          <a:xfrm>
            <a:off x="720000" y="1357887"/>
            <a:ext cx="10753200" cy="4139998"/>
          </a:xfrm>
        </p:spPr>
        <p:txBody>
          <a:bodyPr/>
          <a:lstStyle/>
          <a:p>
            <a:r>
              <a:rPr lang="cs-CZ" b="1" dirty="0"/>
              <a:t>Primární</a:t>
            </a:r>
            <a:r>
              <a:rPr lang="cs-CZ" dirty="0"/>
              <a:t> důkazní břemeno má daňový subjekt</a:t>
            </a:r>
          </a:p>
          <a:p>
            <a:pPr lvl="1"/>
            <a:r>
              <a:rPr lang="cs-CZ" dirty="0"/>
              <a:t>Prokazuje všechny skutečnosti, které je </a:t>
            </a:r>
            <a:r>
              <a:rPr lang="cs-CZ" b="1" dirty="0"/>
              <a:t>povinen</a:t>
            </a:r>
            <a:r>
              <a:rPr lang="cs-CZ" dirty="0"/>
              <a:t> uvádět v řádném daňovém tvrzení, dodatečném daňovém tvrzení a dalších podáních (nejen tvrzené skutečnosti!)</a:t>
            </a:r>
          </a:p>
          <a:p>
            <a:pPr lvl="1"/>
            <a:r>
              <a:rPr lang="cs-CZ" dirty="0"/>
              <a:t>Primární důkazní břemeno unese daňový subjekt předložením účetnictví (u DPFO/DPPO), nebo prvotních daňových dokladů vystavených plátcem daně (u DPH)</a:t>
            </a:r>
          </a:p>
          <a:p>
            <a:r>
              <a:rPr lang="cs-CZ" dirty="0"/>
              <a:t>Správce daně prokazuje nesoulad skutečností tvrzených daňovým subjektem a důkazů předložených v rámci prvotní fáze dokazování (účetnictví, daňové doklady) -&gt; pokud správce daně prokáže důvodné pochybnosti, unese svoje důkazní břemeno a přesune jej zpět na daňový subjekt.</a:t>
            </a:r>
          </a:p>
          <a:p>
            <a:r>
              <a:rPr lang="cs-CZ" dirty="0"/>
              <a:t>Následně musí daňový subjekt odstranit pochybnosti a prokázat svoje tvrzení ve světle dosud zjištěných skutečností</a:t>
            </a:r>
          </a:p>
        </p:txBody>
      </p:sp>
      <p:sp>
        <p:nvSpPr>
          <p:cNvPr id="4" name="Zástupný symbol pro datum 3">
            <a:extLst>
              <a:ext uri="{FF2B5EF4-FFF2-40B4-BE49-F238E27FC236}">
                <a16:creationId xmlns:a16="http://schemas.microsoft.com/office/drawing/2014/main" id="{91CF5E32-1C1B-49A0-B188-CC2C9A12A39B}"/>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2189346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D52393-3027-4884-9038-D7FAB4EA7AED}"/>
              </a:ext>
            </a:extLst>
          </p:cNvPr>
          <p:cNvSpPr>
            <a:spLocks noGrp="1"/>
          </p:cNvSpPr>
          <p:nvPr>
            <p:ph type="title"/>
          </p:nvPr>
        </p:nvSpPr>
        <p:spPr/>
        <p:txBody>
          <a:bodyPr/>
          <a:lstStyle/>
          <a:p>
            <a:r>
              <a:rPr lang="cs-CZ" dirty="0"/>
              <a:t>Dokazování</a:t>
            </a:r>
          </a:p>
        </p:txBody>
      </p:sp>
      <p:sp>
        <p:nvSpPr>
          <p:cNvPr id="3" name="Zástupný obsah 2">
            <a:extLst>
              <a:ext uri="{FF2B5EF4-FFF2-40B4-BE49-F238E27FC236}">
                <a16:creationId xmlns:a16="http://schemas.microsoft.com/office/drawing/2014/main" id="{14877A08-CEBC-42DA-88F9-FA6ED841D4E1}"/>
              </a:ext>
            </a:extLst>
          </p:cNvPr>
          <p:cNvSpPr>
            <a:spLocks noGrp="1"/>
          </p:cNvSpPr>
          <p:nvPr>
            <p:ph idx="1"/>
          </p:nvPr>
        </p:nvSpPr>
        <p:spPr/>
        <p:txBody>
          <a:bodyPr/>
          <a:lstStyle/>
          <a:p>
            <a:r>
              <a:rPr lang="cs-CZ" dirty="0"/>
              <a:t>Dokazování provádí správce daně</a:t>
            </a:r>
          </a:p>
          <a:p>
            <a:r>
              <a:rPr lang="cs-CZ" dirty="0"/>
              <a:t>Je na správci daně, aby rozhodl, které důkazy či důkazní prostředky provede, které nikoliv (a proč – nutnost odůvodnění)</a:t>
            </a:r>
          </a:p>
          <a:p>
            <a:r>
              <a:rPr lang="cs-CZ" dirty="0"/>
              <a:t>Správce daně nemusí provést všechny navržené důkazy, ale se všemi se musí vypořádat</a:t>
            </a:r>
          </a:p>
          <a:p>
            <a:r>
              <a:rPr lang="cs-CZ" dirty="0"/>
              <a:t>Správce daně dbá, aby skutečnosti rozhodné pro správné zjištění a stanovení daně byly zjištěny co nejúplněji, a není v tom vázán jen návrhy daňových subjekt</a:t>
            </a:r>
          </a:p>
          <a:p>
            <a:pPr lvl="1"/>
            <a:r>
              <a:rPr lang="cs-CZ" dirty="0"/>
              <a:t>Správce daně nevyšetřuje a nedokazuje ze své vlastní iniciativy</a:t>
            </a:r>
          </a:p>
        </p:txBody>
      </p:sp>
      <p:sp>
        <p:nvSpPr>
          <p:cNvPr id="4" name="Zástupný symbol pro datum 3">
            <a:extLst>
              <a:ext uri="{FF2B5EF4-FFF2-40B4-BE49-F238E27FC236}">
                <a16:creationId xmlns:a16="http://schemas.microsoft.com/office/drawing/2014/main" id="{3BC2E8B8-18D9-4C8A-8B77-5C6DC192A435}"/>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1840728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Dílčí řízení daňového řízení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A. nalézací řízení</a:t>
            </a:r>
          </a:p>
          <a:p>
            <a:pPr lvl="1"/>
            <a:r>
              <a:rPr lang="cs-CZ" dirty="0"/>
              <a:t>1. vyměřovací, při němž dochází k vyměření daně,</a:t>
            </a:r>
          </a:p>
          <a:p>
            <a:pPr lvl="1"/>
            <a:r>
              <a:rPr lang="cs-CZ" dirty="0"/>
              <a:t>2. </a:t>
            </a:r>
            <a:r>
              <a:rPr lang="cs-CZ" dirty="0" err="1"/>
              <a:t>doměřovací</a:t>
            </a:r>
            <a:r>
              <a:rPr lang="cs-CZ" dirty="0"/>
              <a:t>, při němž dochází k doměření daně,</a:t>
            </a:r>
          </a:p>
          <a:p>
            <a:pPr lvl="1"/>
            <a:r>
              <a:rPr lang="cs-CZ" dirty="0"/>
              <a:t>3. řízení o řádném opravném prostředku proti rozhodnutí vydanému v bodě 1. nebo 2. výše</a:t>
            </a:r>
          </a:p>
          <a:p>
            <a:r>
              <a:rPr lang="cs-CZ" dirty="0"/>
              <a:t>B. inkasní řízení</a:t>
            </a:r>
          </a:p>
          <a:p>
            <a:pPr lvl="1"/>
            <a:r>
              <a:rPr lang="cs-CZ" dirty="0"/>
              <a:t>1. o posečkání daně a rozložení její úhrady na splátky,</a:t>
            </a:r>
          </a:p>
          <a:p>
            <a:pPr lvl="1"/>
            <a:r>
              <a:rPr lang="cs-CZ" dirty="0"/>
              <a:t>2. o zajištění daně,</a:t>
            </a:r>
          </a:p>
          <a:p>
            <a:pPr lvl="1"/>
            <a:r>
              <a:rPr lang="cs-CZ" dirty="0"/>
              <a:t>3. exekuční,</a:t>
            </a:r>
          </a:p>
          <a:p>
            <a:pPr lvl="1"/>
            <a:r>
              <a:rPr lang="cs-CZ" dirty="0"/>
              <a:t>4. řízení o řádném opravném prostředku proti rozhodnutí vydanému v bodě 1. až 3. výše</a:t>
            </a:r>
          </a:p>
          <a:p>
            <a:r>
              <a:rPr lang="cs-CZ" dirty="0"/>
              <a:t>C. řízení o mimořádných opravných a dozorčích prostředcích proti jednotlivým rozhodnutím vydaným v rámci daňového řízení.</a:t>
            </a:r>
          </a:p>
        </p:txBody>
      </p:sp>
    </p:spTree>
    <p:extLst>
      <p:ext uri="{BB962C8B-B14F-4D97-AF65-F5344CB8AC3E}">
        <p14:creationId xmlns:p14="http://schemas.microsoft.com/office/powerpoint/2010/main" val="14225116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806297-5781-4A52-8FF0-3C2911DC3213}"/>
              </a:ext>
            </a:extLst>
          </p:cNvPr>
          <p:cNvSpPr>
            <a:spLocks noGrp="1"/>
          </p:cNvSpPr>
          <p:nvPr>
            <p:ph type="title"/>
          </p:nvPr>
        </p:nvSpPr>
        <p:spPr/>
        <p:txBody>
          <a:bodyPr/>
          <a:lstStyle/>
          <a:p>
            <a:r>
              <a:rPr lang="cs-CZ" dirty="0"/>
              <a:t>Správce daně prokazuje</a:t>
            </a:r>
          </a:p>
        </p:txBody>
      </p:sp>
      <p:sp>
        <p:nvSpPr>
          <p:cNvPr id="3" name="Zástupný obsah 2">
            <a:extLst>
              <a:ext uri="{FF2B5EF4-FFF2-40B4-BE49-F238E27FC236}">
                <a16:creationId xmlns:a16="http://schemas.microsoft.com/office/drawing/2014/main" id="{936ECAC3-1165-48BB-BE98-12E0BE79008E}"/>
              </a:ext>
            </a:extLst>
          </p:cNvPr>
          <p:cNvSpPr>
            <a:spLocks noGrp="1"/>
          </p:cNvSpPr>
          <p:nvPr>
            <p:ph idx="1"/>
          </p:nvPr>
        </p:nvSpPr>
        <p:spPr/>
        <p:txBody>
          <a:bodyPr/>
          <a:lstStyle/>
          <a:p>
            <a:pPr>
              <a:lnSpc>
                <a:spcPct val="100000"/>
              </a:lnSpc>
            </a:pPr>
            <a:r>
              <a:rPr lang="cs-CZ" sz="2400" dirty="0"/>
              <a:t>a) oznámení vlastních písemností,</a:t>
            </a:r>
          </a:p>
          <a:p>
            <a:pPr>
              <a:lnSpc>
                <a:spcPct val="100000"/>
              </a:lnSpc>
            </a:pPr>
            <a:r>
              <a:rPr lang="cs-CZ" sz="2400" dirty="0"/>
              <a:t>b) skutečnosti rozhodné pro užití právní domněnky nebo právní fikce,</a:t>
            </a:r>
          </a:p>
          <a:p>
            <a:pPr>
              <a:lnSpc>
                <a:spcPct val="100000"/>
              </a:lnSpc>
            </a:pPr>
            <a:r>
              <a:rPr lang="cs-CZ" sz="2400" dirty="0"/>
              <a:t>c) skutečnosti vyvracející věrohodnost, průkaznost, správnost či úplnost povinných evidencí, účetních záznamů, jakož i jiných záznamů, listin a dalších důkazních prostředků uplatněných daňovým subjektem,</a:t>
            </a:r>
          </a:p>
          <a:p>
            <a:pPr>
              <a:lnSpc>
                <a:spcPct val="100000"/>
              </a:lnSpc>
            </a:pPr>
            <a:r>
              <a:rPr lang="cs-CZ" sz="2400" dirty="0"/>
              <a:t>d) skutečnosti rozhodné pro posouzení skutečného obsahu právního jednání nebo jiné skutečnosti,</a:t>
            </a:r>
          </a:p>
          <a:p>
            <a:pPr>
              <a:lnSpc>
                <a:spcPct val="100000"/>
              </a:lnSpc>
            </a:pPr>
            <a:r>
              <a:rPr lang="cs-CZ" sz="2400" dirty="0"/>
              <a:t>e) skutečnosti rozhodné pro uplatnění následku za porušení povinnosti při správě daní,</a:t>
            </a:r>
          </a:p>
          <a:p>
            <a:pPr>
              <a:lnSpc>
                <a:spcPct val="100000"/>
              </a:lnSpc>
            </a:pPr>
            <a:r>
              <a:rPr lang="cs-CZ" sz="2400" dirty="0"/>
              <a:t>f) skutečnosti rozhodné pro posouzení účelu právního jednání a jiných skutečností rozhodných pro správu daní, jejichž převažujícím účelem je získání daňové výhody v rozporu se smyslem a účelem daňového právního předpisu</a:t>
            </a:r>
          </a:p>
          <a:p>
            <a:pPr lvl="1"/>
            <a:r>
              <a:rPr lang="cs-CZ" sz="2400" dirty="0"/>
              <a:t>Zneužití práva – viz zásada zákazu zneužití práva dle § 8 odst. 4 DŘ</a:t>
            </a:r>
          </a:p>
          <a:p>
            <a:endParaRPr lang="cs-CZ" dirty="0"/>
          </a:p>
        </p:txBody>
      </p:sp>
    </p:spTree>
    <p:extLst>
      <p:ext uri="{BB962C8B-B14F-4D97-AF65-F5344CB8AC3E}">
        <p14:creationId xmlns:p14="http://schemas.microsoft.com/office/powerpoint/2010/main" val="667404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D52393-3027-4884-9038-D7FAB4EA7AED}"/>
              </a:ext>
            </a:extLst>
          </p:cNvPr>
          <p:cNvSpPr>
            <a:spLocks noGrp="1"/>
          </p:cNvSpPr>
          <p:nvPr>
            <p:ph type="title"/>
          </p:nvPr>
        </p:nvSpPr>
        <p:spPr/>
        <p:txBody>
          <a:bodyPr/>
          <a:lstStyle/>
          <a:p>
            <a:r>
              <a:rPr lang="cs-CZ" dirty="0"/>
              <a:t>Kooperace na dokazování</a:t>
            </a:r>
          </a:p>
        </p:txBody>
      </p:sp>
      <p:sp>
        <p:nvSpPr>
          <p:cNvPr id="3" name="Zástupný obsah 2">
            <a:extLst>
              <a:ext uri="{FF2B5EF4-FFF2-40B4-BE49-F238E27FC236}">
                <a16:creationId xmlns:a16="http://schemas.microsoft.com/office/drawing/2014/main" id="{14877A08-CEBC-42DA-88F9-FA6ED841D4E1}"/>
              </a:ext>
            </a:extLst>
          </p:cNvPr>
          <p:cNvSpPr>
            <a:spLocks noGrp="1"/>
          </p:cNvSpPr>
          <p:nvPr>
            <p:ph idx="1"/>
          </p:nvPr>
        </p:nvSpPr>
        <p:spPr>
          <a:xfrm>
            <a:off x="720000" y="1258245"/>
            <a:ext cx="10753200" cy="4139998"/>
          </a:xfrm>
        </p:spPr>
        <p:txBody>
          <a:bodyPr/>
          <a:lstStyle/>
          <a:p>
            <a:r>
              <a:rPr lang="cs-CZ" sz="2400" dirty="0"/>
              <a:t>Pokud to vyžaduje průběh řízení, může správce daně </a:t>
            </a:r>
            <a:r>
              <a:rPr lang="cs-CZ" sz="2400" b="1" dirty="0"/>
              <a:t>vyzvat daňový subjekt </a:t>
            </a:r>
            <a:r>
              <a:rPr lang="cs-CZ" sz="2400" dirty="0"/>
              <a:t>k prokázání skutečností potřebných pro správné stanovení daně, a to za předpokladu, že potřebné informace nelze získat z vlastní úřední evidence.</a:t>
            </a:r>
          </a:p>
          <a:p>
            <a:pPr lvl="1"/>
            <a:r>
              <a:rPr lang="cs-CZ" sz="1800" dirty="0"/>
              <a:t>Výzva k prokázání skutečností, Výzva k předložení listin…</a:t>
            </a:r>
          </a:p>
          <a:p>
            <a:r>
              <a:rPr lang="cs-CZ" sz="2400" dirty="0"/>
              <a:t>Správce daně může vyzvat jiné osoby k poskytnutí důkazů</a:t>
            </a:r>
          </a:p>
          <a:p>
            <a:pPr lvl="1"/>
            <a:r>
              <a:rPr lang="cs-CZ" sz="1800" dirty="0"/>
              <a:t>Výzva dle § 57 DŘ…</a:t>
            </a:r>
          </a:p>
          <a:p>
            <a:r>
              <a:rPr lang="cs-CZ" sz="2400" dirty="0"/>
              <a:t>Daňový subjekt může navrhovat provedení důkazu za účasti třetí osoby (typicky svědci), v takovém případě je povinností sdělit údaje o této třetí osobě a informaci o tom, které skutečnosti hodlá účastí této třetí osoby prokázat nebo vysvětlit, popřípadě jiný důvod účasti</a:t>
            </a:r>
          </a:p>
          <a:p>
            <a:pPr lvl="1"/>
            <a:r>
              <a:rPr lang="cs-CZ" sz="1800" dirty="0"/>
              <a:t>Problém v praxi – jak zjistit údaje?</a:t>
            </a:r>
          </a:p>
        </p:txBody>
      </p:sp>
      <p:sp>
        <p:nvSpPr>
          <p:cNvPr id="4" name="Zástupný symbol pro datum 3">
            <a:extLst>
              <a:ext uri="{FF2B5EF4-FFF2-40B4-BE49-F238E27FC236}">
                <a16:creationId xmlns:a16="http://schemas.microsoft.com/office/drawing/2014/main" id="{3BC2E8B8-18D9-4C8A-8B77-5C6DC192A435}"/>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16368281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CFE13-A4AB-457E-A992-BC1118507038}"/>
              </a:ext>
            </a:extLst>
          </p:cNvPr>
          <p:cNvSpPr>
            <a:spLocks noGrp="1"/>
          </p:cNvSpPr>
          <p:nvPr>
            <p:ph type="title"/>
          </p:nvPr>
        </p:nvSpPr>
        <p:spPr/>
        <p:txBody>
          <a:bodyPr/>
          <a:lstStyle/>
          <a:p>
            <a:r>
              <a:rPr lang="cs-CZ" dirty="0"/>
              <a:t>Důkazní prostředky</a:t>
            </a:r>
          </a:p>
        </p:txBody>
      </p:sp>
      <p:sp>
        <p:nvSpPr>
          <p:cNvPr id="3" name="Zástupný obsah 2">
            <a:extLst>
              <a:ext uri="{FF2B5EF4-FFF2-40B4-BE49-F238E27FC236}">
                <a16:creationId xmlns:a16="http://schemas.microsoft.com/office/drawing/2014/main" id="{D8518C43-E89A-46DC-A6E9-105BE34A3844}"/>
              </a:ext>
            </a:extLst>
          </p:cNvPr>
          <p:cNvSpPr>
            <a:spLocks noGrp="1"/>
          </p:cNvSpPr>
          <p:nvPr>
            <p:ph idx="1"/>
          </p:nvPr>
        </p:nvSpPr>
        <p:spPr>
          <a:xfrm>
            <a:off x="720000" y="1692002"/>
            <a:ext cx="10753200" cy="4787998"/>
          </a:xfrm>
        </p:spPr>
        <p:txBody>
          <a:bodyPr>
            <a:normAutofit fontScale="55000" lnSpcReduction="20000"/>
          </a:bodyPr>
          <a:lstStyle/>
          <a:p>
            <a:pPr>
              <a:lnSpc>
                <a:spcPct val="120000"/>
              </a:lnSpc>
            </a:pPr>
            <a:r>
              <a:rPr lang="cs-CZ" sz="4400" dirty="0"/>
              <a:t>Jako důkaz mohou sloužit </a:t>
            </a:r>
            <a:r>
              <a:rPr lang="cs-CZ" sz="4400" b="1" dirty="0"/>
              <a:t>všechny</a:t>
            </a:r>
            <a:r>
              <a:rPr lang="cs-CZ" sz="4400" dirty="0"/>
              <a:t> prostředky, kterými lze zjistit stav věci, zejména výslech svědků, znalecký posudek, zprávy a vyjádření orgánů, fyzických a právnických osob, notářské nebo exekutorské zápisy a jiné listiny, ohledání a výslech účastníků. </a:t>
            </a:r>
          </a:p>
          <a:p>
            <a:pPr>
              <a:lnSpc>
                <a:spcPct val="120000"/>
              </a:lnSpc>
            </a:pPr>
            <a:r>
              <a:rPr lang="cs-CZ" sz="4400" dirty="0"/>
              <a:t>Veřejné listiny potvrzují pravdivost toho, co je v nich osvědčeno nebo potvrzeno, není-li dokázán opak.</a:t>
            </a:r>
          </a:p>
          <a:p>
            <a:pPr>
              <a:lnSpc>
                <a:spcPct val="120000"/>
              </a:lnSpc>
            </a:pPr>
            <a:r>
              <a:rPr lang="cs-CZ" sz="4400" dirty="0"/>
              <a:t>Důkazními prostředky jsou také </a:t>
            </a:r>
          </a:p>
          <a:p>
            <a:pPr lvl="1">
              <a:lnSpc>
                <a:spcPct val="120000"/>
              </a:lnSpc>
            </a:pPr>
            <a:r>
              <a:rPr lang="cs-CZ" sz="2900" dirty="0"/>
              <a:t>veškeré podklady předané správci daně jinými orgány veřejné moci, které byly získány pro jimi vedená řízení, </a:t>
            </a:r>
          </a:p>
          <a:p>
            <a:pPr lvl="1">
              <a:lnSpc>
                <a:spcPct val="120000"/>
              </a:lnSpc>
            </a:pPr>
            <a:r>
              <a:rPr lang="cs-CZ" sz="2900" dirty="0"/>
              <a:t>podklady převzaté z jiných daňových řízení nebo získané při správě daní jiných daňových subjektů</a:t>
            </a:r>
          </a:p>
          <a:p>
            <a:pPr lvl="1">
              <a:lnSpc>
                <a:spcPct val="120000"/>
              </a:lnSpc>
            </a:pPr>
            <a:r>
              <a:rPr lang="cs-CZ" sz="2900" dirty="0"/>
              <a:t>-&gt; Problém s anonymizací, ponecháním ve vyhledávací části spisu, otázka (ne)úplnosti převzatých skutečností a nemožnosti ověření…</a:t>
            </a:r>
          </a:p>
          <a:p>
            <a:pPr>
              <a:lnSpc>
                <a:spcPct val="120000"/>
              </a:lnSpc>
            </a:pPr>
            <a:r>
              <a:rPr lang="cs-CZ" sz="4400" dirty="0"/>
              <a:t>Pokud jsou v rámci dokazování užity protokoly o svědeckých výpovědích z jiných daňových řízeních – na návrh daňového subjektu bude provedena svědecká výpověď v daném řízení</a:t>
            </a:r>
          </a:p>
          <a:p>
            <a:pPr lvl="1"/>
            <a:endParaRPr lang="cs-CZ" dirty="0"/>
          </a:p>
          <a:p>
            <a:endParaRPr lang="cs-CZ" dirty="0"/>
          </a:p>
        </p:txBody>
      </p:sp>
    </p:spTree>
    <p:extLst>
      <p:ext uri="{BB962C8B-B14F-4D97-AF65-F5344CB8AC3E}">
        <p14:creationId xmlns:p14="http://schemas.microsoft.com/office/powerpoint/2010/main" val="31197850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B5D2A5-4F2F-4EE3-A11E-508859D08468}"/>
              </a:ext>
            </a:extLst>
          </p:cNvPr>
          <p:cNvSpPr>
            <a:spLocks noGrp="1"/>
          </p:cNvSpPr>
          <p:nvPr>
            <p:ph type="title"/>
          </p:nvPr>
        </p:nvSpPr>
        <p:spPr/>
        <p:txBody>
          <a:bodyPr/>
          <a:lstStyle/>
          <a:p>
            <a:r>
              <a:rPr lang="cs-CZ" dirty="0"/>
              <a:t>Důkazní prostředky</a:t>
            </a:r>
          </a:p>
        </p:txBody>
      </p:sp>
      <p:sp>
        <p:nvSpPr>
          <p:cNvPr id="3" name="Zástupný obsah 2">
            <a:extLst>
              <a:ext uri="{FF2B5EF4-FFF2-40B4-BE49-F238E27FC236}">
                <a16:creationId xmlns:a16="http://schemas.microsoft.com/office/drawing/2014/main" id="{6C8F33F4-1A47-4840-934B-A0466C77ED8D}"/>
              </a:ext>
            </a:extLst>
          </p:cNvPr>
          <p:cNvSpPr>
            <a:spLocks noGrp="1"/>
          </p:cNvSpPr>
          <p:nvPr>
            <p:ph idx="1"/>
          </p:nvPr>
        </p:nvSpPr>
        <p:spPr/>
        <p:txBody>
          <a:bodyPr/>
          <a:lstStyle/>
          <a:p>
            <a:r>
              <a:rPr lang="cs-CZ" dirty="0"/>
              <a:t>Listiny</a:t>
            </a:r>
          </a:p>
          <a:p>
            <a:endParaRPr lang="cs-CZ" dirty="0"/>
          </a:p>
          <a:p>
            <a:r>
              <a:rPr lang="cs-CZ" dirty="0"/>
              <a:t>Znalecký posudek (+výslech znalce)</a:t>
            </a:r>
          </a:p>
          <a:p>
            <a:endParaRPr lang="cs-CZ" dirty="0"/>
          </a:p>
          <a:p>
            <a:r>
              <a:rPr lang="cs-CZ" dirty="0"/>
              <a:t>Svědci</a:t>
            </a:r>
          </a:p>
          <a:p>
            <a:endParaRPr lang="cs-CZ" dirty="0"/>
          </a:p>
        </p:txBody>
      </p:sp>
    </p:spTree>
    <p:extLst>
      <p:ext uri="{BB962C8B-B14F-4D97-AF65-F5344CB8AC3E}">
        <p14:creationId xmlns:p14="http://schemas.microsoft.com/office/powerpoint/2010/main" val="3657660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D52393-3027-4884-9038-D7FAB4EA7AED}"/>
              </a:ext>
            </a:extLst>
          </p:cNvPr>
          <p:cNvSpPr>
            <a:spLocks noGrp="1"/>
          </p:cNvSpPr>
          <p:nvPr>
            <p:ph type="title"/>
          </p:nvPr>
        </p:nvSpPr>
        <p:spPr/>
        <p:txBody>
          <a:bodyPr/>
          <a:lstStyle/>
          <a:p>
            <a:r>
              <a:rPr lang="cs-CZ" dirty="0"/>
              <a:t>Neunesení důkazního břemene</a:t>
            </a:r>
          </a:p>
        </p:txBody>
      </p:sp>
      <p:sp>
        <p:nvSpPr>
          <p:cNvPr id="3" name="Zástupný obsah 2">
            <a:extLst>
              <a:ext uri="{FF2B5EF4-FFF2-40B4-BE49-F238E27FC236}">
                <a16:creationId xmlns:a16="http://schemas.microsoft.com/office/drawing/2014/main" id="{14877A08-CEBC-42DA-88F9-FA6ED841D4E1}"/>
              </a:ext>
            </a:extLst>
          </p:cNvPr>
          <p:cNvSpPr>
            <a:spLocks noGrp="1"/>
          </p:cNvSpPr>
          <p:nvPr>
            <p:ph idx="1"/>
          </p:nvPr>
        </p:nvSpPr>
        <p:spPr/>
        <p:txBody>
          <a:bodyPr/>
          <a:lstStyle/>
          <a:p>
            <a:r>
              <a:rPr lang="cs-CZ" dirty="0"/>
              <a:t>Pokud daňový subjekt neunesl důkazní břemeno, je na posouzení správce daně, zda lze stanovit daň dokazováním nebo nikoliv:</a:t>
            </a:r>
          </a:p>
          <a:p>
            <a:r>
              <a:rPr lang="cs-CZ" dirty="0"/>
              <a:t>-&gt; LZE – pak bude daň stanovena dokazováním, přičemž budou zohledněny neprokázané skutečnosti</a:t>
            </a:r>
          </a:p>
          <a:p>
            <a:pPr lvl="1"/>
            <a:r>
              <a:rPr lang="cs-CZ" dirty="0"/>
              <a:t>Neuznání odpočtu, neuznání daňově účinných nákladů…</a:t>
            </a:r>
          </a:p>
          <a:p>
            <a:pPr lvl="1"/>
            <a:r>
              <a:rPr lang="cs-CZ" dirty="0"/>
              <a:t>Otázka míry neprokázaných skutečností k celkovému základu daně a daňové povinnosti</a:t>
            </a:r>
          </a:p>
          <a:p>
            <a:pPr lvl="1"/>
            <a:endParaRPr lang="cs-CZ" dirty="0"/>
          </a:p>
          <a:p>
            <a:r>
              <a:rPr lang="cs-CZ" dirty="0"/>
              <a:t>-&gt; NELZE – správce daně přistoupí ke stanovení daně podle pomůcek</a:t>
            </a:r>
          </a:p>
        </p:txBody>
      </p:sp>
      <p:sp>
        <p:nvSpPr>
          <p:cNvPr id="4" name="Zástupný symbol pro datum 3">
            <a:extLst>
              <a:ext uri="{FF2B5EF4-FFF2-40B4-BE49-F238E27FC236}">
                <a16:creationId xmlns:a16="http://schemas.microsoft.com/office/drawing/2014/main" id="{3BC2E8B8-18D9-4C8A-8B77-5C6DC192A435}"/>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41004150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D52393-3027-4884-9038-D7FAB4EA7AED}"/>
              </a:ext>
            </a:extLst>
          </p:cNvPr>
          <p:cNvSpPr>
            <a:spLocks noGrp="1"/>
          </p:cNvSpPr>
          <p:nvPr>
            <p:ph type="title"/>
          </p:nvPr>
        </p:nvSpPr>
        <p:spPr/>
        <p:txBody>
          <a:bodyPr/>
          <a:lstStyle/>
          <a:p>
            <a:r>
              <a:rPr lang="cs-CZ" dirty="0"/>
              <a:t>Stanovení daně podle pomůcek</a:t>
            </a:r>
          </a:p>
        </p:txBody>
      </p:sp>
      <p:sp>
        <p:nvSpPr>
          <p:cNvPr id="3" name="Zástupný obsah 2">
            <a:extLst>
              <a:ext uri="{FF2B5EF4-FFF2-40B4-BE49-F238E27FC236}">
                <a16:creationId xmlns:a16="http://schemas.microsoft.com/office/drawing/2014/main" id="{14877A08-CEBC-42DA-88F9-FA6ED841D4E1}"/>
              </a:ext>
            </a:extLst>
          </p:cNvPr>
          <p:cNvSpPr>
            <a:spLocks noGrp="1"/>
          </p:cNvSpPr>
          <p:nvPr>
            <p:ph idx="1"/>
          </p:nvPr>
        </p:nvSpPr>
        <p:spPr/>
        <p:txBody>
          <a:bodyPr>
            <a:normAutofit fontScale="85000" lnSpcReduction="20000"/>
          </a:bodyPr>
          <a:lstStyle/>
          <a:p>
            <a:pPr>
              <a:lnSpc>
                <a:spcPct val="120000"/>
              </a:lnSpc>
            </a:pPr>
            <a:r>
              <a:rPr lang="cs-CZ" dirty="0"/>
              <a:t>Stanoví-li správce daně daň podle pomůcek, přihlédne také ke zjištěným okolnostem, z nichž vyplývají výhody pro daňový subjekt, i když jím nebyly uplatněny.</a:t>
            </a:r>
          </a:p>
          <a:p>
            <a:pPr>
              <a:lnSpc>
                <a:spcPct val="120000"/>
              </a:lnSpc>
            </a:pPr>
            <a:r>
              <a:rPr lang="cs-CZ" dirty="0"/>
              <a:t>Pomůckami jsou zejména</a:t>
            </a:r>
          </a:p>
          <a:p>
            <a:pPr lvl="1">
              <a:lnSpc>
                <a:spcPct val="120000"/>
              </a:lnSpc>
            </a:pPr>
            <a:r>
              <a:rPr lang="cs-CZ" dirty="0"/>
              <a:t>důkazní prostředky, které nebyly správcem daně zpochybněny,</a:t>
            </a:r>
          </a:p>
          <a:p>
            <a:pPr lvl="1">
              <a:lnSpc>
                <a:spcPct val="120000"/>
              </a:lnSpc>
            </a:pPr>
            <a:r>
              <a:rPr lang="cs-CZ" dirty="0"/>
              <a:t>podaná vysvětlení,</a:t>
            </a:r>
          </a:p>
          <a:p>
            <a:pPr lvl="1">
              <a:lnSpc>
                <a:spcPct val="120000"/>
              </a:lnSpc>
            </a:pPr>
            <a:r>
              <a:rPr lang="cs-CZ" dirty="0"/>
              <a:t>porovnání srovnatelných daňových subjektů a jejich daňových povinností,</a:t>
            </a:r>
          </a:p>
          <a:p>
            <a:pPr lvl="1">
              <a:lnSpc>
                <a:spcPct val="120000"/>
              </a:lnSpc>
            </a:pPr>
            <a:r>
              <a:rPr lang="cs-CZ" dirty="0"/>
              <a:t>vlastní poznatky správce daně získané při správě daní.</a:t>
            </a:r>
          </a:p>
          <a:p>
            <a:pPr>
              <a:lnSpc>
                <a:spcPct val="120000"/>
              </a:lnSpc>
            </a:pPr>
            <a:r>
              <a:rPr lang="cs-CZ" dirty="0"/>
              <a:t>§ 114 odst. 4 DŘ: Směřuje-li </a:t>
            </a:r>
            <a:r>
              <a:rPr lang="cs-CZ" b="1" dirty="0"/>
              <a:t>odvolání</a:t>
            </a:r>
            <a:r>
              <a:rPr lang="cs-CZ" dirty="0"/>
              <a:t> proti rozhodnutí o stanovení daně podle pomůcek, zkoumá odvolací orgán </a:t>
            </a:r>
            <a:r>
              <a:rPr lang="cs-CZ" b="1" dirty="0"/>
              <a:t>pouze</a:t>
            </a:r>
            <a:r>
              <a:rPr lang="cs-CZ" dirty="0"/>
              <a:t> </a:t>
            </a:r>
            <a:r>
              <a:rPr lang="cs-CZ" b="1" dirty="0"/>
              <a:t>dodržení zákonných podmínek použití tohoto způsobu stanovení daně, jakož i přiměřenosti použitých pomůcek</a:t>
            </a:r>
            <a:r>
              <a:rPr lang="cs-CZ" dirty="0"/>
              <a:t>.</a:t>
            </a:r>
          </a:p>
        </p:txBody>
      </p:sp>
      <p:sp>
        <p:nvSpPr>
          <p:cNvPr id="4" name="Zástupný symbol pro datum 3">
            <a:extLst>
              <a:ext uri="{FF2B5EF4-FFF2-40B4-BE49-F238E27FC236}">
                <a16:creationId xmlns:a16="http://schemas.microsoft.com/office/drawing/2014/main" id="{3BC2E8B8-18D9-4C8A-8B77-5C6DC192A435}"/>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3899090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70A8E-3844-4393-AEED-EB4898CDDFA4}"/>
              </a:ext>
            </a:extLst>
          </p:cNvPr>
          <p:cNvSpPr>
            <a:spLocks noGrp="1"/>
          </p:cNvSpPr>
          <p:nvPr>
            <p:ph type="title"/>
          </p:nvPr>
        </p:nvSpPr>
        <p:spPr>
          <a:xfrm>
            <a:off x="720000" y="719999"/>
            <a:ext cx="10753200" cy="4932655"/>
          </a:xfrm>
        </p:spPr>
        <p:txBody>
          <a:bodyPr/>
          <a:lstStyle/>
          <a:p>
            <a:br>
              <a:rPr lang="cs-CZ" dirty="0"/>
            </a:br>
            <a:br>
              <a:rPr lang="cs-CZ" dirty="0"/>
            </a:br>
            <a:br>
              <a:rPr lang="cs-CZ" dirty="0"/>
            </a:br>
            <a:br>
              <a:rPr lang="cs-CZ" dirty="0"/>
            </a:br>
            <a:r>
              <a:rPr lang="cs-CZ" dirty="0"/>
              <a:t>Inkasní řízení</a:t>
            </a:r>
            <a:br>
              <a:rPr lang="cs-CZ" dirty="0"/>
            </a:br>
            <a:endParaRPr lang="cs-CZ" dirty="0"/>
          </a:p>
        </p:txBody>
      </p:sp>
    </p:spTree>
    <p:extLst>
      <p:ext uri="{BB962C8B-B14F-4D97-AF65-F5344CB8AC3E}">
        <p14:creationId xmlns:p14="http://schemas.microsoft.com/office/powerpoint/2010/main" val="4268454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609182-6AD3-4CCA-AC63-2F930362F13D}"/>
              </a:ext>
            </a:extLst>
          </p:cNvPr>
          <p:cNvSpPr>
            <a:spLocks noGrp="1"/>
          </p:cNvSpPr>
          <p:nvPr>
            <p:ph type="title"/>
          </p:nvPr>
        </p:nvSpPr>
        <p:spPr/>
        <p:txBody>
          <a:bodyPr/>
          <a:lstStyle/>
          <a:p>
            <a:r>
              <a:rPr lang="cs-CZ" dirty="0"/>
              <a:t>Inkasní řízení</a:t>
            </a:r>
          </a:p>
        </p:txBody>
      </p:sp>
      <p:sp>
        <p:nvSpPr>
          <p:cNvPr id="3" name="Zástupný obsah 2">
            <a:extLst>
              <a:ext uri="{FF2B5EF4-FFF2-40B4-BE49-F238E27FC236}">
                <a16:creationId xmlns:a16="http://schemas.microsoft.com/office/drawing/2014/main" id="{BAB0F065-481B-43DA-B4D5-42E515D89AA1}"/>
              </a:ext>
            </a:extLst>
          </p:cNvPr>
          <p:cNvSpPr>
            <a:spLocks noGrp="1"/>
          </p:cNvSpPr>
          <p:nvPr>
            <p:ph idx="1"/>
          </p:nvPr>
        </p:nvSpPr>
        <p:spPr/>
        <p:txBody>
          <a:bodyPr/>
          <a:lstStyle/>
          <a:p>
            <a:r>
              <a:rPr lang="cs-CZ" dirty="0"/>
              <a:t>Řízení při správě daní upravující </a:t>
            </a:r>
          </a:p>
          <a:p>
            <a:pPr lvl="1"/>
            <a:r>
              <a:rPr lang="cs-CZ" dirty="0"/>
              <a:t>placení daní, </a:t>
            </a:r>
          </a:p>
          <a:p>
            <a:pPr lvl="1"/>
            <a:r>
              <a:rPr lang="cs-CZ" dirty="0"/>
              <a:t>evidenci daní, </a:t>
            </a:r>
          </a:p>
          <a:p>
            <a:pPr lvl="1"/>
            <a:r>
              <a:rPr lang="cs-CZ" dirty="0"/>
              <a:t>vymáhání daní, </a:t>
            </a:r>
          </a:p>
          <a:p>
            <a:pPr lvl="1"/>
            <a:r>
              <a:rPr lang="cs-CZ" dirty="0"/>
              <a:t>zajištění daně a </a:t>
            </a:r>
          </a:p>
          <a:p>
            <a:pPr lvl="1"/>
            <a:r>
              <a:rPr lang="cs-CZ" dirty="0"/>
              <a:t>další skutečnosti a podmínky řízení</a:t>
            </a:r>
          </a:p>
          <a:p>
            <a:endParaRPr lang="cs-CZ" dirty="0"/>
          </a:p>
          <a:p>
            <a:r>
              <a:rPr lang="cs-CZ" dirty="0"/>
              <a:t>Samostatně pak zákon upravuje sankce za pochybení v rámci inkasního řízení</a:t>
            </a:r>
          </a:p>
        </p:txBody>
      </p:sp>
    </p:spTree>
    <p:extLst>
      <p:ext uri="{BB962C8B-B14F-4D97-AF65-F5344CB8AC3E}">
        <p14:creationId xmlns:p14="http://schemas.microsoft.com/office/powerpoint/2010/main" val="32886821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Evidence daní</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 daňová evidence!</a:t>
            </a:r>
          </a:p>
          <a:p>
            <a:r>
              <a:rPr lang="cs-CZ" dirty="0"/>
              <a:t>Evidence daní je evidence stanovené daně, vzniku, splnění či jiného zániku daňové povinnosti a z toho vznikající přeplatky, nedoplatky a převody</a:t>
            </a:r>
          </a:p>
          <a:p>
            <a:r>
              <a:rPr lang="cs-CZ" dirty="0"/>
              <a:t>Vedeno na osobních daňových účtech</a:t>
            </a:r>
          </a:p>
          <a:p>
            <a:pPr lvl="1"/>
            <a:r>
              <a:rPr lang="cs-CZ" dirty="0"/>
              <a:t>Jen vnitřní rozdělení, správce daně má jeden účet pro všechny subjekty (rozdílná předčíslí)</a:t>
            </a:r>
          </a:p>
          <a:p>
            <a:r>
              <a:rPr lang="cs-CZ" dirty="0"/>
              <a:t>ODÚ je rozdělen dle druhů daně, případně další členění</a:t>
            </a:r>
          </a:p>
          <a:p>
            <a:endParaRPr lang="cs-CZ" dirty="0"/>
          </a:p>
        </p:txBody>
      </p:sp>
    </p:spTree>
    <p:extLst>
      <p:ext uri="{BB962C8B-B14F-4D97-AF65-F5344CB8AC3E}">
        <p14:creationId xmlns:p14="http://schemas.microsoft.com/office/powerpoint/2010/main" val="22497327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Pořadí úhrady daně</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Uhrazená částka (daň) se použije na úhradu takto:</a:t>
            </a:r>
          </a:p>
          <a:p>
            <a:pPr lvl="1"/>
            <a:r>
              <a:rPr lang="cs-CZ" dirty="0"/>
              <a:t>nedoplatky na dani a splatná daň,</a:t>
            </a:r>
          </a:p>
          <a:p>
            <a:pPr lvl="1"/>
            <a:r>
              <a:rPr lang="cs-CZ" dirty="0"/>
              <a:t>nedoplatky na příslušenství daně,</a:t>
            </a:r>
          </a:p>
          <a:p>
            <a:pPr lvl="1"/>
            <a:r>
              <a:rPr lang="cs-CZ" dirty="0"/>
              <a:t>vymáhané nedoplatky na dani,</a:t>
            </a:r>
          </a:p>
          <a:p>
            <a:pPr lvl="1"/>
            <a:r>
              <a:rPr lang="cs-CZ" dirty="0"/>
              <a:t>vymáhané nedoplatky na příslušenství daně.</a:t>
            </a:r>
          </a:p>
          <a:p>
            <a:r>
              <a:rPr lang="cs-CZ" dirty="0"/>
              <a:t>Nedoplatek = částka daně, která není uhrazena a uplynul den splatnosti; dále neuhrazené příslušenství nebo neuhrazené zajištění daně</a:t>
            </a:r>
          </a:p>
          <a:p>
            <a:r>
              <a:rPr lang="cs-CZ" dirty="0"/>
              <a:t>Přeplatek = částka, o kterou součet plateb a vratek převyšuje předepsané daně</a:t>
            </a:r>
          </a:p>
          <a:p>
            <a:r>
              <a:rPr lang="cs-CZ" dirty="0"/>
              <a:t>Převody prováděné správcem daně</a:t>
            </a:r>
          </a:p>
          <a:p>
            <a:endParaRPr lang="cs-CZ" dirty="0"/>
          </a:p>
        </p:txBody>
      </p:sp>
    </p:spTree>
    <p:extLst>
      <p:ext uri="{BB962C8B-B14F-4D97-AF65-F5344CB8AC3E}">
        <p14:creationId xmlns:p14="http://schemas.microsoft.com/office/powerpoint/2010/main" val="4271693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Specifika daňového řízení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err="1"/>
              <a:t>Autoaplikace</a:t>
            </a:r>
            <a:endParaRPr lang="cs-CZ" dirty="0"/>
          </a:p>
          <a:p>
            <a:r>
              <a:rPr lang="cs-CZ" dirty="0"/>
              <a:t>Vznik daňové povinnosti - okamžikem, kdy nastaly skutečnosti, které jsou podle zákona předmětem daně, nebo skutečnosti tuto povinnost zakládající</a:t>
            </a:r>
          </a:p>
          <a:p>
            <a:r>
              <a:rPr lang="cs-CZ" dirty="0"/>
              <a:t>Cíl správy daní</a:t>
            </a:r>
          </a:p>
          <a:p>
            <a:r>
              <a:rPr lang="cs-CZ" dirty="0"/>
              <a:t>Zásady správy daní</a:t>
            </a:r>
          </a:p>
          <a:p>
            <a:r>
              <a:rPr lang="cs-CZ" dirty="0"/>
              <a:t>Subjekty</a:t>
            </a:r>
          </a:p>
          <a:p>
            <a:r>
              <a:rPr lang="cs-CZ" dirty="0"/>
              <a:t>Lhůty</a:t>
            </a:r>
          </a:p>
          <a:p>
            <a:pPr lvl="1"/>
            <a:r>
              <a:rPr lang="cs-CZ" dirty="0"/>
              <a:t>zákonné, správcovské</a:t>
            </a:r>
          </a:p>
          <a:p>
            <a:pPr lvl="1"/>
            <a:r>
              <a:rPr lang="cs-CZ" dirty="0"/>
              <a:t>Lhůty pro plnění povinností (lhůta pro stanovení daně, lhůta pro placení daně, lhůta pro vrácení přeplatku na dani…)</a:t>
            </a:r>
          </a:p>
          <a:p>
            <a:pPr lvl="1"/>
            <a:endParaRPr lang="cs-CZ" dirty="0"/>
          </a:p>
        </p:txBody>
      </p:sp>
    </p:spTree>
    <p:extLst>
      <p:ext uri="{BB962C8B-B14F-4D97-AF65-F5344CB8AC3E}">
        <p14:creationId xmlns:p14="http://schemas.microsoft.com/office/powerpoint/2010/main" val="12819680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Vratitelný přeplatek</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Přeplatek, který lze dle platných předpisů vrátit daňovému subjektu</a:t>
            </a:r>
          </a:p>
          <a:p>
            <a:r>
              <a:rPr lang="cs-CZ" dirty="0"/>
              <a:t>Mimo vrácení lze použít i jinak (úhrada nedoplatku jiného subjektu, záloha, převod na jiný ODÚ u správce daně)</a:t>
            </a:r>
          </a:p>
          <a:p>
            <a:r>
              <a:rPr lang="cs-CZ" dirty="0"/>
              <a:t>Minimální částka pro vrácení 200 Kč (výjimky)</a:t>
            </a:r>
          </a:p>
          <a:p>
            <a:r>
              <a:rPr lang="cs-CZ" dirty="0"/>
              <a:t>Přeplatek je vrácen dnem odepsání z účtu správce daně</a:t>
            </a:r>
          </a:p>
          <a:p>
            <a:r>
              <a:rPr lang="cs-CZ" dirty="0"/>
              <a:t>Vracení primárně bankovním převodem, případně poštovním poukazem, výjimečně v hotovosti</a:t>
            </a:r>
          </a:p>
          <a:p>
            <a:r>
              <a:rPr lang="cs-CZ" dirty="0"/>
              <a:t>Lhůta 30 dnů od žádosti (obecně), jinak specifické případy</a:t>
            </a:r>
          </a:p>
          <a:p>
            <a:r>
              <a:rPr lang="cs-CZ" dirty="0"/>
              <a:t>Lhůta pro zánik vratitelného přeplatku: 6 let od konce roku, ve kterém přeplatek vznikl</a:t>
            </a:r>
          </a:p>
        </p:txBody>
      </p:sp>
    </p:spTree>
    <p:extLst>
      <p:ext uri="{BB962C8B-B14F-4D97-AF65-F5344CB8AC3E}">
        <p14:creationId xmlns:p14="http://schemas.microsoft.com/office/powerpoint/2010/main" val="776589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Posečkání</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a:xfrm>
            <a:off x="720000" y="1692002"/>
            <a:ext cx="10753200" cy="4780050"/>
          </a:xfrm>
        </p:spPr>
        <p:txBody>
          <a:bodyPr/>
          <a:lstStyle/>
          <a:p>
            <a:r>
              <a:rPr lang="cs-CZ" dirty="0"/>
              <a:t>Posečkání úhrady daně nebo rozložení úhrady na splátky</a:t>
            </a:r>
          </a:p>
          <a:p>
            <a:r>
              <a:rPr lang="cs-CZ" dirty="0"/>
              <a:t>Na žádost daňového subjektu nebo z moci úřední</a:t>
            </a:r>
          </a:p>
          <a:p>
            <a:r>
              <a:rPr lang="cs-CZ" dirty="0"/>
              <a:t>Správní poplatek</a:t>
            </a:r>
          </a:p>
          <a:p>
            <a:r>
              <a:rPr lang="cs-CZ" dirty="0"/>
              <a:t>Podmínky:</a:t>
            </a:r>
          </a:p>
          <a:p>
            <a:pPr lvl="1"/>
            <a:r>
              <a:rPr lang="cs-CZ" dirty="0"/>
              <a:t>pokud by neprodlená úhrada znamenala pro daňový subjekt vážnou újmu,</a:t>
            </a:r>
          </a:p>
          <a:p>
            <a:pPr lvl="1"/>
            <a:r>
              <a:rPr lang="cs-CZ" dirty="0"/>
              <a:t>pokud by byla ohrožena výživa daňového subjektu nebo osob na jeho výživu odkázaných,</a:t>
            </a:r>
          </a:p>
          <a:p>
            <a:pPr lvl="1"/>
            <a:r>
              <a:rPr lang="cs-CZ" dirty="0"/>
              <a:t>pokud by neprodlená úhrada vedla k zániku podnikání daňového subjektu, přičemž výnos z ukončení podnikání by byl pravděpodobně nižší než jím vytvořená daň v příštím zdaňovacím období,</a:t>
            </a:r>
          </a:p>
          <a:p>
            <a:pPr lvl="1"/>
            <a:r>
              <a:rPr lang="cs-CZ" dirty="0"/>
              <a:t>není-li možné vybrat daň od daňového subjektu najednou, nebo</a:t>
            </a:r>
          </a:p>
          <a:p>
            <a:pPr lvl="1"/>
            <a:r>
              <a:rPr lang="cs-CZ" dirty="0"/>
              <a:t>při důvodném očekávání částečného nebo úplného zániku povinnosti uhradit daň.</a:t>
            </a:r>
          </a:p>
          <a:p>
            <a:r>
              <a:rPr lang="cs-CZ" dirty="0"/>
              <a:t>Nutné rozhodnutí (do 30 dnů)</a:t>
            </a:r>
          </a:p>
          <a:p>
            <a:r>
              <a:rPr lang="cs-CZ" dirty="0"/>
              <a:t>Stanoví se doba posečkání, splátky, další podmínky</a:t>
            </a:r>
          </a:p>
        </p:txBody>
      </p:sp>
    </p:spTree>
    <p:extLst>
      <p:ext uri="{BB962C8B-B14F-4D97-AF65-F5344CB8AC3E}">
        <p14:creationId xmlns:p14="http://schemas.microsoft.com/office/powerpoint/2010/main" val="33640071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Posečkání</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a:xfrm>
            <a:off x="720000" y="1692002"/>
            <a:ext cx="10753200" cy="4780050"/>
          </a:xfrm>
        </p:spPr>
        <p:txBody>
          <a:bodyPr/>
          <a:lstStyle/>
          <a:p>
            <a:r>
              <a:rPr lang="cs-CZ" dirty="0"/>
              <a:t>Lze povolit i zpětně </a:t>
            </a:r>
          </a:p>
          <a:p>
            <a:r>
              <a:rPr lang="cs-CZ" dirty="0"/>
              <a:t>Nejsou-li dodrženy podmínky – pozbývá rozhodnutí účinnosti (=daň je vymahatelná!)</a:t>
            </a:r>
          </a:p>
          <a:p>
            <a:r>
              <a:rPr lang="cs-CZ" dirty="0"/>
              <a:t>Za dobu povoleného posečkání se nehradí úrok z prodlení, ale úrok z posečkané částky</a:t>
            </a:r>
          </a:p>
        </p:txBody>
      </p:sp>
    </p:spTree>
    <p:extLst>
      <p:ext uri="{BB962C8B-B14F-4D97-AF65-F5344CB8AC3E}">
        <p14:creationId xmlns:p14="http://schemas.microsoft.com/office/powerpoint/2010/main" val="14244491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Odpis nedoplatku pro nedobytnost</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V případě nedobytnosti nedoplatku jej správce daně odepíše</a:t>
            </a:r>
          </a:p>
          <a:p>
            <a:r>
              <a:rPr lang="cs-CZ" dirty="0"/>
              <a:t>Nedobytný nedoplatek:</a:t>
            </a:r>
          </a:p>
          <a:p>
            <a:pPr lvl="1"/>
            <a:r>
              <a:rPr lang="cs-CZ" dirty="0"/>
              <a:t>který byl bezvýsledně vymáhán na daňovém subjektu i na jiných osobách, na nichž mohl být vymáhán, nebo jehož vymáhání by zřejmě nevedlo k výsledku, anebo u něhož je pravděpodobné, že by náklady vymáhání přesáhly jeho výtěžek, nebo</a:t>
            </a:r>
          </a:p>
          <a:p>
            <a:pPr lvl="1"/>
            <a:r>
              <a:rPr lang="cs-CZ" dirty="0"/>
              <a:t>jehož vymáhání je spojeno se zvláštními nebo nepoměrnými obtížemi.</a:t>
            </a:r>
          </a:p>
        </p:txBody>
      </p:sp>
    </p:spTree>
    <p:extLst>
      <p:ext uri="{BB962C8B-B14F-4D97-AF65-F5344CB8AC3E}">
        <p14:creationId xmlns:p14="http://schemas.microsoft.com/office/powerpoint/2010/main" val="34577263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Námitka</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Opravný prostředek vůči všem úkonům správce daně při placení daní (nejde-li o rozhodnutí, u kterého je přípustné odvolání)</a:t>
            </a:r>
          </a:p>
          <a:p>
            <a:r>
              <a:rPr lang="cs-CZ" dirty="0"/>
              <a:t>Lhůta 30 dnů ode dne, kdy se osoba (nejen daňový subjekt) o úkonu dozvěděla</a:t>
            </a:r>
          </a:p>
          <a:p>
            <a:r>
              <a:rPr lang="cs-CZ" dirty="0"/>
              <a:t>Podává se u správce daně, který úkon provedl</a:t>
            </a:r>
          </a:p>
          <a:p>
            <a:r>
              <a:rPr lang="cs-CZ" dirty="0"/>
              <a:t>Správce daně o námitce musí rozhodnout</a:t>
            </a:r>
          </a:p>
          <a:p>
            <a:r>
              <a:rPr lang="cs-CZ" dirty="0"/>
              <a:t>Proti rozhodnutí o námitce nelze uplatnit opravné prostředky -&gt; lze podat správní žalobu</a:t>
            </a:r>
          </a:p>
        </p:txBody>
      </p:sp>
    </p:spTree>
    <p:extLst>
      <p:ext uri="{BB962C8B-B14F-4D97-AF65-F5344CB8AC3E}">
        <p14:creationId xmlns:p14="http://schemas.microsoft.com/office/powerpoint/2010/main" val="19953548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Lhůta pro placení daně</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Základní lhůta: Daň nelze vybrat a vymáhat po uplynutí lhůty pro placení daně, která činí 6 let. </a:t>
            </a:r>
          </a:p>
          <a:p>
            <a:r>
              <a:rPr lang="cs-CZ" dirty="0"/>
              <a:t>Lhůta pro placení daně začne běžet dnem </a:t>
            </a:r>
            <a:r>
              <a:rPr lang="cs-CZ" u="sng" dirty="0"/>
              <a:t>splatnosti</a:t>
            </a:r>
            <a:r>
              <a:rPr lang="cs-CZ" dirty="0"/>
              <a:t> daně.</a:t>
            </a:r>
          </a:p>
          <a:p>
            <a:r>
              <a:rPr lang="cs-CZ" dirty="0"/>
              <a:t>Lhůta běží znovu ode dne, v němž byl učiněn úkon:</a:t>
            </a:r>
          </a:p>
          <a:p>
            <a:pPr lvl="1"/>
            <a:r>
              <a:rPr lang="cs-CZ" dirty="0"/>
              <a:t>pravomocné stanovení daně,</a:t>
            </a:r>
          </a:p>
          <a:p>
            <a:pPr lvl="1"/>
            <a:r>
              <a:rPr lang="cs-CZ" dirty="0"/>
              <a:t>zahájení exekučního řízení podle tohoto nebo jiného zákona,</a:t>
            </a:r>
          </a:p>
          <a:p>
            <a:pPr lvl="1"/>
            <a:r>
              <a:rPr lang="cs-CZ" dirty="0"/>
              <a:t>zřízení zástavního práva, nebo</a:t>
            </a:r>
          </a:p>
          <a:p>
            <a:pPr lvl="1"/>
            <a:r>
              <a:rPr lang="cs-CZ" dirty="0"/>
              <a:t>oznámení rozhodnutí o posečkání nebo rozhodnutí, kterým se mění stanovená doba posečkání.</a:t>
            </a:r>
          </a:p>
        </p:txBody>
      </p:sp>
    </p:spTree>
    <p:extLst>
      <p:ext uri="{BB962C8B-B14F-4D97-AF65-F5344CB8AC3E}">
        <p14:creationId xmlns:p14="http://schemas.microsoft.com/office/powerpoint/2010/main" val="40202153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Lhůta pro placení daně</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a:xfrm>
            <a:off x="720000" y="1425039"/>
            <a:ext cx="10753200" cy="4406961"/>
          </a:xfrm>
        </p:spPr>
        <p:txBody>
          <a:bodyPr/>
          <a:lstStyle/>
          <a:p>
            <a:r>
              <a:rPr lang="cs-CZ" dirty="0"/>
              <a:t>Lhůta pro placení daně neběží po dobu</a:t>
            </a:r>
          </a:p>
          <a:p>
            <a:pPr lvl="1"/>
            <a:r>
              <a:rPr lang="cs-CZ" dirty="0"/>
              <a:t>vymáhání daně soudem nebo soudním exekutorem,</a:t>
            </a:r>
          </a:p>
          <a:p>
            <a:pPr lvl="1"/>
            <a:r>
              <a:rPr lang="cs-CZ" dirty="0"/>
              <a:t>přihlášení daňové pohledávky do insolvenčního řízení nebo do veřejné dražby,</a:t>
            </a:r>
          </a:p>
          <a:p>
            <a:pPr lvl="1"/>
            <a:r>
              <a:rPr lang="cs-CZ" dirty="0"/>
              <a:t>uplatnění pohledávky za majetkovou podstatou u osoby s dispozičními oprávněními během insolvenčního řízení,</a:t>
            </a:r>
          </a:p>
          <a:p>
            <a:pPr lvl="1"/>
            <a:r>
              <a:rPr lang="cs-CZ" dirty="0"/>
              <a:t>posečkání úhrady daně podle § 157a,</a:t>
            </a:r>
          </a:p>
          <a:p>
            <a:pPr lvl="1"/>
            <a:r>
              <a:rPr lang="cs-CZ" dirty="0"/>
              <a:t>odkladu daňové exekuce odložené na návrh,</a:t>
            </a:r>
          </a:p>
          <a:p>
            <a:pPr lvl="1"/>
            <a:r>
              <a:rPr lang="cs-CZ" dirty="0"/>
              <a:t>daňové exekuce srážkami ze mzdy, nebo</a:t>
            </a:r>
          </a:p>
          <a:p>
            <a:pPr lvl="1"/>
            <a:r>
              <a:rPr lang="cs-CZ" dirty="0"/>
              <a:t>dožádání mezinárodní pomoci při vymáhání daně.</a:t>
            </a:r>
          </a:p>
          <a:p>
            <a:r>
              <a:rPr lang="cs-CZ" dirty="0"/>
              <a:t>Lhůta pro placení daně končí nejpozději uplynutím 20 let od jejího počátku, s výjimkou daně zajištěné zástavním právem, které se zapisuje do příslušného veřejného registru (lhůta 30 let po tomto zápisu)</a:t>
            </a:r>
          </a:p>
          <a:p>
            <a:r>
              <a:rPr lang="cs-CZ" dirty="0"/>
              <a:t>Lhůta neskončí dříve než lhůta pro stanovení této daně.</a:t>
            </a:r>
          </a:p>
        </p:txBody>
      </p:sp>
    </p:spTree>
    <p:extLst>
      <p:ext uri="{BB962C8B-B14F-4D97-AF65-F5344CB8AC3E}">
        <p14:creationId xmlns:p14="http://schemas.microsoft.com/office/powerpoint/2010/main" val="36224613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Vybírání daní</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Platí se příslušnému správci daně v Kč</a:t>
            </a:r>
          </a:p>
          <a:p>
            <a:r>
              <a:rPr lang="cs-CZ" dirty="0"/>
              <a:t>Způsoby platby</a:t>
            </a:r>
          </a:p>
          <a:p>
            <a:pPr lvl="1"/>
            <a:r>
              <a:rPr lang="cs-CZ" dirty="0"/>
              <a:t>bezhotovostním převodem z účtu vedeného u poskytovatele platebních služeb na příslušný účet správce daně,</a:t>
            </a:r>
          </a:p>
          <a:p>
            <a:pPr lvl="1"/>
            <a:r>
              <a:rPr lang="cs-CZ" dirty="0"/>
              <a:t>v hotovosti</a:t>
            </a:r>
          </a:p>
          <a:p>
            <a:pPr lvl="2"/>
            <a:r>
              <a:rPr lang="cs-CZ" dirty="0"/>
              <a:t>1. prostřednictvím poskytovatele platebních služeb nebo poštovním poukazem na příslušný účet správce daně,</a:t>
            </a:r>
          </a:p>
          <a:p>
            <a:pPr lvl="2"/>
            <a:r>
              <a:rPr lang="cs-CZ" dirty="0"/>
              <a:t>2. úřední osobě pověřené přijímat tyto platby, přičemž součet plateb na všechny druhy daně za jeden daňový subjekt nesmí v průběhu jednoho kalendářního dne u jednoho správce daně přesáhnout částku 500000 Kč,</a:t>
            </a:r>
          </a:p>
          <a:p>
            <a:pPr lvl="2"/>
            <a:r>
              <a:rPr lang="cs-CZ" dirty="0"/>
              <a:t>3. šekem, jehož proplacení je zajištěno poskytovatelem platebních služeb,</a:t>
            </a:r>
          </a:p>
          <a:p>
            <a:pPr lvl="2"/>
            <a:r>
              <a:rPr lang="cs-CZ" dirty="0"/>
              <a:t>4. daňovému exekutorovi, jde-li o platbu při daňové exekuci, a</a:t>
            </a:r>
          </a:p>
          <a:p>
            <a:pPr lvl="2"/>
            <a:r>
              <a:rPr lang="cs-CZ" dirty="0"/>
              <a:t>5. oprávněné úřední osobě, jde-li o platbu pořádkové pokuty,</a:t>
            </a:r>
          </a:p>
          <a:p>
            <a:pPr lvl="1"/>
            <a:r>
              <a:rPr lang="cs-CZ" dirty="0"/>
              <a:t>kolkovými známkami, stanoví-li tak zákon,</a:t>
            </a:r>
          </a:p>
          <a:p>
            <a:pPr lvl="1"/>
            <a:r>
              <a:rPr lang="cs-CZ" dirty="0"/>
              <a:t>přeplatkem na jiné dani.</a:t>
            </a:r>
          </a:p>
        </p:txBody>
      </p:sp>
    </p:spTree>
    <p:extLst>
      <p:ext uri="{BB962C8B-B14F-4D97-AF65-F5344CB8AC3E}">
        <p14:creationId xmlns:p14="http://schemas.microsoft.com/office/powerpoint/2010/main" val="26101999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Vybírání daní</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Povinnost uvést, na kterou daň je platba určena</a:t>
            </a:r>
          </a:p>
          <a:p>
            <a:r>
              <a:rPr lang="cs-CZ" dirty="0"/>
              <a:t>Správce daně platbu přijme vždy</a:t>
            </a:r>
          </a:p>
          <a:p>
            <a:r>
              <a:rPr lang="cs-CZ" dirty="0"/>
              <a:t>Nejasné platby</a:t>
            </a:r>
          </a:p>
          <a:p>
            <a:r>
              <a:rPr lang="cs-CZ" dirty="0"/>
              <a:t>Vrácení platby tomu, kdo ji za daňový subjekt uhradil, není přípustné (vyjma zjevného omylu, na žádost, krátká lhůta + výjimka pro období 1 roku za specifických podmínek)</a:t>
            </a:r>
          </a:p>
          <a:p>
            <a:endParaRPr lang="cs-CZ" dirty="0"/>
          </a:p>
        </p:txBody>
      </p:sp>
    </p:spTree>
    <p:extLst>
      <p:ext uri="{BB962C8B-B14F-4D97-AF65-F5344CB8AC3E}">
        <p14:creationId xmlns:p14="http://schemas.microsoft.com/office/powerpoint/2010/main" val="14006530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Den platby</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Za den platby se považuje</a:t>
            </a:r>
          </a:p>
          <a:p>
            <a:pPr lvl="1"/>
            <a:r>
              <a:rPr lang="cs-CZ" dirty="0"/>
              <a:t>u platby, která byla prováděna poskytovatelem platebních služeb nebo provozovatelem poštovních služeb, den, kdy byla </a:t>
            </a:r>
            <a:r>
              <a:rPr lang="cs-CZ" u="sng" dirty="0"/>
              <a:t>připsána</a:t>
            </a:r>
            <a:r>
              <a:rPr lang="cs-CZ" dirty="0"/>
              <a:t> na účet správce daně,</a:t>
            </a:r>
          </a:p>
          <a:p>
            <a:pPr lvl="1"/>
            <a:r>
              <a:rPr lang="cs-CZ" dirty="0"/>
              <a:t>u platby prováděné v hotovosti u správce daně den, kdy úřední osoba platbu </a:t>
            </a:r>
            <a:r>
              <a:rPr lang="cs-CZ" u="sng" dirty="0"/>
              <a:t>převzala</a:t>
            </a:r>
            <a:r>
              <a:rPr lang="cs-CZ" dirty="0"/>
              <a:t>, nebo</a:t>
            </a:r>
          </a:p>
          <a:p>
            <a:pPr lvl="1"/>
            <a:r>
              <a:rPr lang="cs-CZ" dirty="0"/>
              <a:t>u platby prováděné bezhotovostním převodem, k němuž je dán platební příkaz prostřednictvím platební karty nebo obdobného platebního prostředku, den, kdy ten, kdo daň platí, </a:t>
            </a:r>
            <a:r>
              <a:rPr lang="cs-CZ" u="sng" dirty="0"/>
              <a:t>předal platební příkaz </a:t>
            </a:r>
            <a:r>
              <a:rPr lang="cs-CZ" dirty="0"/>
              <a:t>správci daně.</a:t>
            </a:r>
          </a:p>
          <a:p>
            <a:endParaRPr lang="cs-CZ" dirty="0"/>
          </a:p>
        </p:txBody>
      </p:sp>
    </p:spTree>
    <p:extLst>
      <p:ext uri="{BB962C8B-B14F-4D97-AF65-F5344CB8AC3E}">
        <p14:creationId xmlns:p14="http://schemas.microsoft.com/office/powerpoint/2010/main" val="1355503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A70A8E-3844-4393-AEED-EB4898CDDFA4}"/>
              </a:ext>
            </a:extLst>
          </p:cNvPr>
          <p:cNvSpPr>
            <a:spLocks noGrp="1"/>
          </p:cNvSpPr>
          <p:nvPr>
            <p:ph type="title"/>
          </p:nvPr>
        </p:nvSpPr>
        <p:spPr>
          <a:xfrm>
            <a:off x="720000" y="719999"/>
            <a:ext cx="10753200" cy="4932655"/>
          </a:xfrm>
        </p:spPr>
        <p:txBody>
          <a:bodyPr/>
          <a:lstStyle/>
          <a:p>
            <a:br>
              <a:rPr lang="cs-CZ" dirty="0"/>
            </a:br>
            <a:br>
              <a:rPr lang="cs-CZ" dirty="0"/>
            </a:br>
            <a:br>
              <a:rPr lang="cs-CZ" dirty="0"/>
            </a:br>
            <a:br>
              <a:rPr lang="cs-CZ" dirty="0"/>
            </a:br>
            <a:r>
              <a:rPr lang="cs-CZ" dirty="0"/>
              <a:t>Nalézací řízení</a:t>
            </a:r>
          </a:p>
        </p:txBody>
      </p:sp>
    </p:spTree>
    <p:extLst>
      <p:ext uri="{BB962C8B-B14F-4D97-AF65-F5344CB8AC3E}">
        <p14:creationId xmlns:p14="http://schemas.microsoft.com/office/powerpoint/2010/main" val="37718640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Zajištění daní</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a:xfrm>
            <a:off x="720000" y="1703877"/>
            <a:ext cx="10753200" cy="4139998"/>
          </a:xfrm>
        </p:spPr>
        <p:txBody>
          <a:bodyPr/>
          <a:lstStyle/>
          <a:p>
            <a:r>
              <a:rPr lang="cs-CZ" dirty="0"/>
              <a:t>Zajišťovací příkaz</a:t>
            </a:r>
          </a:p>
          <a:p>
            <a:r>
              <a:rPr lang="cs-CZ" dirty="0"/>
              <a:t>Zástavní právo</a:t>
            </a:r>
          </a:p>
          <a:p>
            <a:r>
              <a:rPr lang="cs-CZ" dirty="0"/>
              <a:t>Ručení ze zákona</a:t>
            </a:r>
          </a:p>
          <a:p>
            <a:r>
              <a:rPr lang="cs-CZ" dirty="0"/>
              <a:t>Ručení třetí osoby</a:t>
            </a:r>
          </a:p>
          <a:p>
            <a:r>
              <a:rPr lang="cs-CZ" dirty="0"/>
              <a:t>Bankovní záruka</a:t>
            </a:r>
          </a:p>
          <a:p>
            <a:r>
              <a:rPr lang="cs-CZ" dirty="0"/>
              <a:t>Zálohy</a:t>
            </a:r>
          </a:p>
          <a:p>
            <a:endParaRPr lang="cs-CZ" dirty="0"/>
          </a:p>
        </p:txBody>
      </p:sp>
    </p:spTree>
    <p:extLst>
      <p:ext uri="{BB962C8B-B14F-4D97-AF65-F5344CB8AC3E}">
        <p14:creationId xmlns:p14="http://schemas.microsoft.com/office/powerpoint/2010/main" val="2232100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Zajišťovací příkaz</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a:xfrm>
            <a:off x="720000" y="1703877"/>
            <a:ext cx="10753200" cy="4139998"/>
          </a:xfrm>
        </p:spPr>
        <p:txBody>
          <a:bodyPr/>
          <a:lstStyle/>
          <a:p>
            <a:r>
              <a:rPr lang="cs-CZ" dirty="0"/>
              <a:t>Specifická forma zajištění daně na základě rozhodnutí správce daně</a:t>
            </a:r>
          </a:p>
          <a:p>
            <a:r>
              <a:rPr lang="cs-CZ" dirty="0"/>
              <a:t>Odůvodněná obava, že </a:t>
            </a:r>
            <a:r>
              <a:rPr lang="cs-CZ" b="0" i="0" dirty="0">
                <a:solidFill>
                  <a:srgbClr val="000000"/>
                </a:solidFill>
                <a:effectLst/>
                <a:latin typeface="Arial" panose="020B0604020202020204" pitchFamily="34" charset="0"/>
              </a:rPr>
              <a:t>daň, u které dosud neuplynul den splatnosti, nebo daň, která nebyla dosud stanovena, bude v době její vymahatelnosti nedobytná, nebo že v této době bude vybrání daně spojeno se značnými obtížemi</a:t>
            </a:r>
          </a:p>
          <a:p>
            <a:r>
              <a:rPr lang="cs-CZ" dirty="0">
                <a:solidFill>
                  <a:srgbClr val="000000"/>
                </a:solidFill>
                <a:latin typeface="Arial" panose="020B0604020202020204" pitchFamily="34" charset="0"/>
              </a:rPr>
              <a:t>Povinnost úhrady v příkazu uvedené částky</a:t>
            </a:r>
          </a:p>
          <a:p>
            <a:r>
              <a:rPr lang="cs-CZ" dirty="0">
                <a:solidFill>
                  <a:srgbClr val="000000"/>
                </a:solidFill>
                <a:latin typeface="Arial" panose="020B0604020202020204" pitchFamily="34" charset="0"/>
              </a:rPr>
              <a:t>Lhůta </a:t>
            </a:r>
            <a:r>
              <a:rPr lang="cs-CZ" u="sng" dirty="0">
                <a:solidFill>
                  <a:srgbClr val="000000"/>
                </a:solidFill>
                <a:latin typeface="Arial" panose="020B0604020202020204" pitchFamily="34" charset="0"/>
              </a:rPr>
              <a:t>3 pracovních dnů</a:t>
            </a:r>
            <a:r>
              <a:rPr lang="cs-CZ" dirty="0">
                <a:solidFill>
                  <a:srgbClr val="000000"/>
                </a:solidFill>
                <a:latin typeface="Arial" panose="020B0604020202020204" pitchFamily="34" charset="0"/>
              </a:rPr>
              <a:t>, v případě nebezpečí z prodlení splatný a vykonatelný zajišťovací příkaz v okamžiku </a:t>
            </a:r>
            <a:r>
              <a:rPr lang="cs-CZ" u="sng" dirty="0">
                <a:solidFill>
                  <a:srgbClr val="000000"/>
                </a:solidFill>
                <a:latin typeface="Arial" panose="020B0604020202020204" pitchFamily="34" charset="0"/>
              </a:rPr>
              <a:t>oznámení</a:t>
            </a:r>
            <a:r>
              <a:rPr lang="cs-CZ" dirty="0">
                <a:solidFill>
                  <a:srgbClr val="000000"/>
                </a:solidFill>
                <a:latin typeface="Arial" panose="020B0604020202020204" pitchFamily="34" charset="0"/>
              </a:rPr>
              <a:t> subjektu</a:t>
            </a:r>
          </a:p>
          <a:p>
            <a:pPr lvl="1"/>
            <a:r>
              <a:rPr lang="cs-CZ" dirty="0">
                <a:solidFill>
                  <a:srgbClr val="000000"/>
                </a:solidFill>
                <a:latin typeface="Arial" panose="020B0604020202020204" pitchFamily="34" charset="0"/>
              </a:rPr>
              <a:t>ZDPH: okamžikem </a:t>
            </a:r>
            <a:r>
              <a:rPr lang="cs-CZ" u="sng" dirty="0">
                <a:solidFill>
                  <a:srgbClr val="000000"/>
                </a:solidFill>
                <a:latin typeface="Arial" panose="020B0604020202020204" pitchFamily="34" charset="0"/>
              </a:rPr>
              <a:t>vydání</a:t>
            </a:r>
            <a:r>
              <a:rPr lang="cs-CZ" dirty="0">
                <a:solidFill>
                  <a:srgbClr val="000000"/>
                </a:solidFill>
                <a:latin typeface="Arial" panose="020B0604020202020204" pitchFamily="34" charset="0"/>
              </a:rPr>
              <a:t> (§ 103)</a:t>
            </a:r>
            <a:endParaRPr lang="cs-CZ" dirty="0"/>
          </a:p>
        </p:txBody>
      </p:sp>
    </p:spTree>
    <p:extLst>
      <p:ext uri="{BB962C8B-B14F-4D97-AF65-F5344CB8AC3E}">
        <p14:creationId xmlns:p14="http://schemas.microsoft.com/office/powerpoint/2010/main" val="14574514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Zajišťovací příkaz</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Kvalifikovaný odhad v budoucnu stanovené daně</a:t>
            </a:r>
          </a:p>
          <a:p>
            <a:r>
              <a:rPr lang="cs-CZ" dirty="0"/>
              <a:t>Možnost podání odvolání (nemá odkladný účinek)</a:t>
            </a:r>
          </a:p>
          <a:p>
            <a:pPr lvl="1"/>
            <a:r>
              <a:rPr lang="cs-CZ" dirty="0"/>
              <a:t>Povinnost rozhodnout o odvolání do 30 dnů</a:t>
            </a:r>
          </a:p>
          <a:p>
            <a:r>
              <a:rPr lang="cs-CZ" dirty="0"/>
              <a:t>Dojde-li následně ke stanovení daně, tato je splatná ke dni pravomocného stanovení – v ten okamžik zaniká účinnost zajišťovacího příkazu a úhrada ZP se převádí na úhradu daně</a:t>
            </a:r>
          </a:p>
          <a:p>
            <a:r>
              <a:rPr lang="cs-CZ" dirty="0"/>
              <a:t>Při neuhrazení – daňová exekuce</a:t>
            </a:r>
          </a:p>
          <a:p>
            <a:r>
              <a:rPr lang="cs-CZ" dirty="0"/>
              <a:t>Sankce – úrok z neoprávněného jednání správce daně (bez ohledu na výši vymožené částky, po celou dobu nezákonně vedené exekuce)</a:t>
            </a:r>
          </a:p>
        </p:txBody>
      </p:sp>
    </p:spTree>
    <p:extLst>
      <p:ext uri="{BB962C8B-B14F-4D97-AF65-F5344CB8AC3E}">
        <p14:creationId xmlns:p14="http://schemas.microsoft.com/office/powerpoint/2010/main" val="34425046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Zástavní právo</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Správce daně může zřídit rozhodnutím zástavní právo k majetku</a:t>
            </a:r>
          </a:p>
          <a:p>
            <a:pPr lvl="1"/>
            <a:r>
              <a:rPr lang="cs-CZ" dirty="0"/>
              <a:t>Daňového subjektu</a:t>
            </a:r>
          </a:p>
          <a:p>
            <a:pPr lvl="1"/>
            <a:r>
              <a:rPr lang="cs-CZ" dirty="0"/>
              <a:t>Jiného subjektu (s jeho souhlasem)</a:t>
            </a:r>
          </a:p>
          <a:p>
            <a:r>
              <a:rPr lang="cs-CZ" dirty="0"/>
              <a:t>Vzniká doručením rozhodnutí o zřízení zástavního práva daňovému subjektu, u nemovitostí doručením katastrálnímu úřadu</a:t>
            </a:r>
          </a:p>
          <a:p>
            <a:r>
              <a:rPr lang="cs-CZ" dirty="0"/>
              <a:t>Zrušení rozhodnutím o zrušení zástavního práva</a:t>
            </a:r>
          </a:p>
        </p:txBody>
      </p:sp>
    </p:spTree>
    <p:extLst>
      <p:ext uri="{BB962C8B-B14F-4D97-AF65-F5344CB8AC3E}">
        <p14:creationId xmlns:p14="http://schemas.microsoft.com/office/powerpoint/2010/main" val="42359025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65417F-6E4B-4718-A463-408EF3BEFB2D}"/>
              </a:ext>
            </a:extLst>
          </p:cNvPr>
          <p:cNvSpPr>
            <a:spLocks noGrp="1"/>
          </p:cNvSpPr>
          <p:nvPr>
            <p:ph type="title"/>
          </p:nvPr>
        </p:nvSpPr>
        <p:spPr/>
        <p:txBody>
          <a:bodyPr/>
          <a:lstStyle/>
          <a:p>
            <a:r>
              <a:rPr lang="cs-CZ" dirty="0"/>
              <a:t>Ručení</a:t>
            </a:r>
          </a:p>
        </p:txBody>
      </p:sp>
      <p:sp>
        <p:nvSpPr>
          <p:cNvPr id="3" name="Zástupný obsah 2">
            <a:extLst>
              <a:ext uri="{FF2B5EF4-FFF2-40B4-BE49-F238E27FC236}">
                <a16:creationId xmlns:a16="http://schemas.microsoft.com/office/drawing/2014/main" id="{4F71B738-B3A6-4559-84DE-B2AF491C8F6F}"/>
              </a:ext>
            </a:extLst>
          </p:cNvPr>
          <p:cNvSpPr>
            <a:spLocks noGrp="1"/>
          </p:cNvSpPr>
          <p:nvPr>
            <p:ph idx="1"/>
          </p:nvPr>
        </p:nvSpPr>
        <p:spPr/>
        <p:txBody>
          <a:bodyPr/>
          <a:lstStyle/>
          <a:p>
            <a:r>
              <a:rPr lang="cs-CZ" dirty="0"/>
              <a:t>Pokud zákon stanoví povinnost ručení</a:t>
            </a:r>
          </a:p>
          <a:p>
            <a:r>
              <a:rPr lang="cs-CZ" dirty="0"/>
              <a:t>Na výzvu je ručitel povinen daň uhradit</a:t>
            </a:r>
          </a:p>
          <a:p>
            <a:r>
              <a:rPr lang="cs-CZ" dirty="0"/>
              <a:t>Podmínky</a:t>
            </a:r>
          </a:p>
          <a:p>
            <a:pPr lvl="1"/>
            <a:r>
              <a:rPr lang="cs-CZ" dirty="0"/>
              <a:t>Nedoplatek nebyl uhrazen daňovým subjektem</a:t>
            </a:r>
          </a:p>
          <a:p>
            <a:pPr lvl="1"/>
            <a:r>
              <a:rPr lang="cs-CZ" dirty="0"/>
              <a:t>Daňový subjekt byl bezvýsledně upomenut</a:t>
            </a:r>
          </a:p>
          <a:p>
            <a:pPr lvl="1"/>
            <a:r>
              <a:rPr lang="cs-CZ" dirty="0"/>
              <a:t>Nedoplatek nebyl uhrazen ani při vymáhání (pokud není zřejmé, že by vymáhání bylo prokazatelně bezvýsledné)</a:t>
            </a:r>
          </a:p>
          <a:p>
            <a:r>
              <a:rPr lang="cs-CZ" dirty="0"/>
              <a:t>Ručitel se může odvolat a odvolání má odkladný účinek</a:t>
            </a:r>
          </a:p>
        </p:txBody>
      </p:sp>
    </p:spTree>
    <p:extLst>
      <p:ext uri="{BB962C8B-B14F-4D97-AF65-F5344CB8AC3E}">
        <p14:creationId xmlns:p14="http://schemas.microsoft.com/office/powerpoint/2010/main" val="29397375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2C327E-04A1-4414-8A6E-3F460A8AFE98}"/>
              </a:ext>
            </a:extLst>
          </p:cNvPr>
          <p:cNvSpPr>
            <a:spLocks noGrp="1"/>
          </p:cNvSpPr>
          <p:nvPr>
            <p:ph type="title"/>
          </p:nvPr>
        </p:nvSpPr>
        <p:spPr>
          <a:xfrm>
            <a:off x="720000" y="719999"/>
            <a:ext cx="10753200" cy="3483865"/>
          </a:xfrm>
        </p:spPr>
        <p:txBody>
          <a:bodyPr/>
          <a:lstStyle/>
          <a:p>
            <a:br>
              <a:rPr lang="cs-CZ" dirty="0"/>
            </a:br>
            <a:br>
              <a:rPr lang="cs-CZ" dirty="0"/>
            </a:br>
            <a:br>
              <a:rPr lang="cs-CZ" dirty="0"/>
            </a:br>
            <a:br>
              <a:rPr lang="cs-CZ" dirty="0"/>
            </a:br>
            <a:br>
              <a:rPr lang="cs-CZ" dirty="0"/>
            </a:br>
            <a:r>
              <a:rPr lang="cs-CZ" dirty="0"/>
              <a:t>Daňová exekuce</a:t>
            </a:r>
          </a:p>
        </p:txBody>
      </p:sp>
    </p:spTree>
    <p:extLst>
      <p:ext uri="{BB962C8B-B14F-4D97-AF65-F5344CB8AC3E}">
        <p14:creationId xmlns:p14="http://schemas.microsoft.com/office/powerpoint/2010/main" val="29415021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2ADA1B-4D04-422B-AC53-7A239CCD506E}"/>
              </a:ext>
            </a:extLst>
          </p:cNvPr>
          <p:cNvSpPr>
            <a:spLocks noGrp="1"/>
          </p:cNvSpPr>
          <p:nvPr>
            <p:ph type="title"/>
          </p:nvPr>
        </p:nvSpPr>
        <p:spPr/>
        <p:txBody>
          <a:bodyPr/>
          <a:lstStyle/>
          <a:p>
            <a:r>
              <a:rPr lang="cs-CZ" dirty="0"/>
              <a:t>Způsoby vymáhání nedoplatků</a:t>
            </a:r>
          </a:p>
        </p:txBody>
      </p:sp>
      <p:sp>
        <p:nvSpPr>
          <p:cNvPr id="3" name="Zástupný obsah 2">
            <a:extLst>
              <a:ext uri="{FF2B5EF4-FFF2-40B4-BE49-F238E27FC236}">
                <a16:creationId xmlns:a16="http://schemas.microsoft.com/office/drawing/2014/main" id="{66E6C627-AFDF-41C2-864C-A59ACC2C54D8}"/>
              </a:ext>
            </a:extLst>
          </p:cNvPr>
          <p:cNvSpPr>
            <a:spLocks noGrp="1"/>
          </p:cNvSpPr>
          <p:nvPr>
            <p:ph idx="1"/>
          </p:nvPr>
        </p:nvSpPr>
        <p:spPr/>
        <p:txBody>
          <a:bodyPr/>
          <a:lstStyle/>
          <a:p>
            <a:r>
              <a:rPr lang="cs-CZ" dirty="0"/>
              <a:t>Daňový nedoplatek </a:t>
            </a:r>
          </a:p>
          <a:p>
            <a:pPr lvl="1"/>
            <a:r>
              <a:rPr lang="cs-CZ" dirty="0"/>
              <a:t>1. může být vymáhán </a:t>
            </a:r>
          </a:p>
          <a:p>
            <a:pPr lvl="2"/>
            <a:r>
              <a:rPr lang="cs-CZ" dirty="0"/>
              <a:t>daňovou exekucí, nebo </a:t>
            </a:r>
          </a:p>
          <a:p>
            <a:pPr lvl="2"/>
            <a:r>
              <a:rPr lang="cs-CZ" dirty="0"/>
              <a:t>prostřednictvím soudního exekutora, </a:t>
            </a:r>
          </a:p>
          <a:p>
            <a:pPr marL="324000" lvl="1" indent="0">
              <a:buNone/>
            </a:pPr>
            <a:r>
              <a:rPr lang="cs-CZ" dirty="0"/>
              <a:t>případně </a:t>
            </a:r>
          </a:p>
          <a:p>
            <a:pPr lvl="1"/>
            <a:r>
              <a:rPr lang="cs-CZ" dirty="0"/>
              <a:t>2. může být uplatněn v insolvenčním řízení, nebo</a:t>
            </a:r>
          </a:p>
          <a:p>
            <a:pPr lvl="1"/>
            <a:r>
              <a:rPr lang="cs-CZ" dirty="0"/>
              <a:t>3. přihlášen do veřejné dražby.</a:t>
            </a:r>
          </a:p>
          <a:p>
            <a:pPr lvl="1"/>
            <a:endParaRPr lang="cs-CZ" dirty="0"/>
          </a:p>
          <a:p>
            <a:r>
              <a:rPr lang="cs-CZ" dirty="0"/>
              <a:t>Správce daně volí způsob vymáhání nedoplatku</a:t>
            </a:r>
          </a:p>
          <a:p>
            <a:pPr lvl="1"/>
            <a:r>
              <a:rPr lang="cs-CZ" dirty="0"/>
              <a:t>Nikoliv v nepoměru nákladů na vymáhání a nedoplatku</a:t>
            </a:r>
          </a:p>
        </p:txBody>
      </p:sp>
    </p:spTree>
    <p:extLst>
      <p:ext uri="{BB962C8B-B14F-4D97-AF65-F5344CB8AC3E}">
        <p14:creationId xmlns:p14="http://schemas.microsoft.com/office/powerpoint/2010/main" val="21866991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2ADA1B-4D04-422B-AC53-7A239CCD506E}"/>
              </a:ext>
            </a:extLst>
          </p:cNvPr>
          <p:cNvSpPr>
            <a:spLocks noGrp="1"/>
          </p:cNvSpPr>
          <p:nvPr>
            <p:ph type="title"/>
          </p:nvPr>
        </p:nvSpPr>
        <p:spPr/>
        <p:txBody>
          <a:bodyPr/>
          <a:lstStyle/>
          <a:p>
            <a:r>
              <a:rPr lang="cs-CZ" dirty="0"/>
              <a:t>Exekuční titul</a:t>
            </a:r>
          </a:p>
        </p:txBody>
      </p:sp>
      <p:sp>
        <p:nvSpPr>
          <p:cNvPr id="3" name="Zástupný obsah 2">
            <a:extLst>
              <a:ext uri="{FF2B5EF4-FFF2-40B4-BE49-F238E27FC236}">
                <a16:creationId xmlns:a16="http://schemas.microsoft.com/office/drawing/2014/main" id="{66E6C627-AFDF-41C2-864C-A59ACC2C54D8}"/>
              </a:ext>
            </a:extLst>
          </p:cNvPr>
          <p:cNvSpPr>
            <a:spLocks noGrp="1"/>
          </p:cNvSpPr>
          <p:nvPr>
            <p:ph idx="1"/>
          </p:nvPr>
        </p:nvSpPr>
        <p:spPr/>
        <p:txBody>
          <a:bodyPr/>
          <a:lstStyle/>
          <a:p>
            <a:r>
              <a:rPr lang="cs-CZ" dirty="0"/>
              <a:t>Exekučním titulem je</a:t>
            </a:r>
          </a:p>
          <a:p>
            <a:r>
              <a:rPr lang="cs-CZ" dirty="0"/>
              <a:t>a) výkaz nedoplatků sestavený z údajů evidence daní,</a:t>
            </a:r>
          </a:p>
          <a:p>
            <a:r>
              <a:rPr lang="cs-CZ" dirty="0"/>
              <a:t>b) vykonatelné rozhodnutí, kterým je stanoveno peněžité plnění, nebo</a:t>
            </a:r>
          </a:p>
          <a:p>
            <a:r>
              <a:rPr lang="cs-CZ" dirty="0"/>
              <a:t>c) vykonatelný zajišťovací příkaz.</a:t>
            </a:r>
          </a:p>
        </p:txBody>
      </p:sp>
    </p:spTree>
    <p:extLst>
      <p:ext uri="{BB962C8B-B14F-4D97-AF65-F5344CB8AC3E}">
        <p14:creationId xmlns:p14="http://schemas.microsoft.com/office/powerpoint/2010/main" val="18551520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2ADA1B-4D04-422B-AC53-7A239CCD506E}"/>
              </a:ext>
            </a:extLst>
          </p:cNvPr>
          <p:cNvSpPr>
            <a:spLocks noGrp="1"/>
          </p:cNvSpPr>
          <p:nvPr>
            <p:ph type="title"/>
          </p:nvPr>
        </p:nvSpPr>
        <p:spPr/>
        <p:txBody>
          <a:bodyPr/>
          <a:lstStyle/>
          <a:p>
            <a:r>
              <a:rPr lang="cs-CZ" dirty="0"/>
              <a:t>Daňová exekuce</a:t>
            </a:r>
          </a:p>
        </p:txBody>
      </p:sp>
      <p:sp>
        <p:nvSpPr>
          <p:cNvPr id="3" name="Zástupný obsah 2">
            <a:extLst>
              <a:ext uri="{FF2B5EF4-FFF2-40B4-BE49-F238E27FC236}">
                <a16:creationId xmlns:a16="http://schemas.microsoft.com/office/drawing/2014/main" id="{66E6C627-AFDF-41C2-864C-A59ACC2C54D8}"/>
              </a:ext>
            </a:extLst>
          </p:cNvPr>
          <p:cNvSpPr>
            <a:spLocks noGrp="1"/>
          </p:cNvSpPr>
          <p:nvPr>
            <p:ph idx="1"/>
          </p:nvPr>
        </p:nvSpPr>
        <p:spPr/>
        <p:txBody>
          <a:bodyPr/>
          <a:lstStyle/>
          <a:p>
            <a:r>
              <a:rPr lang="cs-CZ" dirty="0"/>
              <a:t>Subsidiární použití </a:t>
            </a:r>
            <a:r>
              <a:rPr lang="cs-CZ" dirty="0" err="1"/>
              <a:t>osř</a:t>
            </a:r>
            <a:endParaRPr lang="cs-CZ" dirty="0"/>
          </a:p>
          <a:p>
            <a:r>
              <a:rPr lang="cs-CZ" dirty="0"/>
              <a:t>Pravomoci správce daně stanoveny výlučně DŘ</a:t>
            </a:r>
          </a:p>
          <a:p>
            <a:endParaRPr lang="cs-CZ" dirty="0"/>
          </a:p>
          <a:p>
            <a:r>
              <a:rPr lang="cs-CZ" dirty="0"/>
              <a:t>Možnosti:</a:t>
            </a:r>
          </a:p>
          <a:p>
            <a:pPr lvl="1"/>
            <a:r>
              <a:rPr lang="cs-CZ" dirty="0"/>
              <a:t>a) srážkami ze mzdy,</a:t>
            </a:r>
          </a:p>
          <a:p>
            <a:pPr lvl="1"/>
            <a:r>
              <a:rPr lang="cs-CZ" dirty="0"/>
              <a:t>b) přikázáním pohledávky z účtu u poskytovatele platebních služeb,</a:t>
            </a:r>
          </a:p>
          <a:p>
            <a:pPr lvl="1"/>
            <a:r>
              <a:rPr lang="cs-CZ" dirty="0"/>
              <a:t>c) přikázáním jiné peněžité pohledávky,</a:t>
            </a:r>
          </a:p>
          <a:p>
            <a:pPr lvl="1"/>
            <a:r>
              <a:rPr lang="cs-CZ" dirty="0"/>
              <a:t>d) postižením jiných majetkových práv,</a:t>
            </a:r>
          </a:p>
          <a:p>
            <a:pPr lvl="1"/>
            <a:r>
              <a:rPr lang="cs-CZ" dirty="0"/>
              <a:t>e) prodejem movitých věcí, nebo</a:t>
            </a:r>
          </a:p>
          <a:p>
            <a:pPr lvl="1"/>
            <a:r>
              <a:rPr lang="cs-CZ" dirty="0"/>
              <a:t>f) prodejem nemovitých věcí.</a:t>
            </a:r>
          </a:p>
        </p:txBody>
      </p:sp>
    </p:spTree>
    <p:extLst>
      <p:ext uri="{BB962C8B-B14F-4D97-AF65-F5344CB8AC3E}">
        <p14:creationId xmlns:p14="http://schemas.microsoft.com/office/powerpoint/2010/main" val="2755660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2C327E-04A1-4414-8A6E-3F460A8AFE98}"/>
              </a:ext>
            </a:extLst>
          </p:cNvPr>
          <p:cNvSpPr>
            <a:spLocks noGrp="1"/>
          </p:cNvSpPr>
          <p:nvPr>
            <p:ph type="title"/>
          </p:nvPr>
        </p:nvSpPr>
        <p:spPr>
          <a:xfrm>
            <a:off x="720000" y="719999"/>
            <a:ext cx="10753200" cy="3483865"/>
          </a:xfrm>
        </p:spPr>
        <p:txBody>
          <a:bodyPr/>
          <a:lstStyle/>
          <a:p>
            <a:br>
              <a:rPr lang="cs-CZ" dirty="0"/>
            </a:br>
            <a:br>
              <a:rPr lang="cs-CZ" dirty="0"/>
            </a:br>
            <a:br>
              <a:rPr lang="cs-CZ" dirty="0"/>
            </a:br>
            <a:br>
              <a:rPr lang="cs-CZ" dirty="0"/>
            </a:br>
            <a:br>
              <a:rPr lang="cs-CZ" dirty="0"/>
            </a:br>
            <a:r>
              <a:rPr lang="cs-CZ" dirty="0"/>
              <a:t>Opravné a dozorčí prostředky</a:t>
            </a:r>
          </a:p>
        </p:txBody>
      </p:sp>
    </p:spTree>
    <p:extLst>
      <p:ext uri="{BB962C8B-B14F-4D97-AF65-F5344CB8AC3E}">
        <p14:creationId xmlns:p14="http://schemas.microsoft.com/office/powerpoint/2010/main" val="1022985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Nalézací řízení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Nalézací proces = realizace berního práva hmotného v etapě určení daňové povinnosti do vzniku daňového dluhu</a:t>
            </a:r>
          </a:p>
          <a:p>
            <a:r>
              <a:rPr lang="cs-CZ" dirty="0"/>
              <a:t>Nalézací řízení – řízení v nalézací správě</a:t>
            </a:r>
          </a:p>
          <a:p>
            <a:pPr lvl="1"/>
            <a:r>
              <a:rPr lang="cs-CZ" dirty="0"/>
              <a:t>Dílčí nalézací řízení: vyměřovací x </a:t>
            </a:r>
            <a:r>
              <a:rPr lang="cs-CZ" dirty="0" err="1"/>
              <a:t>doměřovací</a:t>
            </a:r>
            <a:r>
              <a:rPr lang="cs-CZ" dirty="0"/>
              <a:t> řízení</a:t>
            </a:r>
          </a:p>
          <a:p>
            <a:pPr lvl="2"/>
            <a:r>
              <a:rPr lang="cs-CZ" dirty="0"/>
              <a:t>-&gt; Vyměření x doměření daně</a:t>
            </a:r>
          </a:p>
          <a:p>
            <a:pPr lvl="2"/>
            <a:r>
              <a:rPr lang="cs-CZ" dirty="0"/>
              <a:t>-&gt; Platební výměr, dodatečný platební výměr</a:t>
            </a:r>
          </a:p>
          <a:p>
            <a:endParaRPr lang="cs-CZ" dirty="0"/>
          </a:p>
          <a:p>
            <a:r>
              <a:rPr lang="cs-CZ" dirty="0"/>
              <a:t>Cílem je správné zjištění a stanovení daně</a:t>
            </a:r>
          </a:p>
          <a:p>
            <a:endParaRPr lang="cs-CZ" dirty="0"/>
          </a:p>
          <a:p>
            <a:r>
              <a:rPr lang="cs-CZ" dirty="0"/>
              <a:t>Zahájení – dispoziční zásada nebo ex offo</a:t>
            </a:r>
          </a:p>
          <a:p>
            <a:r>
              <a:rPr lang="cs-CZ" dirty="0"/>
              <a:t>Průběh – zpracování tvrzení daňového subjektu</a:t>
            </a:r>
          </a:p>
          <a:p>
            <a:r>
              <a:rPr lang="cs-CZ" dirty="0"/>
              <a:t>Ukončení - rozhodnutí</a:t>
            </a:r>
          </a:p>
        </p:txBody>
      </p:sp>
    </p:spTree>
    <p:extLst>
      <p:ext uri="{BB962C8B-B14F-4D97-AF65-F5344CB8AC3E}">
        <p14:creationId xmlns:p14="http://schemas.microsoft.com/office/powerpoint/2010/main" val="37906158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19C58D-169B-4A7F-9A68-314C824D7922}"/>
              </a:ext>
            </a:extLst>
          </p:cNvPr>
          <p:cNvSpPr>
            <a:spLocks noGrp="1"/>
          </p:cNvSpPr>
          <p:nvPr>
            <p:ph type="title"/>
          </p:nvPr>
        </p:nvSpPr>
        <p:spPr/>
        <p:txBody>
          <a:bodyPr/>
          <a:lstStyle/>
          <a:p>
            <a:r>
              <a:rPr lang="cs-CZ" dirty="0"/>
              <a:t>Opravné a dozorčí prostředky</a:t>
            </a:r>
          </a:p>
        </p:txBody>
      </p:sp>
      <p:sp>
        <p:nvSpPr>
          <p:cNvPr id="3" name="Zástupný obsah 2">
            <a:extLst>
              <a:ext uri="{FF2B5EF4-FFF2-40B4-BE49-F238E27FC236}">
                <a16:creationId xmlns:a16="http://schemas.microsoft.com/office/drawing/2014/main" id="{CEA79A4F-AA02-4652-887F-682FF8DEB946}"/>
              </a:ext>
            </a:extLst>
          </p:cNvPr>
          <p:cNvSpPr>
            <a:spLocks noGrp="1"/>
          </p:cNvSpPr>
          <p:nvPr>
            <p:ph idx="1"/>
          </p:nvPr>
        </p:nvSpPr>
        <p:spPr/>
        <p:txBody>
          <a:bodyPr/>
          <a:lstStyle/>
          <a:p>
            <a:r>
              <a:rPr lang="cs-CZ" dirty="0"/>
              <a:t>Opravné prostředky - řádné</a:t>
            </a:r>
          </a:p>
          <a:p>
            <a:pPr lvl="1"/>
            <a:r>
              <a:rPr lang="cs-CZ" dirty="0"/>
              <a:t>Odvolání</a:t>
            </a:r>
          </a:p>
          <a:p>
            <a:pPr lvl="1"/>
            <a:r>
              <a:rPr lang="cs-CZ" dirty="0"/>
              <a:t>Rozklad</a:t>
            </a:r>
          </a:p>
          <a:p>
            <a:r>
              <a:rPr lang="cs-CZ" dirty="0"/>
              <a:t>Opravné prostředky – mimořádné</a:t>
            </a:r>
          </a:p>
          <a:p>
            <a:pPr lvl="1"/>
            <a:r>
              <a:rPr lang="cs-CZ" dirty="0"/>
              <a:t>Návrh na povolení obnovy řízení</a:t>
            </a:r>
          </a:p>
          <a:p>
            <a:r>
              <a:rPr lang="cs-CZ" dirty="0"/>
              <a:t>Dozorčí prostředky</a:t>
            </a:r>
          </a:p>
          <a:p>
            <a:pPr lvl="1"/>
            <a:r>
              <a:rPr lang="cs-CZ" dirty="0"/>
              <a:t>Nařízení obnovy řízení</a:t>
            </a:r>
          </a:p>
          <a:p>
            <a:pPr lvl="1"/>
            <a:r>
              <a:rPr lang="cs-CZ" dirty="0"/>
              <a:t>Nařízení přezkoumání rozhodnutí</a:t>
            </a:r>
          </a:p>
        </p:txBody>
      </p:sp>
      <p:sp>
        <p:nvSpPr>
          <p:cNvPr id="4" name="Zástupný symbol pro datum 3">
            <a:extLst>
              <a:ext uri="{FF2B5EF4-FFF2-40B4-BE49-F238E27FC236}">
                <a16:creationId xmlns:a16="http://schemas.microsoft.com/office/drawing/2014/main" id="{B6A9D5D9-2A9D-4CEE-9240-50A23267A00F}"/>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9787381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4C2271-B59F-4CCF-B71C-E5302D14B02D}"/>
              </a:ext>
            </a:extLst>
          </p:cNvPr>
          <p:cNvSpPr>
            <a:spLocks noGrp="1"/>
          </p:cNvSpPr>
          <p:nvPr>
            <p:ph type="title"/>
          </p:nvPr>
        </p:nvSpPr>
        <p:spPr/>
        <p:txBody>
          <a:bodyPr/>
          <a:lstStyle/>
          <a:p>
            <a:r>
              <a:rPr lang="cs-CZ" dirty="0"/>
              <a:t>Odvolací řízení</a:t>
            </a:r>
          </a:p>
        </p:txBody>
      </p:sp>
      <p:sp>
        <p:nvSpPr>
          <p:cNvPr id="3" name="Zástupný obsah 2">
            <a:extLst>
              <a:ext uri="{FF2B5EF4-FFF2-40B4-BE49-F238E27FC236}">
                <a16:creationId xmlns:a16="http://schemas.microsoft.com/office/drawing/2014/main" id="{63E09CE1-6BCD-4B0E-A5F9-5F8CC09C347E}"/>
              </a:ext>
            </a:extLst>
          </p:cNvPr>
          <p:cNvSpPr>
            <a:spLocks noGrp="1"/>
          </p:cNvSpPr>
          <p:nvPr>
            <p:ph idx="1"/>
          </p:nvPr>
        </p:nvSpPr>
        <p:spPr/>
        <p:txBody>
          <a:bodyPr>
            <a:normAutofit fontScale="77500" lnSpcReduction="20000"/>
          </a:bodyPr>
          <a:lstStyle/>
          <a:p>
            <a:r>
              <a:rPr lang="cs-CZ" dirty="0"/>
              <a:t>Příjemce rozhodnutí se může odvolat, pokud zákon nestanoví jinak</a:t>
            </a:r>
          </a:p>
          <a:p>
            <a:r>
              <a:rPr lang="cs-CZ" dirty="0"/>
              <a:t>Odvolání je nepřípustné, směřuje-li jenom proti odůvodnění rozhodnutí</a:t>
            </a:r>
          </a:p>
          <a:p>
            <a:r>
              <a:rPr lang="cs-CZ" dirty="0"/>
              <a:t>Proti rozhodnutí označenému jako výzva, kterým správce daně vyzývá příjemce rozhodnutí k uplatnění práva nebo splnění povinností, se nelze samostatně odvolat, pokud zákon nestanoví jinak.</a:t>
            </a:r>
          </a:p>
          <a:p>
            <a:r>
              <a:rPr lang="cs-CZ" dirty="0"/>
              <a:t>Odvolání se podává u správce daně, jehož rozhodnutí je odvoláním napadeno.</a:t>
            </a:r>
          </a:p>
          <a:p>
            <a:r>
              <a:rPr lang="cs-CZ" dirty="0"/>
              <a:t>Odvolání lze podat do 30 dnů ode dne doručení rozhodnutí, proti němuž odvolání směřuje, a to i před doručením tohoto rozhodnutí.</a:t>
            </a:r>
          </a:p>
          <a:p>
            <a:r>
              <a:rPr lang="cs-CZ" dirty="0"/>
              <a:t>Odvolání nemá odkladný účinek, pokud zákon nestanoví jinak.</a:t>
            </a:r>
          </a:p>
        </p:txBody>
      </p:sp>
      <p:sp>
        <p:nvSpPr>
          <p:cNvPr id="4" name="Zástupný symbol pro datum 3">
            <a:extLst>
              <a:ext uri="{FF2B5EF4-FFF2-40B4-BE49-F238E27FC236}">
                <a16:creationId xmlns:a16="http://schemas.microsoft.com/office/drawing/2014/main" id="{B3729491-29B3-4203-A1B0-520D258E4862}"/>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15837625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9F19C4-7745-4826-BEF2-B00E6A4EF6C8}"/>
              </a:ext>
            </a:extLst>
          </p:cNvPr>
          <p:cNvSpPr>
            <a:spLocks noGrp="1"/>
          </p:cNvSpPr>
          <p:nvPr>
            <p:ph type="title"/>
          </p:nvPr>
        </p:nvSpPr>
        <p:spPr/>
        <p:txBody>
          <a:bodyPr/>
          <a:lstStyle/>
          <a:p>
            <a:r>
              <a:rPr lang="cs-CZ" dirty="0"/>
              <a:t>Dispozice s odvoláním</a:t>
            </a:r>
          </a:p>
        </p:txBody>
      </p:sp>
      <p:sp>
        <p:nvSpPr>
          <p:cNvPr id="3" name="Zástupný obsah 2">
            <a:extLst>
              <a:ext uri="{FF2B5EF4-FFF2-40B4-BE49-F238E27FC236}">
                <a16:creationId xmlns:a16="http://schemas.microsoft.com/office/drawing/2014/main" id="{AD3922D3-BC76-43AB-9718-85F9412A3041}"/>
              </a:ext>
            </a:extLst>
          </p:cNvPr>
          <p:cNvSpPr>
            <a:spLocks noGrp="1"/>
          </p:cNvSpPr>
          <p:nvPr>
            <p:ph idx="1"/>
          </p:nvPr>
        </p:nvSpPr>
        <p:spPr/>
        <p:txBody>
          <a:bodyPr/>
          <a:lstStyle/>
          <a:p>
            <a:r>
              <a:rPr lang="cs-CZ" dirty="0"/>
              <a:t>Vzdání se práva na odvolání</a:t>
            </a:r>
          </a:p>
          <a:p>
            <a:r>
              <a:rPr lang="cs-CZ" dirty="0"/>
              <a:t>Změna odvolání</a:t>
            </a:r>
          </a:p>
          <a:p>
            <a:r>
              <a:rPr lang="cs-CZ" dirty="0"/>
              <a:t>Doplnění odvolání</a:t>
            </a:r>
          </a:p>
          <a:p>
            <a:r>
              <a:rPr lang="cs-CZ" dirty="0"/>
              <a:t>Zpětvzetí odvolání</a:t>
            </a:r>
          </a:p>
          <a:p>
            <a:endParaRPr lang="cs-CZ" dirty="0"/>
          </a:p>
          <a:p>
            <a:endParaRPr lang="cs-CZ" dirty="0"/>
          </a:p>
        </p:txBody>
      </p:sp>
      <p:sp>
        <p:nvSpPr>
          <p:cNvPr id="4" name="Zástupný symbol pro datum 3">
            <a:extLst>
              <a:ext uri="{FF2B5EF4-FFF2-40B4-BE49-F238E27FC236}">
                <a16:creationId xmlns:a16="http://schemas.microsoft.com/office/drawing/2014/main" id="{CB91954F-8041-4500-A5BD-6A3E9B021A53}"/>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33168772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C2B839-BCD2-43F0-9993-163006B2E2EC}"/>
              </a:ext>
            </a:extLst>
          </p:cNvPr>
          <p:cNvSpPr>
            <a:spLocks noGrp="1"/>
          </p:cNvSpPr>
          <p:nvPr>
            <p:ph type="title"/>
          </p:nvPr>
        </p:nvSpPr>
        <p:spPr/>
        <p:txBody>
          <a:bodyPr/>
          <a:lstStyle/>
          <a:p>
            <a:r>
              <a:rPr lang="cs-CZ" dirty="0"/>
              <a:t>Náležitosti odvolání</a:t>
            </a:r>
          </a:p>
        </p:txBody>
      </p:sp>
      <p:sp>
        <p:nvSpPr>
          <p:cNvPr id="3" name="Zástupný obsah 2">
            <a:extLst>
              <a:ext uri="{FF2B5EF4-FFF2-40B4-BE49-F238E27FC236}">
                <a16:creationId xmlns:a16="http://schemas.microsoft.com/office/drawing/2014/main" id="{70225CFD-9CA6-44AC-9063-A087C0AA2572}"/>
              </a:ext>
            </a:extLst>
          </p:cNvPr>
          <p:cNvSpPr>
            <a:spLocks noGrp="1"/>
          </p:cNvSpPr>
          <p:nvPr>
            <p:ph idx="1"/>
          </p:nvPr>
        </p:nvSpPr>
        <p:spPr/>
        <p:txBody>
          <a:bodyPr>
            <a:normAutofit/>
          </a:bodyPr>
          <a:lstStyle/>
          <a:p>
            <a:r>
              <a:rPr lang="cs-CZ" dirty="0"/>
              <a:t>Odvolání musí splňovat náležitosti</a:t>
            </a:r>
          </a:p>
          <a:p>
            <a:pPr lvl="1"/>
            <a:r>
              <a:rPr lang="cs-CZ" dirty="0"/>
              <a:t>-&gt; pokud nesplňuje („</a:t>
            </a:r>
            <a:r>
              <a:rPr lang="cs-CZ" dirty="0" err="1"/>
              <a:t>blanketní</a:t>
            </a:r>
            <a:r>
              <a:rPr lang="cs-CZ" dirty="0"/>
              <a:t> odvolání“), správce daně vyzve k odstranění vad odvolání</a:t>
            </a:r>
          </a:p>
          <a:p>
            <a:endParaRPr lang="cs-CZ" dirty="0"/>
          </a:p>
          <a:p>
            <a:r>
              <a:rPr lang="cs-CZ" dirty="0"/>
              <a:t>V případě odstranění vad se na odvolání hledí, jako by bylo podáno řádně a včas</a:t>
            </a:r>
          </a:p>
          <a:p>
            <a:pPr lvl="1"/>
            <a:r>
              <a:rPr lang="cs-CZ" dirty="0"/>
              <a:t>Správce daně stanoví lhůtu k odstranění vad, v této lhůtě je nutné vady odstranit</a:t>
            </a:r>
          </a:p>
        </p:txBody>
      </p:sp>
      <p:sp>
        <p:nvSpPr>
          <p:cNvPr id="4" name="Zástupný symbol pro datum 3">
            <a:extLst>
              <a:ext uri="{FF2B5EF4-FFF2-40B4-BE49-F238E27FC236}">
                <a16:creationId xmlns:a16="http://schemas.microsoft.com/office/drawing/2014/main" id="{C1A2A166-12C2-4EDE-AB57-83089BA4DBA1}"/>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5499404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9D1B22-68C1-44C9-BF49-DA1D2429A155}"/>
              </a:ext>
            </a:extLst>
          </p:cNvPr>
          <p:cNvSpPr>
            <a:spLocks noGrp="1"/>
          </p:cNvSpPr>
          <p:nvPr>
            <p:ph type="title"/>
          </p:nvPr>
        </p:nvSpPr>
        <p:spPr/>
        <p:txBody>
          <a:bodyPr/>
          <a:lstStyle/>
          <a:p>
            <a:r>
              <a:rPr lang="cs-CZ" dirty="0"/>
              <a:t>Postup prvoinstančního správce daně</a:t>
            </a:r>
          </a:p>
        </p:txBody>
      </p:sp>
      <p:sp>
        <p:nvSpPr>
          <p:cNvPr id="3" name="Zástupný obsah 2">
            <a:extLst>
              <a:ext uri="{FF2B5EF4-FFF2-40B4-BE49-F238E27FC236}">
                <a16:creationId xmlns:a16="http://schemas.microsoft.com/office/drawing/2014/main" id="{D452A027-56F7-4A68-9C16-CCA9C32BA8A3}"/>
              </a:ext>
            </a:extLst>
          </p:cNvPr>
          <p:cNvSpPr>
            <a:spLocks noGrp="1"/>
          </p:cNvSpPr>
          <p:nvPr>
            <p:ph idx="1"/>
          </p:nvPr>
        </p:nvSpPr>
        <p:spPr/>
        <p:txBody>
          <a:bodyPr/>
          <a:lstStyle/>
          <a:p>
            <a:r>
              <a:rPr lang="cs-CZ" dirty="0"/>
              <a:t>1. plná </a:t>
            </a:r>
            <a:r>
              <a:rPr lang="cs-CZ" dirty="0" err="1"/>
              <a:t>autoremedura</a:t>
            </a:r>
            <a:endParaRPr lang="cs-CZ" dirty="0"/>
          </a:p>
          <a:p>
            <a:r>
              <a:rPr lang="cs-CZ" dirty="0"/>
              <a:t>2. částečná </a:t>
            </a:r>
            <a:r>
              <a:rPr lang="cs-CZ" dirty="0" err="1"/>
              <a:t>autoremedura</a:t>
            </a:r>
            <a:endParaRPr lang="cs-CZ" dirty="0"/>
          </a:p>
          <a:p>
            <a:r>
              <a:rPr lang="cs-CZ" dirty="0"/>
              <a:t>3. zamítnutí odvolání a zastaví odvolací řízení</a:t>
            </a:r>
          </a:p>
          <a:p>
            <a:r>
              <a:rPr lang="cs-CZ" dirty="0"/>
              <a:t>4. postoupení odvolacímu orgánu se stanoviskem k odvolání</a:t>
            </a:r>
          </a:p>
        </p:txBody>
      </p:sp>
      <p:sp>
        <p:nvSpPr>
          <p:cNvPr id="4" name="Zástupný symbol pro datum 3">
            <a:extLst>
              <a:ext uri="{FF2B5EF4-FFF2-40B4-BE49-F238E27FC236}">
                <a16:creationId xmlns:a16="http://schemas.microsoft.com/office/drawing/2014/main" id="{BF0AB72C-7D21-4F08-90F9-02E311FEDD2A}"/>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154343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2F580E-9E58-40E8-8B17-F18C8DC6A29A}"/>
              </a:ext>
            </a:extLst>
          </p:cNvPr>
          <p:cNvSpPr>
            <a:spLocks noGrp="1"/>
          </p:cNvSpPr>
          <p:nvPr>
            <p:ph type="title"/>
          </p:nvPr>
        </p:nvSpPr>
        <p:spPr/>
        <p:txBody>
          <a:bodyPr/>
          <a:lstStyle/>
          <a:p>
            <a:r>
              <a:rPr lang="cs-CZ" dirty="0"/>
              <a:t>Rozhodnutí o odvolání</a:t>
            </a:r>
          </a:p>
        </p:txBody>
      </p:sp>
      <p:sp>
        <p:nvSpPr>
          <p:cNvPr id="3" name="Zástupný obsah 2">
            <a:extLst>
              <a:ext uri="{FF2B5EF4-FFF2-40B4-BE49-F238E27FC236}">
                <a16:creationId xmlns:a16="http://schemas.microsoft.com/office/drawing/2014/main" id="{B1825009-C975-4024-ADA7-4AC7FF5E68FF}"/>
              </a:ext>
            </a:extLst>
          </p:cNvPr>
          <p:cNvSpPr>
            <a:spLocks noGrp="1"/>
          </p:cNvSpPr>
          <p:nvPr>
            <p:ph idx="1"/>
          </p:nvPr>
        </p:nvSpPr>
        <p:spPr/>
        <p:txBody>
          <a:bodyPr>
            <a:normAutofit/>
          </a:bodyPr>
          <a:lstStyle/>
          <a:p>
            <a:r>
              <a:rPr lang="cs-CZ" dirty="0"/>
              <a:t>Odvolací orgán</a:t>
            </a:r>
          </a:p>
          <a:p>
            <a:pPr lvl="1"/>
            <a:r>
              <a:rPr lang="cs-CZ" dirty="0"/>
              <a:t>a) napadené rozhodnutí změní,</a:t>
            </a:r>
          </a:p>
          <a:p>
            <a:pPr lvl="1"/>
            <a:r>
              <a:rPr lang="cs-CZ" dirty="0"/>
              <a:t>b) napadené rozhodnutí zruší a zastaví řízení, nebo</a:t>
            </a:r>
          </a:p>
          <a:p>
            <a:pPr lvl="1"/>
            <a:r>
              <a:rPr lang="cs-CZ" dirty="0"/>
              <a:t>c) odvolání zamítne a napadené rozhodnutí potvrdí.</a:t>
            </a:r>
          </a:p>
          <a:p>
            <a:pPr lvl="1"/>
            <a:r>
              <a:rPr lang="cs-CZ" dirty="0"/>
              <a:t>=&gt; DŘ neumožňuje zrušení prvoinstančního rozhodnutí a vrácení prvoinstančnímu správci daně k novému rozhodnutí</a:t>
            </a:r>
          </a:p>
          <a:p>
            <a:r>
              <a:rPr lang="cs-CZ" dirty="0"/>
              <a:t>V odůvodnění rozhodnutí o odvolání musí být vypořádány všechny důvody, v nichž odvolatel spatřuje nesprávnosti nebo nezákonnosti napadeného rozhodnutí.</a:t>
            </a:r>
          </a:p>
          <a:p>
            <a:r>
              <a:rPr lang="cs-CZ" dirty="0"/>
              <a:t>Proti rozhodnutí odvolacího orgánu se nelze dále odvolat.</a:t>
            </a:r>
          </a:p>
        </p:txBody>
      </p:sp>
      <p:sp>
        <p:nvSpPr>
          <p:cNvPr id="4" name="Zástupný symbol pro datum 3">
            <a:extLst>
              <a:ext uri="{FF2B5EF4-FFF2-40B4-BE49-F238E27FC236}">
                <a16:creationId xmlns:a16="http://schemas.microsoft.com/office/drawing/2014/main" id="{93A3F16A-C0F9-4E0C-B12C-2D7A9D3D1266}"/>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12384595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725A49-5BF8-49E1-A81D-53DA61F396B3}"/>
              </a:ext>
            </a:extLst>
          </p:cNvPr>
          <p:cNvSpPr>
            <a:spLocks noGrp="1"/>
          </p:cNvSpPr>
          <p:nvPr>
            <p:ph type="title"/>
          </p:nvPr>
        </p:nvSpPr>
        <p:spPr/>
        <p:txBody>
          <a:bodyPr/>
          <a:lstStyle/>
          <a:p>
            <a:r>
              <a:rPr lang="cs-CZ" dirty="0"/>
              <a:t>Obnova řízení</a:t>
            </a:r>
          </a:p>
        </p:txBody>
      </p:sp>
      <p:sp>
        <p:nvSpPr>
          <p:cNvPr id="3" name="Zástupný obsah 2">
            <a:extLst>
              <a:ext uri="{FF2B5EF4-FFF2-40B4-BE49-F238E27FC236}">
                <a16:creationId xmlns:a16="http://schemas.microsoft.com/office/drawing/2014/main" id="{14480161-D01A-463B-8CA9-42DC04D2487C}"/>
              </a:ext>
            </a:extLst>
          </p:cNvPr>
          <p:cNvSpPr>
            <a:spLocks noGrp="1"/>
          </p:cNvSpPr>
          <p:nvPr>
            <p:ph idx="1"/>
          </p:nvPr>
        </p:nvSpPr>
        <p:spPr/>
        <p:txBody>
          <a:bodyPr>
            <a:normAutofit fontScale="92500" lnSpcReduction="20000"/>
          </a:bodyPr>
          <a:lstStyle/>
          <a:p>
            <a:r>
              <a:rPr lang="cs-CZ" dirty="0"/>
              <a:t>Řízení ukončené </a:t>
            </a:r>
            <a:r>
              <a:rPr lang="cs-CZ" u="sng" dirty="0"/>
              <a:t>pravomocným</a:t>
            </a:r>
            <a:r>
              <a:rPr lang="cs-CZ" dirty="0"/>
              <a:t> rozhodnutím správce daně se obnoví na návrh příjemce rozhodnutí, nebo z moci úřední, jestliže</a:t>
            </a:r>
          </a:p>
          <a:p>
            <a:pPr lvl="1"/>
            <a:r>
              <a:rPr lang="cs-CZ" dirty="0"/>
              <a:t>a) vyšly najevo nové skutečnosti nebo důkazy, které nemohly být bez zavinění příjemce rozhodnutí nebo správce daně uplatněny v řízení již dříve a mohly mít podstatný vliv na výrok rozhodnutí,</a:t>
            </a:r>
          </a:p>
          <a:p>
            <a:pPr lvl="1"/>
            <a:r>
              <a:rPr lang="cs-CZ" dirty="0"/>
              <a:t>b) rozhodnutí bylo učiněno na základě padělaného nebo pozměněného dokladu anebo dokladu obsahujícího nepravdivé údaje, křivé výpovědi svědka nebo nepravdivého znaleckého posudku,</a:t>
            </a:r>
          </a:p>
          <a:p>
            <a:pPr lvl="1"/>
            <a:r>
              <a:rPr lang="cs-CZ" dirty="0"/>
              <a:t>c) rozhodnutí bylo dosaženo trestným činem, nebo</a:t>
            </a:r>
          </a:p>
          <a:p>
            <a:pPr lvl="1"/>
            <a:r>
              <a:rPr lang="cs-CZ" dirty="0"/>
              <a:t>d) rozhodnutí záviselo na posouzení předběžné otázky a příslušný orgán veřejné moci o ní dodatečně rozhodl jinak způsobem, který má vliv na toto rozhodnutí a jemu předcházející řízení.</a:t>
            </a:r>
          </a:p>
          <a:p>
            <a:r>
              <a:rPr lang="cs-CZ" dirty="0"/>
              <a:t>Nalézací řízení nelze obnovit z důvodů, za kterých lze podat dodatečné přiznání nebo dodatečné vyúčtování.</a:t>
            </a:r>
          </a:p>
        </p:txBody>
      </p:sp>
      <p:sp>
        <p:nvSpPr>
          <p:cNvPr id="4" name="Zástupný symbol pro datum 3">
            <a:extLst>
              <a:ext uri="{FF2B5EF4-FFF2-40B4-BE49-F238E27FC236}">
                <a16:creationId xmlns:a16="http://schemas.microsoft.com/office/drawing/2014/main" id="{4CE115F0-18A4-4D75-AECA-32081840E376}"/>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14537517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9764CC-7B23-4987-9975-DE7EA4753E1F}"/>
              </a:ext>
            </a:extLst>
          </p:cNvPr>
          <p:cNvSpPr>
            <a:spLocks noGrp="1"/>
          </p:cNvSpPr>
          <p:nvPr>
            <p:ph type="title"/>
          </p:nvPr>
        </p:nvSpPr>
        <p:spPr/>
        <p:txBody>
          <a:bodyPr/>
          <a:lstStyle/>
          <a:p>
            <a:r>
              <a:rPr lang="cs-CZ" dirty="0"/>
              <a:t>Nařízení přezkoumání rozhodnutí</a:t>
            </a:r>
          </a:p>
        </p:txBody>
      </p:sp>
      <p:sp>
        <p:nvSpPr>
          <p:cNvPr id="3" name="Zástupný obsah 2">
            <a:extLst>
              <a:ext uri="{FF2B5EF4-FFF2-40B4-BE49-F238E27FC236}">
                <a16:creationId xmlns:a16="http://schemas.microsoft.com/office/drawing/2014/main" id="{FA10F5BB-85BA-42DE-B129-DCFB8EDE2BAA}"/>
              </a:ext>
            </a:extLst>
          </p:cNvPr>
          <p:cNvSpPr>
            <a:spLocks noGrp="1"/>
          </p:cNvSpPr>
          <p:nvPr>
            <p:ph idx="1"/>
          </p:nvPr>
        </p:nvSpPr>
        <p:spPr/>
        <p:txBody>
          <a:bodyPr>
            <a:normAutofit fontScale="77500" lnSpcReduction="20000"/>
          </a:bodyPr>
          <a:lstStyle/>
          <a:p>
            <a:pPr>
              <a:lnSpc>
                <a:spcPct val="120000"/>
              </a:lnSpc>
            </a:pPr>
            <a:r>
              <a:rPr lang="cs-CZ" dirty="0"/>
              <a:t>Správce daně </a:t>
            </a:r>
            <a:r>
              <a:rPr lang="cs-CZ" u="sng" dirty="0"/>
              <a:t>z moci </a:t>
            </a:r>
            <a:r>
              <a:rPr lang="cs-CZ" dirty="0"/>
              <a:t>úřední nařídí přezkoumání rozhodnutí, jestliže po předběžném posouzení věci dojde k závěru, že rozhodnutí bylo vydáno v rozporu s právním předpisem. K vadám řízení, o nichž nelze mít důvodně za to, že mohly mít vliv na soulad napadeného rozhodnutí s právními předpisy, se nepřihlíží.</a:t>
            </a:r>
          </a:p>
          <a:p>
            <a:pPr>
              <a:lnSpc>
                <a:spcPct val="120000"/>
              </a:lnSpc>
            </a:pPr>
            <a:r>
              <a:rPr lang="cs-CZ" dirty="0"/>
              <a:t>V rozsahu, ve kterém bylo rozhodnutí vydané při správě daní přezkoumáno ve správním soudnictví, nelze nařídit přezkoumání rozhodnutí.</a:t>
            </a:r>
          </a:p>
          <a:p>
            <a:pPr>
              <a:lnSpc>
                <a:spcPct val="120000"/>
              </a:lnSpc>
            </a:pPr>
            <a:r>
              <a:rPr lang="cs-CZ" dirty="0"/>
              <a:t>Podnět k nařízení přezkoumání rozhodnutí podá u správce daně, který rozhodl v řízení v posledním stupni, kterýkoli správce daně, jakmile zjistí, že pro nařízení přezkoumání rozhodnutí jsou dány zákonné podmínky.</a:t>
            </a:r>
          </a:p>
          <a:p>
            <a:pPr>
              <a:lnSpc>
                <a:spcPct val="120000"/>
              </a:lnSpc>
            </a:pPr>
            <a:r>
              <a:rPr lang="cs-CZ" u="sng" dirty="0"/>
              <a:t>Podnět k přezkoumání rozhodnutí může podat kterákoli osoba zúčastněná na správě daní</a:t>
            </a:r>
            <a:r>
              <a:rPr lang="cs-CZ" dirty="0"/>
              <a:t>. Pokud o to osoba, která podala podnět, požádá, sdělí jí správce daně, zda shledal podnět důvodným či nikoliv.</a:t>
            </a:r>
          </a:p>
        </p:txBody>
      </p:sp>
      <p:sp>
        <p:nvSpPr>
          <p:cNvPr id="4" name="Zástupný symbol pro datum 3">
            <a:extLst>
              <a:ext uri="{FF2B5EF4-FFF2-40B4-BE49-F238E27FC236}">
                <a16:creationId xmlns:a16="http://schemas.microsoft.com/office/drawing/2014/main" id="{BB6AA098-9B62-4824-8F2C-C1E821309BD9}"/>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14533484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F0FD55-D214-4FFC-BF57-62346D38B9B0}"/>
              </a:ext>
            </a:extLst>
          </p:cNvPr>
          <p:cNvSpPr>
            <a:spLocks noGrp="1"/>
          </p:cNvSpPr>
          <p:nvPr>
            <p:ph type="title"/>
          </p:nvPr>
        </p:nvSpPr>
        <p:spPr/>
        <p:txBody>
          <a:bodyPr/>
          <a:lstStyle/>
          <a:p>
            <a:r>
              <a:rPr lang="cs-CZ" dirty="0"/>
              <a:t>Podmínky pro přezkoumání rozhodnutí</a:t>
            </a:r>
          </a:p>
        </p:txBody>
      </p:sp>
      <p:sp>
        <p:nvSpPr>
          <p:cNvPr id="3" name="Zástupný obsah 2">
            <a:extLst>
              <a:ext uri="{FF2B5EF4-FFF2-40B4-BE49-F238E27FC236}">
                <a16:creationId xmlns:a16="http://schemas.microsoft.com/office/drawing/2014/main" id="{4B9E41C1-2DAE-4186-9515-86307F77AF69}"/>
              </a:ext>
            </a:extLst>
          </p:cNvPr>
          <p:cNvSpPr>
            <a:spLocks noGrp="1"/>
          </p:cNvSpPr>
          <p:nvPr>
            <p:ph idx="1"/>
          </p:nvPr>
        </p:nvSpPr>
        <p:spPr/>
        <p:txBody>
          <a:bodyPr>
            <a:normAutofit/>
          </a:bodyPr>
          <a:lstStyle/>
          <a:p>
            <a:r>
              <a:rPr lang="cs-CZ" dirty="0"/>
              <a:t>Přezkoumání rozhodnutí lze nařídit, pokud neuplynula lhůta</a:t>
            </a:r>
          </a:p>
          <a:p>
            <a:r>
              <a:rPr lang="cs-CZ" dirty="0"/>
              <a:t>a) pro stanovení daně, jde-li o rozhodnutí o stanovení daně,</a:t>
            </a:r>
          </a:p>
          <a:p>
            <a:r>
              <a:rPr lang="cs-CZ" dirty="0"/>
              <a:t>b) pro placení daně, jde-li o rozhodnutí vydané v řízení při placení daní,</a:t>
            </a:r>
          </a:p>
          <a:p>
            <a:r>
              <a:rPr lang="cs-CZ" dirty="0"/>
              <a:t>c) 3 let ode dne právní moci tohoto rozhodnutí, jde-li o</a:t>
            </a:r>
          </a:p>
          <a:p>
            <a:pPr lvl="1"/>
            <a:r>
              <a:rPr lang="cs-CZ" dirty="0"/>
              <a:t>1. jiné rozhodnutí než podle písmene a) nebo b),</a:t>
            </a:r>
          </a:p>
          <a:p>
            <a:pPr lvl="1"/>
            <a:r>
              <a:rPr lang="cs-CZ" dirty="0"/>
              <a:t>2. nařízení z důvodu možného zrušení rozhodnutí o stanovení daně, které nabylo právní moci po uplynutí lhůty pro stanovení daně,</a:t>
            </a:r>
          </a:p>
          <a:p>
            <a:pPr lvl="1"/>
            <a:r>
              <a:rPr lang="cs-CZ" dirty="0"/>
              <a:t>3. nařízení z důvodu možného zrušení rozhodnutí vydaného při placení daní, které nabylo právní moci po uplynutí lhůty pro placení daně.</a:t>
            </a:r>
          </a:p>
        </p:txBody>
      </p:sp>
      <p:sp>
        <p:nvSpPr>
          <p:cNvPr id="4" name="Zástupný symbol pro datum 3">
            <a:extLst>
              <a:ext uri="{FF2B5EF4-FFF2-40B4-BE49-F238E27FC236}">
                <a16:creationId xmlns:a16="http://schemas.microsoft.com/office/drawing/2014/main" id="{A7234B51-2091-460D-AFE5-C51562EE24E4}"/>
              </a:ext>
            </a:extLst>
          </p:cNvPr>
          <p:cNvSpPr>
            <a:spLocks noGrp="1"/>
          </p:cNvSpPr>
          <p:nvPr>
            <p:ph type="dt" sz="half" idx="10"/>
          </p:nvPr>
        </p:nvSpPr>
        <p:spPr/>
        <p:txBody>
          <a:bodyPr/>
          <a:lstStyle/>
          <a:p>
            <a:pPr rtl="0"/>
            <a:fld id="{9E25B38F-3440-48E9-8BA6-B9B0E297B628}" type="datetime1">
              <a:rPr lang="cs-CZ" smtClean="0"/>
              <a:t>21.03.2022</a:t>
            </a:fld>
            <a:endParaRPr lang="en-US" dirty="0"/>
          </a:p>
        </p:txBody>
      </p:sp>
    </p:spTree>
    <p:extLst>
      <p:ext uri="{BB962C8B-B14F-4D97-AF65-F5344CB8AC3E}">
        <p14:creationId xmlns:p14="http://schemas.microsoft.com/office/powerpoint/2010/main" val="34827675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84A7B7-1D41-4D1B-8DE3-08C9F4A19637}"/>
              </a:ext>
            </a:extLst>
          </p:cNvPr>
          <p:cNvSpPr>
            <a:spLocks noGrp="1"/>
          </p:cNvSpPr>
          <p:nvPr>
            <p:ph type="title"/>
          </p:nvPr>
        </p:nvSpPr>
        <p:spPr/>
        <p:txBody>
          <a:bodyPr/>
          <a:lstStyle/>
          <a:p>
            <a:r>
              <a:rPr lang="cs-CZ" dirty="0"/>
              <a:t>Prejudiciální přezkum rozhodnutí</a:t>
            </a:r>
          </a:p>
        </p:txBody>
      </p:sp>
      <p:sp>
        <p:nvSpPr>
          <p:cNvPr id="3" name="Zástupný obsah 2">
            <a:extLst>
              <a:ext uri="{FF2B5EF4-FFF2-40B4-BE49-F238E27FC236}">
                <a16:creationId xmlns:a16="http://schemas.microsoft.com/office/drawing/2014/main" id="{79C49767-39B6-4957-912D-CF000AF1C4ED}"/>
              </a:ext>
            </a:extLst>
          </p:cNvPr>
          <p:cNvSpPr>
            <a:spLocks noGrp="1"/>
          </p:cNvSpPr>
          <p:nvPr>
            <p:ph idx="1"/>
          </p:nvPr>
        </p:nvSpPr>
        <p:spPr>
          <a:xfrm>
            <a:off x="720000" y="1692002"/>
            <a:ext cx="10753200" cy="4787998"/>
          </a:xfrm>
        </p:spPr>
        <p:txBody>
          <a:bodyPr>
            <a:normAutofit fontScale="92500" lnSpcReduction="10000"/>
          </a:bodyPr>
          <a:lstStyle/>
          <a:p>
            <a:pPr>
              <a:lnSpc>
                <a:spcPct val="100000"/>
              </a:lnSpc>
            </a:pPr>
            <a:r>
              <a:rPr lang="cs-CZ" sz="2000" dirty="0"/>
              <a:t>Domáhá-li se navrhovatel ve správním soudnictví zrušení rozhodnutí vydaného správcem daně, může jej správce daně uspokojit změnou nebo zrušením tohoto rozhodnutí v přezkumném řízení.</a:t>
            </a:r>
          </a:p>
          <a:p>
            <a:pPr>
              <a:lnSpc>
                <a:spcPct val="100000"/>
              </a:lnSpc>
            </a:pPr>
            <a:r>
              <a:rPr lang="cs-CZ" sz="2000" dirty="0"/>
              <a:t>Přezkumné řízení směřující k uspokojení navrhovatele ve správním soudnictví provede správce daně, který ve věci rozhodl v posledním stupni; ustanovení o nařízení přezkoumání rozhodnutí se nepoužijí.</a:t>
            </a:r>
          </a:p>
          <a:p>
            <a:pPr>
              <a:lnSpc>
                <a:spcPct val="100000"/>
              </a:lnSpc>
            </a:pPr>
            <a:r>
              <a:rPr lang="cs-CZ" sz="2000" dirty="0"/>
              <a:t>K novým skutečnostem a návrhům na provedení nových důkazních prostředků, které navrhovatel ve své žalobě neuvedl, správce daně v rámci přezkumného řízení směřujícího k uspokojení navrhovatele ve správním soudnictví nepřihlíží.</a:t>
            </a:r>
          </a:p>
          <a:p>
            <a:pPr>
              <a:lnSpc>
                <a:spcPct val="100000"/>
              </a:lnSpc>
            </a:pPr>
            <a:r>
              <a:rPr lang="cs-CZ" sz="2000" dirty="0"/>
              <a:t>V rámci přezkumného řízení směřujícího k uspokojení navrhovatele ve správním soudnictví </a:t>
            </a:r>
            <a:r>
              <a:rPr lang="cs-CZ" sz="2000" u="sng" dirty="0"/>
              <a:t>nelze změnit rozhodnutí v neprospěch navrhovatele</a:t>
            </a:r>
            <a:r>
              <a:rPr lang="cs-CZ" sz="2000" dirty="0"/>
              <a:t>.</a:t>
            </a:r>
          </a:p>
          <a:p>
            <a:pPr>
              <a:lnSpc>
                <a:spcPct val="100000"/>
              </a:lnSpc>
            </a:pPr>
            <a:r>
              <a:rPr lang="cs-CZ" sz="2000" dirty="0"/>
              <a:t>Proti rozhodnutí vydanému v rámci přezkumného řízení směřujícího k uspokojení navrhovatele ve správním soudnictví nelze uplatnit opravné prostředky.</a:t>
            </a:r>
          </a:p>
          <a:p>
            <a:pPr>
              <a:lnSpc>
                <a:spcPct val="100000"/>
              </a:lnSpc>
            </a:pPr>
            <a:r>
              <a:rPr lang="cs-CZ" sz="2000" dirty="0"/>
              <a:t>Dojde-li v řízení o kasační stížnosti ve správním soudnictví ke zrušení pravomocného rozhodnutí krajského soudu, na jehož základě bylo správcem daně vydáno nové rozhodnutí ve věci v souladu s právním názorem krajského soudu, stává se toto rozhodnutí neúčinným dnem nabytí právní moci nového rozhodnutí krajského soudu, kterým je žaloba zamítnuta nebo ve kterém dojde ke změně právního názoru oproti zrušenému pravomocnému rozhodnutí krajského soudu.</a:t>
            </a:r>
          </a:p>
        </p:txBody>
      </p:sp>
    </p:spTree>
    <p:extLst>
      <p:ext uri="{BB962C8B-B14F-4D97-AF65-F5344CB8AC3E}">
        <p14:creationId xmlns:p14="http://schemas.microsoft.com/office/powerpoint/2010/main" val="3381790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Daňové tvrzení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Deklarace daňové povinnosti nebo rozhodných skutečností</a:t>
            </a:r>
          </a:p>
          <a:p>
            <a:r>
              <a:rPr lang="cs-CZ" dirty="0"/>
              <a:t>Finančněprávní akt daňového subjektu</a:t>
            </a:r>
          </a:p>
          <a:p>
            <a:r>
              <a:rPr lang="cs-CZ" dirty="0"/>
              <a:t>Výsledek procesu </a:t>
            </a:r>
            <a:r>
              <a:rPr lang="cs-CZ" dirty="0" err="1"/>
              <a:t>autoaplikace</a:t>
            </a:r>
            <a:endParaRPr lang="cs-CZ" dirty="0"/>
          </a:p>
          <a:p>
            <a:endParaRPr lang="cs-CZ" dirty="0"/>
          </a:p>
          <a:p>
            <a:r>
              <a:rPr lang="cs-CZ" dirty="0"/>
              <a:t>Druhy daňových tvrzení:</a:t>
            </a:r>
          </a:p>
          <a:p>
            <a:pPr lvl="1"/>
            <a:r>
              <a:rPr lang="cs-CZ" dirty="0"/>
              <a:t>Řádné </a:t>
            </a:r>
          </a:p>
          <a:p>
            <a:pPr lvl="1"/>
            <a:r>
              <a:rPr lang="cs-CZ" dirty="0"/>
              <a:t>Opravné </a:t>
            </a:r>
          </a:p>
          <a:p>
            <a:pPr lvl="1"/>
            <a:r>
              <a:rPr lang="cs-CZ" dirty="0"/>
              <a:t>Dodatečné</a:t>
            </a:r>
          </a:p>
          <a:p>
            <a:endParaRPr lang="cs-CZ" dirty="0"/>
          </a:p>
          <a:p>
            <a:r>
              <a:rPr lang="cs-CZ" dirty="0"/>
              <a:t>Typy tvrzení:</a:t>
            </a:r>
          </a:p>
          <a:p>
            <a:pPr lvl="1"/>
            <a:r>
              <a:rPr lang="cs-CZ" dirty="0"/>
              <a:t>Přiznání</a:t>
            </a:r>
          </a:p>
          <a:p>
            <a:pPr lvl="1"/>
            <a:r>
              <a:rPr lang="cs-CZ" dirty="0"/>
              <a:t>Hlášení</a:t>
            </a:r>
          </a:p>
          <a:p>
            <a:pPr lvl="1"/>
            <a:r>
              <a:rPr lang="cs-CZ" dirty="0"/>
              <a:t>Vyúčtování</a:t>
            </a:r>
          </a:p>
          <a:p>
            <a:endParaRPr lang="cs-CZ" dirty="0"/>
          </a:p>
        </p:txBody>
      </p:sp>
    </p:spTree>
    <p:extLst>
      <p:ext uri="{BB962C8B-B14F-4D97-AF65-F5344CB8AC3E}">
        <p14:creationId xmlns:p14="http://schemas.microsoft.com/office/powerpoint/2010/main" val="178661783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A0C71AE-FB26-40BF-A1FB-D3D35287126B}"/>
              </a:ext>
            </a:extLst>
          </p:cNvPr>
          <p:cNvSpPr>
            <a:spLocks noGrp="1"/>
          </p:cNvSpPr>
          <p:nvPr>
            <p:ph type="title"/>
          </p:nvPr>
        </p:nvSpPr>
        <p:spPr>
          <a:xfrm>
            <a:off x="720000" y="720000"/>
            <a:ext cx="10753200" cy="3394800"/>
          </a:xfrm>
        </p:spPr>
        <p:txBody>
          <a:bodyPr/>
          <a:lstStyle/>
          <a:p>
            <a:br>
              <a:rPr lang="cs-CZ" dirty="0"/>
            </a:br>
            <a:br>
              <a:rPr lang="cs-CZ" dirty="0"/>
            </a:br>
            <a:br>
              <a:rPr lang="cs-CZ" dirty="0"/>
            </a:br>
            <a:br>
              <a:rPr lang="cs-CZ" dirty="0"/>
            </a:br>
            <a:br>
              <a:rPr lang="cs-CZ" dirty="0"/>
            </a:br>
            <a:r>
              <a:rPr lang="cs-CZ" dirty="0"/>
              <a:t>Děkuji za pozornost!</a:t>
            </a:r>
          </a:p>
        </p:txBody>
      </p:sp>
    </p:spTree>
    <p:extLst>
      <p:ext uri="{BB962C8B-B14F-4D97-AF65-F5344CB8AC3E}">
        <p14:creationId xmlns:p14="http://schemas.microsoft.com/office/powerpoint/2010/main" val="296487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1. Vyměřovací řízení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Vždy řízení vedoucí k </a:t>
            </a:r>
            <a:r>
              <a:rPr lang="cs-CZ" u="sng" dirty="0"/>
              <a:t>prvnímu</a:t>
            </a:r>
            <a:r>
              <a:rPr lang="cs-CZ" dirty="0"/>
              <a:t> stanovení daně (i po lhůtě…)</a:t>
            </a:r>
          </a:p>
          <a:p>
            <a:endParaRPr lang="cs-CZ" dirty="0"/>
          </a:p>
          <a:p>
            <a:r>
              <a:rPr lang="cs-CZ" dirty="0"/>
              <a:t>Povinnost podat daňové přiznání</a:t>
            </a:r>
          </a:p>
          <a:p>
            <a:pPr lvl="1"/>
            <a:r>
              <a:rPr lang="cs-CZ" dirty="0"/>
              <a:t>Kdy vzniká?</a:t>
            </a:r>
          </a:p>
          <a:p>
            <a:pPr lvl="1"/>
            <a:r>
              <a:rPr lang="cs-CZ" dirty="0"/>
              <a:t>Co obsahuje?</a:t>
            </a:r>
          </a:p>
          <a:p>
            <a:pPr lvl="1"/>
            <a:r>
              <a:rPr lang="cs-CZ" dirty="0"/>
              <a:t>Do kdy musí být splněna?</a:t>
            </a:r>
          </a:p>
        </p:txBody>
      </p:sp>
    </p:spTree>
    <p:extLst>
      <p:ext uri="{BB962C8B-B14F-4D97-AF65-F5344CB8AC3E}">
        <p14:creationId xmlns:p14="http://schemas.microsoft.com/office/powerpoint/2010/main" val="3715704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733417-191C-4EA0-B0C6-6AAEE784CA20}"/>
              </a:ext>
            </a:extLst>
          </p:cNvPr>
          <p:cNvSpPr>
            <a:spLocks noGrp="1"/>
          </p:cNvSpPr>
          <p:nvPr>
            <p:ph type="title"/>
          </p:nvPr>
        </p:nvSpPr>
        <p:spPr/>
        <p:txBody>
          <a:bodyPr/>
          <a:lstStyle/>
          <a:p>
            <a:r>
              <a:rPr lang="cs-CZ" dirty="0"/>
              <a:t>Řádné daňové tvrzení</a:t>
            </a:r>
          </a:p>
        </p:txBody>
      </p:sp>
      <p:sp>
        <p:nvSpPr>
          <p:cNvPr id="3" name="Zástupný obsah 2">
            <a:extLst>
              <a:ext uri="{FF2B5EF4-FFF2-40B4-BE49-F238E27FC236}">
                <a16:creationId xmlns:a16="http://schemas.microsoft.com/office/drawing/2014/main" id="{6E78EF4B-6B51-480F-8C0D-C6A6B592A908}"/>
              </a:ext>
            </a:extLst>
          </p:cNvPr>
          <p:cNvSpPr>
            <a:spLocks noGrp="1"/>
          </p:cNvSpPr>
          <p:nvPr>
            <p:ph idx="1"/>
          </p:nvPr>
        </p:nvSpPr>
        <p:spPr/>
        <p:txBody>
          <a:bodyPr/>
          <a:lstStyle/>
          <a:p>
            <a:r>
              <a:rPr lang="cs-CZ" dirty="0"/>
              <a:t>Musí podat každý daňový subjekt, kterému je stanovena povinnost zákonem, nebo který byl vyzván správcem daně</a:t>
            </a:r>
          </a:p>
          <a:p>
            <a:r>
              <a:rPr lang="cs-CZ" dirty="0" err="1"/>
              <a:t>Autoaplikace</a:t>
            </a:r>
            <a:r>
              <a:rPr lang="cs-CZ" dirty="0"/>
              <a:t> - Daňový subjekt je povinen </a:t>
            </a:r>
            <a:r>
              <a:rPr lang="cs-CZ" b="1" dirty="0"/>
              <a:t>sám</a:t>
            </a:r>
            <a:r>
              <a:rPr lang="cs-CZ" dirty="0"/>
              <a:t> vyčíslit daň a uvést předepsané údaje, jakož i další okolnosti rozhodné pro vyměření daně</a:t>
            </a:r>
          </a:p>
          <a:p>
            <a:r>
              <a:rPr lang="cs-CZ" dirty="0"/>
              <a:t>Lhůta pro podání dle délky zdaňovacího období (§ 136 DŘ)</a:t>
            </a:r>
          </a:p>
          <a:p>
            <a:pPr lvl="1"/>
            <a:r>
              <a:rPr lang="cs-CZ" dirty="0"/>
              <a:t>Speciální úpravu stanoví hmotněprávní předpisy</a:t>
            </a:r>
          </a:p>
        </p:txBody>
      </p:sp>
    </p:spTree>
    <p:extLst>
      <p:ext uri="{BB962C8B-B14F-4D97-AF65-F5344CB8AC3E}">
        <p14:creationId xmlns:p14="http://schemas.microsoft.com/office/powerpoint/2010/main" val="84277077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1216</TotalTime>
  <Words>4528</Words>
  <Application>Microsoft Office PowerPoint</Application>
  <PresentationFormat>Širokoúhlá obrazovka</PresentationFormat>
  <Paragraphs>477</Paragraphs>
  <Slides>70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70</vt:i4>
      </vt:variant>
    </vt:vector>
  </HeadingPairs>
  <TitlesOfParts>
    <vt:vector size="74" baseType="lpstr">
      <vt:lpstr>Arial</vt:lpstr>
      <vt:lpstr>Tahoma</vt:lpstr>
      <vt:lpstr>Wingdings</vt:lpstr>
      <vt:lpstr>Prezentace_MU_CZ</vt:lpstr>
      <vt:lpstr>Daňové řízení: Nalézací řízení, inkasní řízení, opravné prostředky</vt:lpstr>
      <vt:lpstr>Daňové řízení x daňový proces</vt:lpstr>
      <vt:lpstr>Dílčí řízení daňového řízení</vt:lpstr>
      <vt:lpstr>Specifika daňového řízení</vt:lpstr>
      <vt:lpstr>    Nalézací řízení</vt:lpstr>
      <vt:lpstr>Nalézací řízení</vt:lpstr>
      <vt:lpstr>Daňové tvrzení</vt:lpstr>
      <vt:lpstr>1. Vyměřovací řízení</vt:lpstr>
      <vt:lpstr>Řádné daňové tvrzení</vt:lpstr>
      <vt:lpstr>Opravné daňové tvrzení</vt:lpstr>
      <vt:lpstr>Vyměření daně</vt:lpstr>
      <vt:lpstr>Vyměření daně</vt:lpstr>
      <vt:lpstr>2. Doměřovací řízení</vt:lpstr>
      <vt:lpstr>Dodatečné daňové přiznání</vt:lpstr>
      <vt:lpstr>Doměření daně</vt:lpstr>
      <vt:lpstr>    Nalézací řízení – specifika, průběh</vt:lpstr>
      <vt:lpstr>Výzva k podání daňového tvrzení</vt:lpstr>
      <vt:lpstr>Daňové tvrzení v zahájeném řízení</vt:lpstr>
      <vt:lpstr>Zaokrouhlování</vt:lpstr>
      <vt:lpstr>Rozhodnutí o stanovení daně</vt:lpstr>
      <vt:lpstr>Lhůta pro stanovení daně a nalézací řízení</vt:lpstr>
      <vt:lpstr>    Kontrolní a ověřovací správa</vt:lpstr>
      <vt:lpstr>Kontrolní a vyhledávací postupy</vt:lpstr>
      <vt:lpstr>Vyhledávací postupy x kontrolní postupy</vt:lpstr>
      <vt:lpstr>Vyhledávací postupy</vt:lpstr>
      <vt:lpstr>Kontrolní postupy</vt:lpstr>
      <vt:lpstr>    Dokazování</vt:lpstr>
      <vt:lpstr>Důkazní břemeno</vt:lpstr>
      <vt:lpstr>Dokazování</vt:lpstr>
      <vt:lpstr>Správce daně prokazuje</vt:lpstr>
      <vt:lpstr>Kooperace na dokazování</vt:lpstr>
      <vt:lpstr>Důkazní prostředky</vt:lpstr>
      <vt:lpstr>Důkazní prostředky</vt:lpstr>
      <vt:lpstr>Neunesení důkazního břemene</vt:lpstr>
      <vt:lpstr>Stanovení daně podle pomůcek</vt:lpstr>
      <vt:lpstr>    Inkasní řízení </vt:lpstr>
      <vt:lpstr>Inkasní řízení</vt:lpstr>
      <vt:lpstr>Evidence daní</vt:lpstr>
      <vt:lpstr>Pořadí úhrady daně</vt:lpstr>
      <vt:lpstr>Vratitelný přeplatek</vt:lpstr>
      <vt:lpstr>Posečkání</vt:lpstr>
      <vt:lpstr>Posečkání</vt:lpstr>
      <vt:lpstr>Odpis nedoplatku pro nedobytnost</vt:lpstr>
      <vt:lpstr>Námitka</vt:lpstr>
      <vt:lpstr>Lhůta pro placení daně</vt:lpstr>
      <vt:lpstr>Lhůta pro placení daně</vt:lpstr>
      <vt:lpstr>Vybírání daní</vt:lpstr>
      <vt:lpstr>Vybírání daní</vt:lpstr>
      <vt:lpstr>Den platby</vt:lpstr>
      <vt:lpstr>Zajištění daní</vt:lpstr>
      <vt:lpstr>Zajišťovací příkaz</vt:lpstr>
      <vt:lpstr>Zajišťovací příkaz</vt:lpstr>
      <vt:lpstr>Zástavní právo</vt:lpstr>
      <vt:lpstr>Ručení</vt:lpstr>
      <vt:lpstr>     Daňová exekuce</vt:lpstr>
      <vt:lpstr>Způsoby vymáhání nedoplatků</vt:lpstr>
      <vt:lpstr>Exekuční titul</vt:lpstr>
      <vt:lpstr>Daňová exekuce</vt:lpstr>
      <vt:lpstr>     Opravné a dozorčí prostředky</vt:lpstr>
      <vt:lpstr>Opravné a dozorčí prostředky</vt:lpstr>
      <vt:lpstr>Odvolací řízení</vt:lpstr>
      <vt:lpstr>Dispozice s odvoláním</vt:lpstr>
      <vt:lpstr>Náležitosti odvolání</vt:lpstr>
      <vt:lpstr>Postup prvoinstančního správce daně</vt:lpstr>
      <vt:lpstr>Rozhodnutí o odvolání</vt:lpstr>
      <vt:lpstr>Obnova řízení</vt:lpstr>
      <vt:lpstr>Nařízení přezkoumání rozhodnutí</vt:lpstr>
      <vt:lpstr>Podmínky pro přezkoumání rozhodnutí</vt:lpstr>
      <vt:lpstr>Prejudiciální přezkum rozhodnutí</vt:lpstr>
      <vt:lpstr>     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poskytování dotací</dc:title>
  <dc:creator>JN</dc:creator>
  <cp:lastModifiedBy>Jan Neckář</cp:lastModifiedBy>
  <cp:revision>39</cp:revision>
  <cp:lastPrinted>1601-01-01T00:00:00Z</cp:lastPrinted>
  <dcterms:created xsi:type="dcterms:W3CDTF">2020-12-10T09:33:34Z</dcterms:created>
  <dcterms:modified xsi:type="dcterms:W3CDTF">2022-03-22T06:29:41Z</dcterms:modified>
</cp:coreProperties>
</file>