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4"/>
  </p:notesMasterIdLst>
  <p:handoutMasterIdLst>
    <p:handoutMasterId r:id="rId35"/>
  </p:handoutMasterIdLst>
  <p:sldIdLst>
    <p:sldId id="417" r:id="rId2"/>
    <p:sldId id="363" r:id="rId3"/>
    <p:sldId id="333" r:id="rId4"/>
    <p:sldId id="438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34" r:id="rId21"/>
    <p:sldId id="426" r:id="rId22"/>
    <p:sldId id="427" r:id="rId23"/>
    <p:sldId id="428" r:id="rId24"/>
    <p:sldId id="429" r:id="rId25"/>
    <p:sldId id="430" r:id="rId26"/>
    <p:sldId id="431" r:id="rId27"/>
    <p:sldId id="432" r:id="rId28"/>
    <p:sldId id="433" r:id="rId29"/>
    <p:sldId id="413" r:id="rId30"/>
    <p:sldId id="414" r:id="rId31"/>
    <p:sldId id="415" r:id="rId32"/>
    <p:sldId id="416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E073D81-7F89-49E6-8CFA-19965D4F60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819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E121977-6D23-4DB5-87E3-5E2552042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2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9295B-1745-4444-95A3-3FE1A9620F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79A0E-9853-44AB-A188-6C63378B4E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0AE65-085A-43CA-A1D8-6B2866DC0C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F6752-26AF-4D51-8B7E-136BACF1D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4F63F-8DBB-4C5B-9A33-8C3CCD5510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71DC0-FD6F-4FE0-A809-ED08A4BD5E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EFFE3-7408-4723-A2BF-E543BE6378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507F9-D656-41DC-9D0E-58CFD1BF2F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4C007-D715-43B8-8A3C-4EA94073F50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9BDE6-338E-4230-8625-CA7F78D89D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D9DA80E5-6AAB-4FD3-99A0-80821C8C41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482060A-238A-428D-9AA3-8B5B4EA420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2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rozhodnutí v trestním řízení, Opravné řízení - Řádné opravné 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28.4.2022</a:t>
            </a:r>
          </a:p>
        </p:txBody>
      </p:sp>
    </p:spTree>
    <p:extLst>
      <p:ext uri="{BB962C8B-B14F-4D97-AF65-F5344CB8AC3E}">
        <p14:creationId xmlns:p14="http://schemas.microsoft.com/office/powerpoint/2010/main" val="173499572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2333625"/>
          </a:xfrm>
        </p:spPr>
        <p:txBody>
          <a:bodyPr>
            <a:normAutofit/>
          </a:bodyPr>
          <a:lstStyle/>
          <a:p>
            <a:pPr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Musí být </a:t>
            </a:r>
            <a:r>
              <a:rPr lang="cs-CZ" sz="2000" dirty="0">
                <a:solidFill>
                  <a:srgbClr val="FF9966"/>
                </a:solidFill>
              </a:rPr>
              <a:t>odůvodněno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lhůta k odůvodnění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skutečnosti a důkazy, o které se opírá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nesprávnost výroku (skutkové vady, právní vady)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chybějící výrok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95288" y="3573463"/>
            <a:ext cx="8229600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latin typeface="+mn-lt"/>
              </a:rPr>
              <a:t>Podání odvolání a jeho </a:t>
            </a:r>
            <a:r>
              <a:rPr lang="cs-CZ" sz="2000" dirty="0">
                <a:solidFill>
                  <a:srgbClr val="FF9966"/>
                </a:solidFill>
                <a:latin typeface="+mn-lt"/>
              </a:rPr>
              <a:t>účinky</a:t>
            </a:r>
            <a:r>
              <a:rPr lang="cs-CZ" sz="2000" dirty="0">
                <a:latin typeface="+mn-lt"/>
              </a:rPr>
              <a:t>: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u soudu, proti jehož rozhodnutí směřuje, ve lhůtě 8 dnů od doručení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forma podání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obsah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devolutivní účinek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7921625" cy="4530725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>
                <a:solidFill>
                  <a:srgbClr val="FF9966"/>
                </a:solidFill>
              </a:rPr>
              <a:t>Vzdání se a zpětvzetí</a:t>
            </a:r>
            <a:r>
              <a:rPr lang="cs-CZ" sz="2000" dirty="0"/>
              <a:t> odvolání: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mohou učinit všechny osoby oprávněné podat odvolání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výslovné prohlášení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omezení zpětvzetí na okamžik než se odvolací soud odebere k závěrečné poradě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soudu (vzetí na vědomí)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u soudu po podání odvolání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000" dirty="0"/>
              <a:t>Řízení u soudu prvního stupně: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odstranění nedostatků obsahu odvolání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doručení stejnopisu odvolání stranám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předložení spisů odvolacímu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není přípustná </a:t>
            </a:r>
            <a:r>
              <a:rPr lang="cs-CZ" sz="2000" dirty="0" err="1"/>
              <a:t>autoremedura</a:t>
            </a:r>
            <a:r>
              <a:rPr lang="cs-CZ" sz="2000" dirty="0"/>
              <a:t> </a:t>
            </a:r>
          </a:p>
          <a:p>
            <a:pPr lvl="1" eaLnBrk="1" hangingPunct="1">
              <a:buFontTx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Řízení u odvolacího soudu: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příslušnost odvolacího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typy jednání (veřejné a neveřejné zasedání)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přítomnost osob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přednesení odvolání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provádění důkazů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(odmítnutí, zamítnutí, přerušení trestního stíhání, zrušení rozsudku)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96752"/>
            <a:ext cx="8064500" cy="518499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Rozsah přezkumné činnosti odvolacího soudu: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odvolacího soudu odvoláním a vytýkanými vadami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přezkum pouze oddělitelných výroků a jen z hlediska vytýkaných vad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beneficium </a:t>
            </a:r>
            <a:r>
              <a:rPr lang="cs-CZ" sz="2000" dirty="0" err="1"/>
              <a:t>cohaesionis</a:t>
            </a:r>
            <a:r>
              <a:rPr lang="cs-CZ" sz="2000" dirty="0"/>
              <a:t>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zákazu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Řízení u soudu prvního stupně po vrácení věci: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závislost na druhu a způsobu rozhodnutí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potřebný rozsah nového projednání a rozhodnutí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povinnost provést všechny úkony a doplnění nařízené odvolacím soudem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právním názorem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2.    Stížnost </a:t>
            </a:r>
          </a:p>
        </p:txBody>
      </p:sp>
      <p:sp>
        <p:nvSpPr>
          <p:cNvPr id="33485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cs-CZ" sz="2000" dirty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Stížnost je řádný opravných prostředek, jímž lze napadnout usnesení v trestním řízení.</a:t>
            </a:r>
          </a:p>
          <a:p>
            <a:pPr algn="just" eaLnBrk="1" hangingPunct="1">
              <a:defRPr/>
            </a:pPr>
            <a:r>
              <a:rPr lang="cs-CZ" sz="2000" dirty="0"/>
              <a:t>Lze ji podat proti usnesení kteréhokoli orgánu činného v trestním řízení: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policejního orgánu proti každému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státního zástupce a soudu, kde to zákon výslovně připouští a kde rozhodovali v prvním stupni 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Forma stížnosti je zjednodušená oproti odvolání. </a:t>
            </a:r>
          </a:p>
          <a:p>
            <a:pPr algn="just" eaLnBrk="1" hangingPunct="1">
              <a:defRPr/>
            </a:pPr>
            <a:r>
              <a:rPr lang="cs-CZ" sz="2000" dirty="0"/>
              <a:t>Suspenzivní účinek tam, kde to zákon výslovně stanoví.</a:t>
            </a:r>
          </a:p>
          <a:p>
            <a:pPr algn="just" eaLnBrk="1" hangingPunct="1">
              <a:defRPr/>
            </a:pPr>
            <a:r>
              <a:rPr lang="cs-CZ" sz="2000" dirty="0"/>
              <a:t>Devolutivní účinek.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3926061"/>
          </a:xfrm>
        </p:spPr>
        <p:txBody>
          <a:bodyPr/>
          <a:lstStyle/>
          <a:p>
            <a:pPr algn="just">
              <a:defRPr/>
            </a:pPr>
            <a:r>
              <a:rPr lang="cs-CZ" sz="2000" dirty="0"/>
              <a:t>Oprávněné osoby: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které se usnesení přímo dotýká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která dala podnět k usnesení (ne každá)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státní zástupce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osoby, které mohou podat ve prospěch obviněného odvolání (usnesení o vazbě a o ochranném léčení)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orgán sociálně právní ochrany dětí (mladiství)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příbuzní mladistvého</a:t>
            </a:r>
          </a:p>
          <a:p>
            <a:pPr marL="320040" lvl="1" indent="-320040" algn="just">
              <a:buClr>
                <a:schemeClr val="accent1"/>
              </a:buClr>
              <a:buSzPct val="70000"/>
              <a:buFont typeface="Wingdings 2"/>
              <a:buChar char=""/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Zpětvzetí stížnosti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>
              <a:latin typeface="Microsoft Sans Serif" pitchFamily="34" charset="0"/>
            </a:endParaRPr>
          </a:p>
          <a:p>
            <a:pPr eaLnBrk="1" hangingPunct="1">
              <a:defRPr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o stížnosti: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eaLnBrk="1" hangingPunct="1">
              <a:defRPr/>
            </a:pPr>
            <a:r>
              <a:rPr lang="cs-CZ" sz="2000" dirty="0"/>
              <a:t>Podání u orgánu, proti jehož usnesení směřuje, do 3 dnů od oznámení. </a:t>
            </a:r>
          </a:p>
          <a:p>
            <a:pPr eaLnBrk="1" hangingPunct="1">
              <a:defRPr/>
            </a:pPr>
            <a:r>
              <a:rPr lang="cs-CZ" sz="2000" dirty="0"/>
              <a:t>Lze jí napadnout: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nesprávnost některého výroku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řízení, které usnesení předcházelo </a:t>
            </a:r>
          </a:p>
          <a:p>
            <a:pPr eaLnBrk="1" hangingPunct="1">
              <a:defRPr/>
            </a:pPr>
            <a:r>
              <a:rPr lang="cs-CZ" sz="2000" dirty="0" err="1"/>
              <a:t>Autoremedura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je přípustná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oprávněnou osobou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v zákonné lhůtě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stížnosti lze vyhovět v plném rozsahu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err="1"/>
              <a:t>autoremedurou</a:t>
            </a:r>
            <a:r>
              <a:rPr lang="cs-CZ" sz="2000" dirty="0"/>
              <a:t> nedojde k dotčení práv jiné strany trestního řízení </a:t>
            </a:r>
          </a:p>
          <a:p>
            <a:pPr eaLnBrk="1" hangingPunct="1">
              <a:defRPr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o stížnosti: </a:t>
            </a:r>
          </a:p>
        </p:txBody>
      </p:sp>
      <p:sp>
        <p:nvSpPr>
          <p:cNvPr id="3379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Nadřízený orgán rozhodne tak, že: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zamítne (formální či věcné důvody)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doplní napadené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bez dalšího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sám rozhodne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uloží orgánu, proti jehož rozhodnutí stížnost směřuje, aby znovu jednal a rozhodl  </a:t>
            </a:r>
          </a:p>
          <a:p>
            <a:pPr algn="just" eaLnBrk="1" hangingPunct="1">
              <a:defRPr/>
            </a:pPr>
            <a:r>
              <a:rPr lang="cs-CZ" sz="2000" dirty="0"/>
              <a:t>Orgán, jemuž je věc vrácena, je vázán právním názorem stížnostního orgánu a musí provést všechny nařízené úkony. </a:t>
            </a:r>
          </a:p>
          <a:p>
            <a:pPr algn="just" eaLnBrk="1" hangingPunct="1"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0736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>
                <a:solidFill>
                  <a:srgbClr val="FFFF00"/>
                </a:solidFill>
                <a:latin typeface="Microsoft Sans Serif" pitchFamily="34" charset="0"/>
              </a:rPr>
              <a:t>  </a:t>
            </a:r>
            <a:r>
              <a:rPr lang="cs-CZ" sz="3600" dirty="0"/>
              <a:t>3.     Odpor proti trestnímu příkazu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Řádný opravný prostředek proti trestnímu příkazu vydanému soudem ve smyslu § 314e.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Podmínky vydání trestního příkazu: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skutkový stav je spolehlivě prokázán, a to i ve zjednodušeném řízení, konaném po zkráceném přípravném řízení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lze uložit: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odnětí svobody do 1 roku s podmíněným odkladem jeho výkonu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domácího  vězení do 1 roku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obecně prospěšných prací (zpráva probačního úředníka)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činnosti do 5 let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peněžitý trest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propadnutí věci nebo jiné majetkové hodnoty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vyhoštění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zákaz pobytu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vstupu na sportovní, kulturní a jiné společenské akce do 5 let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>
              <a:solidFill>
                <a:srgbClr val="FF6600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cs-CZ" sz="2000" dirty="0"/>
              <a:t>Oprávněné osoby: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ty, které jsou oprávněny podat odvolání ve prospěch obviněného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státní zástupce</a:t>
            </a:r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Odpor se podává u soudu, který trestní příkaz vydal, ve lhůtě do 8 dnů od jeho doručení.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Důsledky podání odporu: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trestní příkaz se ruší ze zákona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samosoudce nařídí hlavní líčení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neplatí 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řízení</a:t>
            </a:r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9249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cap="all" dirty="0"/>
              <a:t>Konkrétní případ trestního řízení</a:t>
            </a:r>
            <a:br>
              <a:rPr lang="cs-CZ" cap="all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426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613" y="188913"/>
          <a:ext cx="5064125" cy="770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kument" r:id="rId3" imgW="5689192" imgH="8654379" progId="Word.Document.8">
                  <p:embed/>
                </p:oleObj>
              </mc:Choice>
              <mc:Fallback>
                <p:oleObj name="Dokument" r:id="rId3" imgW="5689192" imgH="865437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88913"/>
                        <a:ext cx="5064125" cy="770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32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kument" r:id="rId3" imgW="5708225" imgH="8706481" progId="Word.Document.8">
                  <p:embed/>
                </p:oleObj>
              </mc:Choice>
              <mc:Fallback>
                <p:oleObj name="Dokument" r:id="rId3" imgW="5708225" imgH="8706481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623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050" y="188913"/>
          <a:ext cx="5089525" cy="776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88913"/>
                        <a:ext cx="5089525" cy="776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12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513" y="115888"/>
          <a:ext cx="5054600" cy="772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kument" r:id="rId3" imgW="5679854" imgH="8673423" progId="Word.Document.8">
                  <p:embed/>
                </p:oleObj>
              </mc:Choice>
              <mc:Fallback>
                <p:oleObj name="Dokument" r:id="rId3" imgW="5679854" imgH="867342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15888"/>
                        <a:ext cx="5054600" cy="7720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15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654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93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107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Dokument" r:id="rId3" imgW="5717921" imgH="7727316" progId="Word.Document.8">
                  <p:embed/>
                </p:oleObj>
              </mc:Choice>
              <mc:Fallback>
                <p:oleObj name="Dokument" r:id="rId3" imgW="5717921" imgH="772731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741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73785"/>
              </p:ext>
            </p:extLst>
          </p:nvPr>
        </p:nvGraphicFramePr>
        <p:xfrm>
          <a:off x="2267743" y="178625"/>
          <a:ext cx="4608920" cy="693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Document" r:id="rId3" imgW="5761150" imgH="8674512" progId="Word.Document.8">
                  <p:embed/>
                </p:oleObj>
              </mc:Choice>
              <mc:Fallback>
                <p:oleObj name="Document" r:id="rId3" imgW="5761150" imgH="867451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3" y="178625"/>
                        <a:ext cx="4608920" cy="6939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63775" y="90488"/>
          <a:ext cx="4997450" cy="743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Document" r:id="rId3" imgW="5761150" imgH="8574428" progId="Word.Document.8">
                  <p:embed/>
                </p:oleObj>
              </mc:Choice>
              <mc:Fallback>
                <p:oleObj name="Document" r:id="rId3" imgW="5761150" imgH="857442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90488"/>
                        <a:ext cx="4997450" cy="743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157163"/>
          <a:ext cx="4557712" cy="694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Document" r:id="rId3" imgW="5761150" imgH="8777475" progId="Word.Document.8">
                  <p:embed/>
                </p:oleObj>
              </mc:Choice>
              <mc:Fallback>
                <p:oleObj name="Document" r:id="rId3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157163"/>
                        <a:ext cx="4557712" cy="694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20913" y="-26988"/>
          <a:ext cx="4383087" cy="677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Document" r:id="rId3" imgW="5761150" imgH="8903120" progId="Word.Document.8">
                  <p:embed/>
                </p:oleObj>
              </mc:Choice>
              <mc:Fallback>
                <p:oleObj name="Document" r:id="rId3" imgW="5761150" imgH="89031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-26988"/>
                        <a:ext cx="4383087" cy="677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Druhy rozhodnutí v trestním řízení ( hlava VI. trestního řádu - § 119 a násl.)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rgbClr val="FF0000"/>
                </a:solidFill>
              </a:rPr>
              <a:t>Mezitímní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rgbClr val="FF0000"/>
                </a:solidFill>
              </a:rPr>
              <a:t>Meritorní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Usnesení ( PO, SZ, S) v kterémkoli stadiu  TŘ</a:t>
            </a:r>
          </a:p>
          <a:p>
            <a:r>
              <a:rPr lang="cs-CZ" dirty="0"/>
              <a:t>Rozsudek ( S) – hlavní líčení, odvolací řízení</a:t>
            </a:r>
          </a:p>
          <a:p>
            <a:r>
              <a:rPr lang="cs-CZ" dirty="0"/>
              <a:t>Opatření a jiná podobná rozhodnutí ( PO ,SZ, S) – v kterémkoli stadiu TŘ</a:t>
            </a:r>
          </a:p>
        </p:txBody>
      </p:sp>
    </p:spTree>
    <p:extLst>
      <p:ext uri="{BB962C8B-B14F-4D97-AF65-F5344CB8AC3E}">
        <p14:creationId xmlns:p14="http://schemas.microsoft.com/office/powerpoint/2010/main" val="325163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400" dirty="0"/>
              <a:t>Podstata a účel opravného řízení</a:t>
            </a:r>
          </a:p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endParaRPr lang="cs-CZ" sz="2400" dirty="0"/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skutkové (</a:t>
            </a:r>
            <a:r>
              <a:rPr lang="cs-CZ" dirty="0" err="1"/>
              <a:t>error</a:t>
            </a:r>
            <a:r>
              <a:rPr lang="cs-CZ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právní (</a:t>
            </a:r>
            <a:r>
              <a:rPr lang="cs-CZ" dirty="0" err="1"/>
              <a:t>error</a:t>
            </a:r>
            <a:r>
              <a:rPr lang="cs-CZ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procesního postupu (</a:t>
            </a:r>
            <a:r>
              <a:rPr lang="cs-CZ" dirty="0" err="1"/>
              <a:t>error</a:t>
            </a:r>
            <a:r>
              <a:rPr lang="cs-CZ" dirty="0"/>
              <a:t> in </a:t>
            </a:r>
            <a:r>
              <a:rPr lang="cs-CZ" dirty="0" err="1"/>
              <a:t>procedendo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(§ 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Řádné opravné prostředky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které dosud nenabylo právní moci a do rozhodnutí o opravném prostředku právní moci nabýt nemůže.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Druhy řádných opravných prostředků: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Odvolání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Stížnost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Odpor proti trestnímu příkazu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dirty="0">
                <a:latin typeface="Microsoft Sans Serif" pitchFamily="34" charset="0"/>
              </a:rPr>
              <a:t> </a:t>
            </a:r>
          </a:p>
          <a:p>
            <a:pPr eaLnBrk="1" hangingPunct="1">
              <a:defRPr/>
            </a:pPr>
            <a:endParaRPr lang="cs-CZ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dirty="0"/>
              <a:t>1.  Odvolání</a:t>
            </a:r>
          </a:p>
        </p:txBody>
      </p:sp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593629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buClr>
                <a:srgbClr val="FFFF00"/>
              </a:buClr>
              <a:buSzPct val="90000"/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/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Proti všem rozsudkům soudu prvního stupně, pokud nenabyly právní moci. 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Široký okruh oprávněných osob: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Obžalovaný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Státní zástupce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Obhájce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Zákonný zástupce (opatrovník)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Osoby se samostatným odvolacím právem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Poškozený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Zúčastněná osoba (její zákonný zástupce nebo zmocněnec)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Posuzuje se podle obsahu.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solidFill>
                  <a:schemeClr val="accent3"/>
                </a:solidFill>
              </a:rPr>
              <a:t>Zvláštnosti odvolání proti rozsudku o schválení dohody o vině a trestu (jen do výroku, který neodpovídá návrhu ,nebo do výroku o náhradě škody).</a:t>
            </a:r>
          </a:p>
          <a:p>
            <a:pPr marL="609600" indent="-609600" eaLnBrk="1" hangingPunct="1">
              <a:buClr>
                <a:schemeClr val="accent2"/>
              </a:buClr>
              <a:buSzPct val="90000"/>
              <a:buFont typeface="Wingdings" pitchFamily="2" charset="2"/>
              <a:buChar char="Ø"/>
              <a:defRPr/>
            </a:pPr>
            <a:endParaRPr lang="cs-CZ" sz="2000" dirty="0">
              <a:latin typeface="Microsoft Sans Serif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endParaRPr lang="cs-CZ" sz="4400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1447</TotalTime>
  <Words>1005</Words>
  <Application>Microsoft Office PowerPoint</Application>
  <PresentationFormat>Předvádění na obrazovce (4:3)</PresentationFormat>
  <Paragraphs>190</Paragraphs>
  <Slides>32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41" baseType="lpstr">
      <vt:lpstr>Arial</vt:lpstr>
      <vt:lpstr>Corbel</vt:lpstr>
      <vt:lpstr>Microsoft Sans Serif</vt:lpstr>
      <vt:lpstr>Verdana</vt:lpstr>
      <vt:lpstr>Wingdings</vt:lpstr>
      <vt:lpstr>Wingdings 2</vt:lpstr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Druhy rozhodnutí v trestním řízení ( hlava VI. trestního řádu - § 119 a násl.)</vt:lpstr>
      <vt:lpstr>Přezkoumávání rozhodnutí v opravném řízení</vt:lpstr>
      <vt:lpstr>Zásady opravného řízení</vt:lpstr>
      <vt:lpstr>Opravné prostředky</vt:lpstr>
      <vt:lpstr>Řádné opravné prostředky</vt:lpstr>
      <vt:lpstr>1.  Odvolání</vt:lpstr>
      <vt:lpstr>Prezentace aplikace PowerPoint</vt:lpstr>
      <vt:lpstr>Prezentace aplikace PowerPoint</vt:lpstr>
      <vt:lpstr>Řízení u soudu po podání odvolání</vt:lpstr>
      <vt:lpstr>Prezentace aplikace PowerPoint</vt:lpstr>
      <vt:lpstr>2.    Stížnost </vt:lpstr>
      <vt:lpstr>Prezentace aplikace PowerPoint</vt:lpstr>
      <vt:lpstr>Řízení o stížnosti:</vt:lpstr>
      <vt:lpstr>Rozhodnutí o stížnosti: </vt:lpstr>
      <vt:lpstr>  3.     Odpor proti trestnímu příkazu</vt:lpstr>
      <vt:lpstr>Prezentace aplikace PowerPoint</vt:lpstr>
      <vt:lpstr>Konkrétní případ trestního řízení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Jaroslav</cp:lastModifiedBy>
  <cp:revision>90</cp:revision>
  <dcterms:created xsi:type="dcterms:W3CDTF">2005-04-06T16:52:48Z</dcterms:created>
  <dcterms:modified xsi:type="dcterms:W3CDTF">2022-04-24T08:50:51Z</dcterms:modified>
</cp:coreProperties>
</file>